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00" r:id="rId2"/>
    <p:sldMasterId id="2147483706" r:id="rId3"/>
    <p:sldMasterId id="2147483718" r:id="rId4"/>
    <p:sldMasterId id="2147483727" r:id="rId5"/>
    <p:sldMasterId id="2147483742" r:id="rId6"/>
    <p:sldMasterId id="2147483748" r:id="rId7"/>
    <p:sldMasterId id="2147483764" r:id="rId8"/>
    <p:sldMasterId id="2147483770" r:id="rId9"/>
    <p:sldMasterId id="2147483779" r:id="rId10"/>
    <p:sldMasterId id="2147483785" r:id="rId11"/>
    <p:sldMasterId id="2147483794" r:id="rId12"/>
    <p:sldMasterId id="2147483800" r:id="rId13"/>
    <p:sldMasterId id="2147483806" r:id="rId14"/>
    <p:sldMasterId id="2147483812" r:id="rId15"/>
    <p:sldMasterId id="2147483821" r:id="rId16"/>
    <p:sldMasterId id="2147483824" r:id="rId17"/>
  </p:sldMasterIdLst>
  <p:notesMasterIdLst>
    <p:notesMasterId r:id="rId126"/>
  </p:notesMasterIdLst>
  <p:handoutMasterIdLst>
    <p:handoutMasterId r:id="rId127"/>
  </p:handoutMasterIdLst>
  <p:sldIdLst>
    <p:sldId id="640" r:id="rId18"/>
    <p:sldId id="907" r:id="rId19"/>
    <p:sldId id="908" r:id="rId20"/>
    <p:sldId id="914" r:id="rId21"/>
    <p:sldId id="915" r:id="rId22"/>
    <p:sldId id="885" r:id="rId23"/>
    <p:sldId id="886" r:id="rId24"/>
    <p:sldId id="881" r:id="rId25"/>
    <p:sldId id="889" r:id="rId26"/>
    <p:sldId id="890" r:id="rId27"/>
    <p:sldId id="461" r:id="rId28"/>
    <p:sldId id="412" r:id="rId29"/>
    <p:sldId id="916" r:id="rId30"/>
    <p:sldId id="918" r:id="rId31"/>
    <p:sldId id="920" r:id="rId32"/>
    <p:sldId id="414" r:id="rId33"/>
    <p:sldId id="960" r:id="rId34"/>
    <p:sldId id="940" r:id="rId35"/>
    <p:sldId id="520" r:id="rId36"/>
    <p:sldId id="687" r:id="rId37"/>
    <p:sldId id="688" r:id="rId38"/>
    <p:sldId id="521" r:id="rId39"/>
    <p:sldId id="932" r:id="rId40"/>
    <p:sldId id="842" r:id="rId41"/>
    <p:sldId id="937" r:id="rId42"/>
    <p:sldId id="938" r:id="rId43"/>
    <p:sldId id="619" r:id="rId44"/>
    <p:sldId id="856" r:id="rId45"/>
    <p:sldId id="934" r:id="rId46"/>
    <p:sldId id="807" r:id="rId47"/>
    <p:sldId id="808" r:id="rId48"/>
    <p:sldId id="809" r:id="rId49"/>
    <p:sldId id="936" r:id="rId50"/>
    <p:sldId id="526" r:id="rId51"/>
    <p:sldId id="943" r:id="rId52"/>
    <p:sldId id="944" r:id="rId53"/>
    <p:sldId id="945" r:id="rId54"/>
    <p:sldId id="735" r:id="rId55"/>
    <p:sldId id="947" r:id="rId56"/>
    <p:sldId id="948" r:id="rId57"/>
    <p:sldId id="923" r:id="rId58"/>
    <p:sldId id="758" r:id="rId59"/>
    <p:sldId id="949" r:id="rId60"/>
    <p:sldId id="950" r:id="rId61"/>
    <p:sldId id="951" r:id="rId62"/>
    <p:sldId id="952" r:id="rId63"/>
    <p:sldId id="765" r:id="rId64"/>
    <p:sldId id="766" r:id="rId65"/>
    <p:sldId id="756" r:id="rId66"/>
    <p:sldId id="924" r:id="rId67"/>
    <p:sldId id="953" r:id="rId68"/>
    <p:sldId id="954" r:id="rId69"/>
    <p:sldId id="772" r:id="rId70"/>
    <p:sldId id="773" r:id="rId71"/>
    <p:sldId id="957" r:id="rId72"/>
    <p:sldId id="958" r:id="rId73"/>
    <p:sldId id="959" r:id="rId74"/>
    <p:sldId id="946" r:id="rId75"/>
    <p:sldId id="785" r:id="rId76"/>
    <p:sldId id="789" r:id="rId77"/>
    <p:sldId id="961" r:id="rId78"/>
    <p:sldId id="963" r:id="rId79"/>
    <p:sldId id="964" r:id="rId80"/>
    <p:sldId id="793" r:id="rId81"/>
    <p:sldId id="942" r:id="rId82"/>
    <p:sldId id="962" r:id="rId83"/>
    <p:sldId id="925" r:id="rId84"/>
    <p:sldId id="634" r:id="rId85"/>
    <p:sldId id="632" r:id="rId86"/>
    <p:sldId id="626" r:id="rId87"/>
    <p:sldId id="965" r:id="rId88"/>
    <p:sldId id="967" r:id="rId89"/>
    <p:sldId id="966" r:id="rId90"/>
    <p:sldId id="698" r:id="rId91"/>
    <p:sldId id="969" r:id="rId92"/>
    <p:sldId id="700" r:id="rId93"/>
    <p:sldId id="701" r:id="rId94"/>
    <p:sldId id="904" r:id="rId95"/>
    <p:sldId id="906" r:id="rId96"/>
    <p:sldId id="926" r:id="rId97"/>
    <p:sldId id="970" r:id="rId98"/>
    <p:sldId id="972" r:id="rId99"/>
    <p:sldId id="973" r:id="rId100"/>
    <p:sldId id="974" r:id="rId101"/>
    <p:sldId id="975" r:id="rId102"/>
    <p:sldId id="822" r:id="rId103"/>
    <p:sldId id="977" r:id="rId104"/>
    <p:sldId id="976" r:id="rId105"/>
    <p:sldId id="978" r:id="rId106"/>
    <p:sldId id="979" r:id="rId107"/>
    <p:sldId id="980" r:id="rId108"/>
    <p:sldId id="595" r:id="rId109"/>
    <p:sldId id="981" r:id="rId110"/>
    <p:sldId id="982" r:id="rId111"/>
    <p:sldId id="841" r:id="rId112"/>
    <p:sldId id="983" r:id="rId113"/>
    <p:sldId id="927" r:id="rId114"/>
    <p:sldId id="928" r:id="rId115"/>
    <p:sldId id="929" r:id="rId116"/>
    <p:sldId id="930" r:id="rId117"/>
    <p:sldId id="931" r:id="rId118"/>
    <p:sldId id="832" r:id="rId119"/>
    <p:sldId id="607" r:id="rId120"/>
    <p:sldId id="941" r:id="rId121"/>
    <p:sldId id="811" r:id="rId122"/>
    <p:sldId id="984" r:id="rId123"/>
    <p:sldId id="921" r:id="rId124"/>
    <p:sldId id="922" r:id="rId125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tina Rittersdorf" initials="M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BB00"/>
    <a:srgbClr val="FF0000"/>
    <a:srgbClr val="99CCFF"/>
    <a:srgbClr val="969696"/>
    <a:srgbClr val="CCFFCC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910" autoAdjust="0"/>
  </p:normalViewPr>
  <p:slideViewPr>
    <p:cSldViewPr snapToGrid="0">
      <p:cViewPr>
        <p:scale>
          <a:sx n="100" d="100"/>
          <a:sy n="100" d="100"/>
        </p:scale>
        <p:origin x="-240" y="-222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slide" Target="slides/slide99.xml"/><Relationship Id="rId124" Type="http://schemas.openxmlformats.org/officeDocument/2006/relationships/slide" Target="slides/slide107.xml"/><Relationship Id="rId129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theme" Target="theme/theme1.xml"/><Relationship Id="rId61" Type="http://schemas.openxmlformats.org/officeDocument/2006/relationships/slide" Target="slides/slide44.xml"/><Relationship Id="rId82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82.xml"/><Relationship Id="rId18" Type="http://schemas.openxmlformats.org/officeDocument/2006/relationships/slide" Target="slides/slide94.xml"/><Relationship Id="rId26" Type="http://schemas.openxmlformats.org/officeDocument/2006/relationships/slide" Target="slides/slide104.xml"/><Relationship Id="rId3" Type="http://schemas.openxmlformats.org/officeDocument/2006/relationships/slide" Target="slides/slide4.xml"/><Relationship Id="rId21" Type="http://schemas.openxmlformats.org/officeDocument/2006/relationships/slide" Target="slides/slide98.xml"/><Relationship Id="rId7" Type="http://schemas.openxmlformats.org/officeDocument/2006/relationships/slide" Target="slides/slide9.xml"/><Relationship Id="rId12" Type="http://schemas.openxmlformats.org/officeDocument/2006/relationships/slide" Target="slides/slide29.xml"/><Relationship Id="rId17" Type="http://schemas.openxmlformats.org/officeDocument/2006/relationships/slide" Target="slides/slide93.xml"/><Relationship Id="rId25" Type="http://schemas.openxmlformats.org/officeDocument/2006/relationships/slide" Target="slides/slide102.xml"/><Relationship Id="rId2" Type="http://schemas.openxmlformats.org/officeDocument/2006/relationships/slide" Target="slides/slide2.xml"/><Relationship Id="rId16" Type="http://schemas.openxmlformats.org/officeDocument/2006/relationships/slide" Target="slides/slide91.xml"/><Relationship Id="rId20" Type="http://schemas.openxmlformats.org/officeDocument/2006/relationships/slide" Target="slides/slide96.xml"/><Relationship Id="rId1" Type="http://schemas.openxmlformats.org/officeDocument/2006/relationships/slide" Target="slides/slide1.xml"/><Relationship Id="rId6" Type="http://schemas.openxmlformats.org/officeDocument/2006/relationships/slide" Target="slides/slide8.xml"/><Relationship Id="rId11" Type="http://schemas.openxmlformats.org/officeDocument/2006/relationships/slide" Target="slides/slide22.xml"/><Relationship Id="rId24" Type="http://schemas.openxmlformats.org/officeDocument/2006/relationships/slide" Target="slides/slide101.xml"/><Relationship Id="rId5" Type="http://schemas.openxmlformats.org/officeDocument/2006/relationships/slide" Target="slides/slide7.xml"/><Relationship Id="rId15" Type="http://schemas.openxmlformats.org/officeDocument/2006/relationships/slide" Target="slides/slide90.xml"/><Relationship Id="rId23" Type="http://schemas.openxmlformats.org/officeDocument/2006/relationships/slide" Target="slides/slide100.xml"/><Relationship Id="rId10" Type="http://schemas.openxmlformats.org/officeDocument/2006/relationships/slide" Target="slides/slide14.xml"/><Relationship Id="rId19" Type="http://schemas.openxmlformats.org/officeDocument/2006/relationships/slide" Target="slides/slide95.xml"/><Relationship Id="rId4" Type="http://schemas.openxmlformats.org/officeDocument/2006/relationships/slide" Target="slides/slide6.xml"/><Relationship Id="rId9" Type="http://schemas.openxmlformats.org/officeDocument/2006/relationships/slide" Target="slides/slide13.xml"/><Relationship Id="rId14" Type="http://schemas.openxmlformats.org/officeDocument/2006/relationships/slide" Target="slides/slide89.xml"/><Relationship Id="rId22" Type="http://schemas.openxmlformats.org/officeDocument/2006/relationships/slide" Target="slides/slide99.xml"/><Relationship Id="rId27" Type="http://schemas.openxmlformats.org/officeDocument/2006/relationships/slide" Target="slides/slide10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33333333333331E-2"/>
          <c:y val="8.9225589225589222E-2"/>
          <c:w val="0.91979166666666667"/>
          <c:h val="0.8164983164983165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rgbClr val="000080"/>
              </a:solidFill>
              <a:prstDash val="solid"/>
            </a:ln>
          </c:spPr>
          <c:marker>
            <c:symbol val="none"/>
          </c:marker>
          <c:trendline>
            <c:spPr>
              <a:ln w="38100">
                <a:solidFill>
                  <a:srgbClr val="FF0000"/>
                </a:solidFill>
                <a:prstDash val="solid"/>
              </a:ln>
            </c:spPr>
            <c:trendlineType val="linear"/>
            <c:dispRSqr val="0"/>
            <c:dispEq val="0"/>
          </c:trendline>
          <c:cat>
            <c:numRef>
              <c:f>[Ölpreisübersicht.xls]Ölpreise!$H$5:$H$213</c:f>
              <c:numCache>
                <c:formatCode>General</c:formatCode>
                <c:ptCount val="209"/>
                <c:pt idx="4">
                  <c:v>1997</c:v>
                </c:pt>
                <c:pt idx="16">
                  <c:v>1998</c:v>
                </c:pt>
                <c:pt idx="28">
                  <c:v>1999</c:v>
                </c:pt>
                <c:pt idx="40">
                  <c:v>2000</c:v>
                </c:pt>
                <c:pt idx="52">
                  <c:v>2001</c:v>
                </c:pt>
                <c:pt idx="64">
                  <c:v>2002</c:v>
                </c:pt>
                <c:pt idx="76">
                  <c:v>2003</c:v>
                </c:pt>
                <c:pt idx="88">
                  <c:v>2004</c:v>
                </c:pt>
                <c:pt idx="100">
                  <c:v>2005</c:v>
                </c:pt>
                <c:pt idx="112">
                  <c:v>2006</c:v>
                </c:pt>
                <c:pt idx="124">
                  <c:v>2007</c:v>
                </c:pt>
                <c:pt idx="136">
                  <c:v>2008</c:v>
                </c:pt>
                <c:pt idx="148">
                  <c:v>2009</c:v>
                </c:pt>
                <c:pt idx="160">
                  <c:v>2010</c:v>
                </c:pt>
                <c:pt idx="172">
                  <c:v>2011</c:v>
                </c:pt>
                <c:pt idx="184">
                  <c:v>2012</c:v>
                </c:pt>
                <c:pt idx="196">
                  <c:v>2013</c:v>
                </c:pt>
                <c:pt idx="208">
                  <c:v>2014</c:v>
                </c:pt>
              </c:numCache>
            </c:numRef>
          </c:cat>
          <c:val>
            <c:numRef>
              <c:f>[Ölpreisübersicht.xls]Ölpreise!$I$4:$I$212</c:f>
              <c:numCache>
                <c:formatCode>0.00</c:formatCode>
                <c:ptCount val="209"/>
                <c:pt idx="0">
                  <c:v>35.739302495615675</c:v>
                </c:pt>
                <c:pt idx="1">
                  <c:v>33.310666059933638</c:v>
                </c:pt>
                <c:pt idx="2">
                  <c:v>30.917820055935334</c:v>
                </c:pt>
                <c:pt idx="3">
                  <c:v>28.663022859860011</c:v>
                </c:pt>
                <c:pt idx="4">
                  <c:v>28.223311842031261</c:v>
                </c:pt>
                <c:pt idx="5">
                  <c:v>28.514748214313109</c:v>
                </c:pt>
                <c:pt idx="6">
                  <c:v>27.988117576681002</c:v>
                </c:pt>
                <c:pt idx="7">
                  <c:v>29.690719541064407</c:v>
                </c:pt>
                <c:pt idx="8">
                  <c:v>29.399283168782564</c:v>
                </c:pt>
                <c:pt idx="9">
                  <c:v>30.631496602465447</c:v>
                </c:pt>
                <c:pt idx="10">
                  <c:v>31.16324015890952</c:v>
                </c:pt>
                <c:pt idx="11">
                  <c:v>32.344324404472779</c:v>
                </c:pt>
                <c:pt idx="12">
                  <c:v>29.399283168782564</c:v>
                </c:pt>
                <c:pt idx="13">
                  <c:v>30.866690867815709</c:v>
                </c:pt>
                <c:pt idx="14">
                  <c:v>28.78061999253514</c:v>
                </c:pt>
                <c:pt idx="15">
                  <c:v>28.468731945005445</c:v>
                </c:pt>
                <c:pt idx="16">
                  <c:v>27.579084071724026</c:v>
                </c:pt>
                <c:pt idx="17">
                  <c:v>26.392886907348796</c:v>
                </c:pt>
                <c:pt idx="18">
                  <c:v>26.43890317665646</c:v>
                </c:pt>
                <c:pt idx="19">
                  <c:v>25.799788325161185</c:v>
                </c:pt>
                <c:pt idx="20">
                  <c:v>25.20668974297357</c:v>
                </c:pt>
                <c:pt idx="21">
                  <c:v>22.553084879565198</c:v>
                </c:pt>
                <c:pt idx="22">
                  <c:v>26.689436198442607</c:v>
                </c:pt>
                <c:pt idx="23">
                  <c:v>24.997060071683123</c:v>
                </c:pt>
                <c:pt idx="24">
                  <c:v>24.910140451879766</c:v>
                </c:pt>
                <c:pt idx="25">
                  <c:v>25.20668974297357</c:v>
                </c:pt>
                <c:pt idx="26">
                  <c:v>28.468731945005445</c:v>
                </c:pt>
                <c:pt idx="27">
                  <c:v>30.841126273755901</c:v>
                </c:pt>
                <c:pt idx="28">
                  <c:v>30.841126273755901</c:v>
                </c:pt>
                <c:pt idx="29">
                  <c:v>29.419734844030412</c:v>
                </c:pt>
                <c:pt idx="30">
                  <c:v>31.955742574763654</c:v>
                </c:pt>
                <c:pt idx="31">
                  <c:v>32.502824887643612</c:v>
                </c:pt>
                <c:pt idx="32">
                  <c:v>34.73717040847108</c:v>
                </c:pt>
                <c:pt idx="33">
                  <c:v>35.88246422235062</c:v>
                </c:pt>
                <c:pt idx="34">
                  <c:v>35.437640285709904</c:v>
                </c:pt>
                <c:pt idx="35">
                  <c:v>39.783621275877763</c:v>
                </c:pt>
                <c:pt idx="36">
                  <c:v>41.383964864021927</c:v>
                </c:pt>
                <c:pt idx="37">
                  <c:v>42.023079715517198</c:v>
                </c:pt>
                <c:pt idx="38">
                  <c:v>43.418906551182879</c:v>
                </c:pt>
                <c:pt idx="39">
                  <c:v>40.668156230347222</c:v>
                </c:pt>
                <c:pt idx="40">
                  <c:v>41.813450044226748</c:v>
                </c:pt>
                <c:pt idx="41">
                  <c:v>42.703097917508167</c:v>
                </c:pt>
                <c:pt idx="42">
                  <c:v>45.280008998737109</c:v>
                </c:pt>
                <c:pt idx="43">
                  <c:v>45.433396563095975</c:v>
                </c:pt>
                <c:pt idx="44">
                  <c:v>61.339686987110333</c:v>
                </c:pt>
                <c:pt idx="45">
                  <c:v>53.675421687979018</c:v>
                </c:pt>
                <c:pt idx="46">
                  <c:v>54.861618852354241</c:v>
                </c:pt>
                <c:pt idx="47">
                  <c:v>49.953216792870549</c:v>
                </c:pt>
                <c:pt idx="48">
                  <c:v>45.372041537352423</c:v>
                </c:pt>
                <c:pt idx="49">
                  <c:v>44.185844372977201</c:v>
                </c:pt>
                <c:pt idx="50">
                  <c:v>43.270631905635966</c:v>
                </c:pt>
                <c:pt idx="51">
                  <c:v>45.075492246258619</c:v>
                </c:pt>
                <c:pt idx="52">
                  <c:v>45.428283644284008</c:v>
                </c:pt>
                <c:pt idx="53">
                  <c:v>47.447886575009072</c:v>
                </c:pt>
                <c:pt idx="54">
                  <c:v>45.372041537352423</c:v>
                </c:pt>
                <c:pt idx="55">
                  <c:v>45.965140119540045</c:v>
                </c:pt>
                <c:pt idx="56">
                  <c:v>48.721003359187662</c:v>
                </c:pt>
                <c:pt idx="57">
                  <c:v>45.075492246258619</c:v>
                </c:pt>
                <c:pt idx="58">
                  <c:v>37.631082456041682</c:v>
                </c:pt>
                <c:pt idx="59">
                  <c:v>38.699682487741775</c:v>
                </c:pt>
                <c:pt idx="60">
                  <c:v>39.793847113501684</c:v>
                </c:pt>
                <c:pt idx="61" formatCode="General">
                  <c:v>39.07</c:v>
                </c:pt>
                <c:pt idx="62" formatCode="General">
                  <c:v>40.14</c:v>
                </c:pt>
                <c:pt idx="63" formatCode="General">
                  <c:v>43.5</c:v>
                </c:pt>
                <c:pt idx="64" formatCode="General">
                  <c:v>42.49</c:v>
                </c:pt>
                <c:pt idx="65" formatCode="General">
                  <c:v>40.19</c:v>
                </c:pt>
                <c:pt idx="66" formatCode="General">
                  <c:v>41.12</c:v>
                </c:pt>
                <c:pt idx="67" formatCode="General">
                  <c:v>41.82</c:v>
                </c:pt>
                <c:pt idx="68" formatCode="General">
                  <c:v>39.49</c:v>
                </c:pt>
                <c:pt idx="69" formatCode="General">
                  <c:v>44.05</c:v>
                </c:pt>
                <c:pt idx="70" formatCode="General">
                  <c:v>40.08</c:v>
                </c:pt>
                <c:pt idx="71" formatCode="General">
                  <c:v>42.57</c:v>
                </c:pt>
                <c:pt idx="72" formatCode="General">
                  <c:v>45.46</c:v>
                </c:pt>
                <c:pt idx="73" formatCode="General">
                  <c:v>48.43</c:v>
                </c:pt>
                <c:pt idx="74" formatCode="General">
                  <c:v>48.75</c:v>
                </c:pt>
                <c:pt idx="75" formatCode="General">
                  <c:v>42.57</c:v>
                </c:pt>
                <c:pt idx="76" formatCode="General">
                  <c:v>39.22</c:v>
                </c:pt>
                <c:pt idx="77" formatCode="General">
                  <c:v>38.979999999999997</c:v>
                </c:pt>
                <c:pt idx="78" formatCode="General">
                  <c:v>41.43</c:v>
                </c:pt>
                <c:pt idx="79">
                  <c:v>41.91</c:v>
                </c:pt>
                <c:pt idx="80">
                  <c:v>42.225000000000001</c:v>
                </c:pt>
                <c:pt idx="81">
                  <c:v>43.445</c:v>
                </c:pt>
                <c:pt idx="82" formatCode="General">
                  <c:v>42.75</c:v>
                </c:pt>
                <c:pt idx="83" formatCode="General">
                  <c:v>41.5</c:v>
                </c:pt>
                <c:pt idx="84" formatCode="General">
                  <c:v>41.47</c:v>
                </c:pt>
                <c:pt idx="85" formatCode="General">
                  <c:v>39.67</c:v>
                </c:pt>
                <c:pt idx="86" formatCode="General">
                  <c:v>42.97</c:v>
                </c:pt>
                <c:pt idx="87" formatCode="General">
                  <c:v>43.72</c:v>
                </c:pt>
                <c:pt idx="88" formatCode="General">
                  <c:v>45.3</c:v>
                </c:pt>
                <c:pt idx="89" formatCode="General">
                  <c:v>44.43</c:v>
                </c:pt>
                <c:pt idx="90" formatCode="General">
                  <c:v>47.33</c:v>
                </c:pt>
                <c:pt idx="91" formatCode="General">
                  <c:v>49.65</c:v>
                </c:pt>
                <c:pt idx="92" formatCode="General">
                  <c:v>49.76</c:v>
                </c:pt>
                <c:pt idx="93" formatCode="General">
                  <c:v>61.1</c:v>
                </c:pt>
                <c:pt idx="94" formatCode="General">
                  <c:v>53.65</c:v>
                </c:pt>
                <c:pt idx="95" formatCode="General">
                  <c:v>49.9</c:v>
                </c:pt>
                <c:pt idx="96" formatCode="General">
                  <c:v>51.6</c:v>
                </c:pt>
                <c:pt idx="97" formatCode="General">
                  <c:v>53.15</c:v>
                </c:pt>
                <c:pt idx="98" formatCode="General">
                  <c:v>58.04</c:v>
                </c:pt>
                <c:pt idx="99" formatCode="General">
                  <c:v>57.7</c:v>
                </c:pt>
                <c:pt idx="100" formatCode="General">
                  <c:v>55.85</c:v>
                </c:pt>
                <c:pt idx="101" formatCode="General">
                  <c:v>64.14</c:v>
                </c:pt>
                <c:pt idx="102" formatCode="General">
                  <c:v>65.34</c:v>
                </c:pt>
                <c:pt idx="103" formatCode="General">
                  <c:v>65.599999999999994</c:v>
                </c:pt>
                <c:pt idx="104" formatCode="General">
                  <c:v>65.3</c:v>
                </c:pt>
                <c:pt idx="105" formatCode="General">
                  <c:v>68.11</c:v>
                </c:pt>
                <c:pt idx="106" formatCode="General">
                  <c:v>63.03</c:v>
                </c:pt>
                <c:pt idx="107" formatCode="General">
                  <c:v>64.75</c:v>
                </c:pt>
                <c:pt idx="108" formatCode="General">
                  <c:v>63.82</c:v>
                </c:pt>
                <c:pt idx="109" formatCode="General">
                  <c:v>64.010000000000005</c:v>
                </c:pt>
                <c:pt idx="110" formatCode="General">
                  <c:v>65.08</c:v>
                </c:pt>
                <c:pt idx="111" formatCode="General">
                  <c:v>70.709999999999994</c:v>
                </c:pt>
                <c:pt idx="112" formatCode="General">
                  <c:v>69.14</c:v>
                </c:pt>
                <c:pt idx="113" formatCode="General">
                  <c:v>69.25</c:v>
                </c:pt>
                <c:pt idx="114" formatCode="General">
                  <c:v>71.459999999999994</c:v>
                </c:pt>
                <c:pt idx="115" formatCode="General">
                  <c:v>71.849999999999994</c:v>
                </c:pt>
                <c:pt idx="116" formatCode="General">
                  <c:v>69.02</c:v>
                </c:pt>
                <c:pt idx="117" formatCode="General">
                  <c:v>66.37</c:v>
                </c:pt>
                <c:pt idx="118" formatCode="General">
                  <c:v>63.91</c:v>
                </c:pt>
                <c:pt idx="119" formatCode="General">
                  <c:v>62.58</c:v>
                </c:pt>
                <c:pt idx="120" formatCode="General">
                  <c:v>59.23</c:v>
                </c:pt>
                <c:pt idx="121" formatCode="General">
                  <c:v>62.16</c:v>
                </c:pt>
                <c:pt idx="122" formatCode="General">
                  <c:v>62.32</c:v>
                </c:pt>
                <c:pt idx="123" formatCode="General">
                  <c:v>64.5</c:v>
                </c:pt>
                <c:pt idx="124" formatCode="General">
                  <c:v>64.91</c:v>
                </c:pt>
                <c:pt idx="125" formatCode="General">
                  <c:v>66.010000000000005</c:v>
                </c:pt>
                <c:pt idx="126" formatCode="General">
                  <c:v>68.06</c:v>
                </c:pt>
                <c:pt idx="127" formatCode="General">
                  <c:v>68.010000000000005</c:v>
                </c:pt>
                <c:pt idx="128" formatCode="General">
                  <c:v>71.45</c:v>
                </c:pt>
                <c:pt idx="129" formatCode="General">
                  <c:v>73.19</c:v>
                </c:pt>
                <c:pt idx="130" formatCode="General">
                  <c:v>78.010000000000005</c:v>
                </c:pt>
                <c:pt idx="131" formatCode="General">
                  <c:v>77.23</c:v>
                </c:pt>
                <c:pt idx="132" formatCode="General">
                  <c:v>77.31</c:v>
                </c:pt>
                <c:pt idx="133" formatCode="General">
                  <c:v>80.37</c:v>
                </c:pt>
                <c:pt idx="134" formatCode="General">
                  <c:v>85.45</c:v>
                </c:pt>
                <c:pt idx="135" formatCode="General">
                  <c:v>88.92</c:v>
                </c:pt>
                <c:pt idx="136" formatCode="General">
                  <c:v>99.99</c:v>
                </c:pt>
                <c:pt idx="137" formatCode="General">
                  <c:v>102.67</c:v>
                </c:pt>
                <c:pt idx="138" formatCode="General">
                  <c:v>103.59</c:v>
                </c:pt>
                <c:pt idx="139" formatCode="General">
                  <c:v>93.03</c:v>
                </c:pt>
                <c:pt idx="140" formatCode="General">
                  <c:v>89.79</c:v>
                </c:pt>
                <c:pt idx="141" formatCode="General">
                  <c:v>82.82</c:v>
                </c:pt>
                <c:pt idx="142" formatCode="General">
                  <c:v>76.900000000000006</c:v>
                </c:pt>
                <c:pt idx="143" formatCode="General">
                  <c:v>59.3</c:v>
                </c:pt>
                <c:pt idx="144" formatCode="General">
                  <c:v>64.56</c:v>
                </c:pt>
                <c:pt idx="145" formatCode="General">
                  <c:v>60.36</c:v>
                </c:pt>
                <c:pt idx="146" formatCode="General">
                  <c:v>56.69</c:v>
                </c:pt>
                <c:pt idx="147" formatCode="General">
                  <c:v>58.6</c:v>
                </c:pt>
                <c:pt idx="148" formatCode="General">
                  <c:v>59.29</c:v>
                </c:pt>
                <c:pt idx="149" formatCode="General">
                  <c:v>62.115000000000002</c:v>
                </c:pt>
                <c:pt idx="150" formatCode="General">
                  <c:v>56.005000000000003</c:v>
                </c:pt>
                <c:pt idx="151" formatCode="General">
                  <c:v>63.55</c:v>
                </c:pt>
                <c:pt idx="152" formatCode="General">
                  <c:v>59.475000000000001</c:v>
                </c:pt>
                <c:pt idx="153" formatCode="General">
                  <c:v>63.515000000000001</c:v>
                </c:pt>
                <c:pt idx="154" formatCode="General">
                  <c:v>63.77</c:v>
                </c:pt>
                <c:pt idx="155" formatCode="General">
                  <c:v>61.1</c:v>
                </c:pt>
                <c:pt idx="156" formatCode="General">
                  <c:v>64.56</c:v>
                </c:pt>
                <c:pt idx="157" formatCode="General">
                  <c:v>57.25</c:v>
                </c:pt>
                <c:pt idx="158">
                  <c:v>73.60499999999999</c:v>
                </c:pt>
                <c:pt idx="159">
                  <c:v>75.860000000000014</c:v>
                </c:pt>
                <c:pt idx="160">
                  <c:v>75.509999999999991</c:v>
                </c:pt>
                <c:pt idx="161">
                  <c:v>78.004999999999995</c:v>
                </c:pt>
                <c:pt idx="162">
                  <c:v>75.864999999999995</c:v>
                </c:pt>
                <c:pt idx="163">
                  <c:v>74.435000000000002</c:v>
                </c:pt>
                <c:pt idx="164">
                  <c:v>76.460000000000008</c:v>
                </c:pt>
                <c:pt idx="165">
                  <c:v>75.89</c:v>
                </c:pt>
                <c:pt idx="166">
                  <c:v>77.239999999999995</c:v>
                </c:pt>
                <c:pt idx="167">
                  <c:v>81.28</c:v>
                </c:pt>
                <c:pt idx="168">
                  <c:v>85.295000000000002</c:v>
                </c:pt>
                <c:pt idx="169">
                  <c:v>88.114999999999995</c:v>
                </c:pt>
                <c:pt idx="170">
                  <c:v>93.17</c:v>
                </c:pt>
                <c:pt idx="171">
                  <c:v>94.724999999999994</c:v>
                </c:pt>
                <c:pt idx="172">
                  <c:v>88.949999999999989</c:v>
                </c:pt>
                <c:pt idx="173">
                  <c:v>92.875</c:v>
                </c:pt>
                <c:pt idx="174">
                  <c:v>94.185000000000002</c:v>
                </c:pt>
                <c:pt idx="175">
                  <c:v>90.07</c:v>
                </c:pt>
                <c:pt idx="176">
                  <c:v>92.585000000000008</c:v>
                </c:pt>
                <c:pt idx="177">
                  <c:v>95.974999999999994</c:v>
                </c:pt>
                <c:pt idx="178">
                  <c:v>100.38499999999999</c:v>
                </c:pt>
                <c:pt idx="179">
                  <c:v>95.259999999999991</c:v>
                </c:pt>
                <c:pt idx="180">
                  <c:v>97.194999999999993</c:v>
                </c:pt>
                <c:pt idx="181">
                  <c:v>101.125</c:v>
                </c:pt>
                <c:pt idx="182">
                  <c:v>101.96000000000001</c:v>
                </c:pt>
                <c:pt idx="183">
                  <c:v>98.375</c:v>
                </c:pt>
                <c:pt idx="184">
                  <c:v>96.234999999999999</c:v>
                </c:pt>
                <c:pt idx="185">
                  <c:v>92.57</c:v>
                </c:pt>
                <c:pt idx="186">
                  <c:v>97.795000000000002</c:v>
                </c:pt>
                <c:pt idx="187">
                  <c:v>102.63</c:v>
                </c:pt>
                <c:pt idx="188">
                  <c:v>100.61</c:v>
                </c:pt>
                <c:pt idx="189">
                  <c:v>103.015</c:v>
                </c:pt>
                <c:pt idx="190" formatCode="General">
                  <c:v>99.81</c:v>
                </c:pt>
                <c:pt idx="191" formatCode="General">
                  <c:v>95.64</c:v>
                </c:pt>
                <c:pt idx="192" formatCode="General">
                  <c:v>92.68</c:v>
                </c:pt>
                <c:pt idx="193" formatCode="General">
                  <c:v>96.26</c:v>
                </c:pt>
                <c:pt idx="194" formatCode="General">
                  <c:v>91.99</c:v>
                </c:pt>
                <c:pt idx="195" formatCode="General">
                  <c:v>86.98</c:v>
                </c:pt>
                <c:pt idx="196" formatCode="General">
                  <c:v>88.23</c:v>
                </c:pt>
                <c:pt idx="197" formatCode="General">
                  <c:v>89.28</c:v>
                </c:pt>
                <c:pt idx="198" formatCode="General">
                  <c:v>91.43</c:v>
                </c:pt>
                <c:pt idx="199" formatCode="General">
                  <c:v>90.93</c:v>
                </c:pt>
                <c:pt idx="200" formatCode="General">
                  <c:v>93.74</c:v>
                </c:pt>
                <c:pt idx="201">
                  <c:v>93.685000000000002</c:v>
                </c:pt>
                <c:pt idx="202">
                  <c:v>90.59</c:v>
                </c:pt>
                <c:pt idx="203">
                  <c:v>90.259999999999991</c:v>
                </c:pt>
                <c:pt idx="204">
                  <c:v>89.67</c:v>
                </c:pt>
                <c:pt idx="205">
                  <c:v>91.04</c:v>
                </c:pt>
                <c:pt idx="206">
                  <c:v>88.42</c:v>
                </c:pt>
                <c:pt idx="207">
                  <c:v>90.62</c:v>
                </c:pt>
                <c:pt idx="208">
                  <c:v>90.504999999999995</c:v>
                </c:pt>
              </c:numCache>
            </c:numRef>
          </c:val>
          <c:smooth val="0"/>
        </c:ser>
        <c:ser>
          <c:idx val="1"/>
          <c:order val="1"/>
          <c:spPr>
            <a:ln w="38100">
              <a:solidFill>
                <a:srgbClr val="FF00FF"/>
              </a:solidFill>
              <a:prstDash val="solid"/>
            </a:ln>
          </c:spPr>
          <c:marker>
            <c:symbol val="none"/>
          </c:marker>
          <c:cat>
            <c:numRef>
              <c:f>[Ölpreisübersicht.xls]Ölpreise!$H$5:$H$213</c:f>
              <c:numCache>
                <c:formatCode>General</c:formatCode>
                <c:ptCount val="209"/>
                <c:pt idx="4">
                  <c:v>1997</c:v>
                </c:pt>
                <c:pt idx="16">
                  <c:v>1998</c:v>
                </c:pt>
                <c:pt idx="28">
                  <c:v>1999</c:v>
                </c:pt>
                <c:pt idx="40">
                  <c:v>2000</c:v>
                </c:pt>
                <c:pt idx="52">
                  <c:v>2001</c:v>
                </c:pt>
                <c:pt idx="64">
                  <c:v>2002</c:v>
                </c:pt>
                <c:pt idx="76">
                  <c:v>2003</c:v>
                </c:pt>
                <c:pt idx="88">
                  <c:v>2004</c:v>
                </c:pt>
                <c:pt idx="100">
                  <c:v>2005</c:v>
                </c:pt>
                <c:pt idx="112">
                  <c:v>2006</c:v>
                </c:pt>
                <c:pt idx="124">
                  <c:v>2007</c:v>
                </c:pt>
                <c:pt idx="136">
                  <c:v>2008</c:v>
                </c:pt>
                <c:pt idx="148">
                  <c:v>2009</c:v>
                </c:pt>
                <c:pt idx="160">
                  <c:v>2010</c:v>
                </c:pt>
                <c:pt idx="172">
                  <c:v>2011</c:v>
                </c:pt>
                <c:pt idx="184">
                  <c:v>2012</c:v>
                </c:pt>
                <c:pt idx="196">
                  <c:v>2013</c:v>
                </c:pt>
                <c:pt idx="208">
                  <c:v>2014</c:v>
                </c:pt>
              </c:numCache>
            </c:numRef>
          </c:cat>
          <c:val>
            <c:numRef>
              <c:f>[Ölpreisübersicht.xls]Ölpreise!$K$4:$K$212</c:f>
              <c:numCache>
                <c:formatCode>0.00</c:formatCode>
                <c:ptCount val="209"/>
                <c:pt idx="0">
                  <c:v>31.014965513362611</c:v>
                </c:pt>
                <c:pt idx="1">
                  <c:v>29.665154947004599</c:v>
                </c:pt>
                <c:pt idx="2">
                  <c:v>25.840691675656881</c:v>
                </c:pt>
                <c:pt idx="3">
                  <c:v>25.25270601228123</c:v>
                </c:pt>
                <c:pt idx="4">
                  <c:v>25.518577790503265</c:v>
                </c:pt>
                <c:pt idx="5">
                  <c:v>25.518577790503265</c:v>
                </c:pt>
                <c:pt idx="6">
                  <c:v>25.518577790503265</c:v>
                </c:pt>
                <c:pt idx="7">
                  <c:v>26.638307010322983</c:v>
                </c:pt>
                <c:pt idx="8">
                  <c:v>25.840691675656881</c:v>
                </c:pt>
                <c:pt idx="9">
                  <c:v>28.284666867774806</c:v>
                </c:pt>
                <c:pt idx="10">
                  <c:v>28.105714709356132</c:v>
                </c:pt>
                <c:pt idx="11">
                  <c:v>27.814278337074285</c:v>
                </c:pt>
                <c:pt idx="12">
                  <c:v>25.579932816246814</c:v>
                </c:pt>
                <c:pt idx="13">
                  <c:v>25.25270601228123</c:v>
                </c:pt>
                <c:pt idx="14">
                  <c:v>24.051170091470116</c:v>
                </c:pt>
                <c:pt idx="15">
                  <c:v>24.87946293900799</c:v>
                </c:pt>
                <c:pt idx="16">
                  <c:v>23.427393996410732</c:v>
                </c:pt>
                <c:pt idx="17">
                  <c:v>22.358793964710632</c:v>
                </c:pt>
                <c:pt idx="18">
                  <c:v>22.006002566685243</c:v>
                </c:pt>
                <c:pt idx="19">
                  <c:v>21.320871445882311</c:v>
                </c:pt>
                <c:pt idx="20">
                  <c:v>21.172596800335405</c:v>
                </c:pt>
                <c:pt idx="21">
                  <c:v>21.663437006283775</c:v>
                </c:pt>
                <c:pt idx="22">
                  <c:v>21.576517386480422</c:v>
                </c:pt>
                <c:pt idx="23">
                  <c:v>20.579498218147794</c:v>
                </c:pt>
                <c:pt idx="24">
                  <c:v>20.538594867652098</c:v>
                </c:pt>
                <c:pt idx="25">
                  <c:v>20.538594867652098</c:v>
                </c:pt>
                <c:pt idx="26">
                  <c:v>23.662588261760991</c:v>
                </c:pt>
                <c:pt idx="27">
                  <c:v>25.753772055853524</c:v>
                </c:pt>
                <c:pt idx="28">
                  <c:v>26.034982590511447</c:v>
                </c:pt>
                <c:pt idx="29">
                  <c:v>24.971495477623314</c:v>
                </c:pt>
                <c:pt idx="30">
                  <c:v>26.77635581824596</c:v>
                </c:pt>
                <c:pt idx="31">
                  <c:v>27.936988388561378</c:v>
                </c:pt>
                <c:pt idx="32">
                  <c:v>29.251008523235662</c:v>
                </c:pt>
                <c:pt idx="33">
                  <c:v>32.635760776754623</c:v>
                </c:pt>
                <c:pt idx="34">
                  <c:v>30.544576982662093</c:v>
                </c:pt>
                <c:pt idx="35">
                  <c:v>35.054171374812739</c:v>
                </c:pt>
                <c:pt idx="36">
                  <c:v>34.962138836197418</c:v>
                </c:pt>
                <c:pt idx="37">
                  <c:v>35.954045085718079</c:v>
                </c:pt>
                <c:pt idx="38">
                  <c:v>36.981741766922482</c:v>
                </c:pt>
                <c:pt idx="39">
                  <c:v>34.788299596590711</c:v>
                </c:pt>
                <c:pt idx="40">
                  <c:v>36.214803945128153</c:v>
                </c:pt>
                <c:pt idx="41">
                  <c:v>36.889709228307169</c:v>
                </c:pt>
                <c:pt idx="42">
                  <c:v>39.844976301621308</c:v>
                </c:pt>
                <c:pt idx="43">
                  <c:v>39.29278106992939</c:v>
                </c:pt>
                <c:pt idx="44">
                  <c:v>55.444491596917935</c:v>
                </c:pt>
                <c:pt idx="45">
                  <c:v>48.158582289871816</c:v>
                </c:pt>
                <c:pt idx="46">
                  <c:v>49.084020594836979</c:v>
                </c:pt>
                <c:pt idx="47">
                  <c:v>44.022230970994407</c:v>
                </c:pt>
                <c:pt idx="48">
                  <c:v>39.262103557057621</c:v>
                </c:pt>
                <c:pt idx="49">
                  <c:v>38.341778170904419</c:v>
                </c:pt>
                <c:pt idx="50">
                  <c:v>37.426565703563199</c:v>
                </c:pt>
                <c:pt idx="51">
                  <c:v>38.980893022399698</c:v>
                </c:pt>
                <c:pt idx="52">
                  <c:v>39.262103557057621</c:v>
                </c:pt>
                <c:pt idx="53">
                  <c:v>41.332835675902302</c:v>
                </c:pt>
                <c:pt idx="54">
                  <c:v>39.558652848151425</c:v>
                </c:pt>
                <c:pt idx="55">
                  <c:v>40.172203105586881</c:v>
                </c:pt>
                <c:pt idx="56">
                  <c:v>42.820695050183296</c:v>
                </c:pt>
                <c:pt idx="57">
                  <c:v>38.939989671904002</c:v>
                </c:pt>
                <c:pt idx="58">
                  <c:v>35.826222115419029</c:v>
                </c:pt>
                <c:pt idx="59">
                  <c:v>33.039681362899643</c:v>
                </c:pt>
                <c:pt idx="60">
                  <c:v>33.63277994508725</c:v>
                </c:pt>
                <c:pt idx="61" formatCode="General">
                  <c:v>32.369999999999997</c:v>
                </c:pt>
                <c:pt idx="62" formatCode="General">
                  <c:v>33.840000000000003</c:v>
                </c:pt>
                <c:pt idx="63" formatCode="General">
                  <c:v>37.32</c:v>
                </c:pt>
                <c:pt idx="64" formatCode="General">
                  <c:v>36.01</c:v>
                </c:pt>
                <c:pt idx="65" formatCode="General">
                  <c:v>34.340000000000003</c:v>
                </c:pt>
                <c:pt idx="66" formatCode="General">
                  <c:v>34.79</c:v>
                </c:pt>
                <c:pt idx="67" formatCode="General">
                  <c:v>35.44</c:v>
                </c:pt>
                <c:pt idx="68" formatCode="General">
                  <c:v>37.74</c:v>
                </c:pt>
                <c:pt idx="69" formatCode="General">
                  <c:v>37.96</c:v>
                </c:pt>
                <c:pt idx="70">
                  <c:v>34.299999999999997</c:v>
                </c:pt>
                <c:pt idx="71" formatCode="General">
                  <c:v>36.43</c:v>
                </c:pt>
                <c:pt idx="72" formatCode="General">
                  <c:v>38.86</c:v>
                </c:pt>
                <c:pt idx="73" formatCode="General">
                  <c:v>41.93</c:v>
                </c:pt>
                <c:pt idx="74" formatCode="General">
                  <c:v>42.54</c:v>
                </c:pt>
                <c:pt idx="75" formatCode="General">
                  <c:v>36.369999999999997</c:v>
                </c:pt>
                <c:pt idx="76" formatCode="General">
                  <c:v>33.64</c:v>
                </c:pt>
                <c:pt idx="77" formatCode="General">
                  <c:v>32.880000000000003</c:v>
                </c:pt>
                <c:pt idx="78" formatCode="General">
                  <c:v>35.67</c:v>
                </c:pt>
                <c:pt idx="79" formatCode="General">
                  <c:v>35.99</c:v>
                </c:pt>
                <c:pt idx="80" formatCode="General">
                  <c:v>36.229999999999997</c:v>
                </c:pt>
                <c:pt idx="81" formatCode="General">
                  <c:v>37.26</c:v>
                </c:pt>
                <c:pt idx="82" formatCode="General">
                  <c:v>36.659999999999997</c:v>
                </c:pt>
                <c:pt idx="83" formatCode="General">
                  <c:v>35.67</c:v>
                </c:pt>
                <c:pt idx="84" formatCode="General">
                  <c:v>35.56</c:v>
                </c:pt>
                <c:pt idx="85" formatCode="General">
                  <c:v>33.520000000000003</c:v>
                </c:pt>
                <c:pt idx="86" formatCode="General">
                  <c:v>36.92</c:v>
                </c:pt>
                <c:pt idx="87" formatCode="General">
                  <c:v>37.83</c:v>
                </c:pt>
                <c:pt idx="88" formatCode="General">
                  <c:v>39.380000000000003</c:v>
                </c:pt>
                <c:pt idx="89" formatCode="General">
                  <c:v>38.06</c:v>
                </c:pt>
                <c:pt idx="90" formatCode="General">
                  <c:v>41.53</c:v>
                </c:pt>
                <c:pt idx="91" formatCode="General">
                  <c:v>45.23</c:v>
                </c:pt>
                <c:pt idx="92" formatCode="General">
                  <c:v>46.31</c:v>
                </c:pt>
                <c:pt idx="93" formatCode="General">
                  <c:v>54.42</c:v>
                </c:pt>
                <c:pt idx="94" formatCode="General">
                  <c:v>47.05</c:v>
                </c:pt>
                <c:pt idx="95" formatCode="General">
                  <c:v>44.19</c:v>
                </c:pt>
                <c:pt idx="96" formatCode="General">
                  <c:v>45.3</c:v>
                </c:pt>
                <c:pt idx="97" formatCode="General">
                  <c:v>45.8</c:v>
                </c:pt>
                <c:pt idx="98" formatCode="General">
                  <c:v>51.68</c:v>
                </c:pt>
                <c:pt idx="99" formatCode="General">
                  <c:v>51.28</c:v>
                </c:pt>
                <c:pt idx="100" formatCode="General">
                  <c:v>49.9</c:v>
                </c:pt>
                <c:pt idx="101" formatCode="General">
                  <c:v>57.77</c:v>
                </c:pt>
                <c:pt idx="102" formatCode="General">
                  <c:v>59.12</c:v>
                </c:pt>
                <c:pt idx="103" formatCode="General">
                  <c:v>62.43</c:v>
                </c:pt>
                <c:pt idx="104" formatCode="General">
                  <c:v>61.1</c:v>
                </c:pt>
                <c:pt idx="105" formatCode="General">
                  <c:v>64.38</c:v>
                </c:pt>
                <c:pt idx="106" formatCode="General">
                  <c:v>59.01</c:v>
                </c:pt>
                <c:pt idx="107" formatCode="General">
                  <c:v>61.74</c:v>
                </c:pt>
                <c:pt idx="108" formatCode="General">
                  <c:v>60.82</c:v>
                </c:pt>
                <c:pt idx="109" formatCode="General">
                  <c:v>59.79</c:v>
                </c:pt>
                <c:pt idx="110" formatCode="General">
                  <c:v>61.57</c:v>
                </c:pt>
                <c:pt idx="111" formatCode="General">
                  <c:v>64.05</c:v>
                </c:pt>
                <c:pt idx="112" formatCode="General">
                  <c:v>62.96</c:v>
                </c:pt>
                <c:pt idx="113" formatCode="General">
                  <c:v>62.78</c:v>
                </c:pt>
                <c:pt idx="114" formatCode="General">
                  <c:v>65.48</c:v>
                </c:pt>
                <c:pt idx="115" formatCode="General">
                  <c:v>65.48</c:v>
                </c:pt>
                <c:pt idx="116">
                  <c:v>63</c:v>
                </c:pt>
                <c:pt idx="117" formatCode="General">
                  <c:v>60.23</c:v>
                </c:pt>
                <c:pt idx="118">
                  <c:v>57.7</c:v>
                </c:pt>
                <c:pt idx="119" formatCode="General">
                  <c:v>56.07</c:v>
                </c:pt>
                <c:pt idx="120">
                  <c:v>52.65</c:v>
                </c:pt>
                <c:pt idx="121" formatCode="General">
                  <c:v>55.75</c:v>
                </c:pt>
                <c:pt idx="122">
                  <c:v>55.83</c:v>
                </c:pt>
                <c:pt idx="123" formatCode="General">
                  <c:v>58.1</c:v>
                </c:pt>
                <c:pt idx="124">
                  <c:v>58.96</c:v>
                </c:pt>
                <c:pt idx="125" formatCode="General">
                  <c:v>59.53</c:v>
                </c:pt>
                <c:pt idx="126">
                  <c:v>61.9</c:v>
                </c:pt>
                <c:pt idx="127" formatCode="General">
                  <c:v>61.67</c:v>
                </c:pt>
                <c:pt idx="128">
                  <c:v>65.260000000000005</c:v>
                </c:pt>
                <c:pt idx="129" formatCode="General">
                  <c:v>66.599999999999994</c:v>
                </c:pt>
                <c:pt idx="130">
                  <c:v>71.5</c:v>
                </c:pt>
                <c:pt idx="131" formatCode="General">
                  <c:v>70.78</c:v>
                </c:pt>
                <c:pt idx="132">
                  <c:v>70.760000000000005</c:v>
                </c:pt>
                <c:pt idx="133" formatCode="General">
                  <c:v>74.099999999999994</c:v>
                </c:pt>
                <c:pt idx="134">
                  <c:v>79.69</c:v>
                </c:pt>
                <c:pt idx="135" formatCode="General">
                  <c:v>82.68</c:v>
                </c:pt>
                <c:pt idx="136">
                  <c:v>93.81</c:v>
                </c:pt>
                <c:pt idx="137" formatCode="General">
                  <c:v>95.99</c:v>
                </c:pt>
                <c:pt idx="138">
                  <c:v>97.52</c:v>
                </c:pt>
                <c:pt idx="139" formatCode="General">
                  <c:v>86.82</c:v>
                </c:pt>
                <c:pt idx="140">
                  <c:v>81.93</c:v>
                </c:pt>
                <c:pt idx="141" formatCode="General">
                  <c:v>76.22</c:v>
                </c:pt>
                <c:pt idx="142">
                  <c:v>70.290000000000006</c:v>
                </c:pt>
                <c:pt idx="143" formatCode="General">
                  <c:v>53.22</c:v>
                </c:pt>
                <c:pt idx="144" formatCode="General">
                  <c:v>58.31</c:v>
                </c:pt>
                <c:pt idx="145" formatCode="General">
                  <c:v>54.15</c:v>
                </c:pt>
                <c:pt idx="146" formatCode="General">
                  <c:v>50.16</c:v>
                </c:pt>
                <c:pt idx="147" formatCode="General">
                  <c:v>52.09</c:v>
                </c:pt>
                <c:pt idx="148" formatCode="General">
                  <c:v>52.87</c:v>
                </c:pt>
                <c:pt idx="149" formatCode="General">
                  <c:v>58.744999999999997</c:v>
                </c:pt>
                <c:pt idx="150" formatCode="General">
                  <c:v>52.45</c:v>
                </c:pt>
                <c:pt idx="151" formatCode="General">
                  <c:v>59.56</c:v>
                </c:pt>
                <c:pt idx="152" formatCode="General">
                  <c:v>57.305</c:v>
                </c:pt>
                <c:pt idx="153" formatCode="General">
                  <c:v>60.765000000000001</c:v>
                </c:pt>
                <c:pt idx="154" formatCode="General">
                  <c:v>60.505000000000003</c:v>
                </c:pt>
                <c:pt idx="155" formatCode="General">
                  <c:v>58.14</c:v>
                </c:pt>
                <c:pt idx="156" formatCode="General">
                  <c:v>58.31</c:v>
                </c:pt>
                <c:pt idx="157" formatCode="General">
                  <c:v>51</c:v>
                </c:pt>
                <c:pt idx="158">
                  <c:v>67.534999999999997</c:v>
                </c:pt>
                <c:pt idx="159">
                  <c:v>69.675000000000011</c:v>
                </c:pt>
                <c:pt idx="160">
                  <c:v>69.19</c:v>
                </c:pt>
                <c:pt idx="161">
                  <c:v>71.64</c:v>
                </c:pt>
                <c:pt idx="162">
                  <c:v>69.674999999999997</c:v>
                </c:pt>
                <c:pt idx="163">
                  <c:v>68.180000000000007</c:v>
                </c:pt>
                <c:pt idx="164">
                  <c:v>70.27</c:v>
                </c:pt>
                <c:pt idx="165">
                  <c:v>69.885000000000005</c:v>
                </c:pt>
                <c:pt idx="166">
                  <c:v>71.234999999999999</c:v>
                </c:pt>
                <c:pt idx="167">
                  <c:v>75.055000000000007</c:v>
                </c:pt>
                <c:pt idx="168">
                  <c:v>79.085000000000008</c:v>
                </c:pt>
                <c:pt idx="169">
                  <c:v>81.754999999999995</c:v>
                </c:pt>
                <c:pt idx="170">
                  <c:v>86.985000000000014</c:v>
                </c:pt>
                <c:pt idx="171">
                  <c:v>88.474999999999994</c:v>
                </c:pt>
                <c:pt idx="172">
                  <c:v>82.75</c:v>
                </c:pt>
                <c:pt idx="173">
                  <c:v>86.685000000000002</c:v>
                </c:pt>
                <c:pt idx="174">
                  <c:v>87.974999999999994</c:v>
                </c:pt>
                <c:pt idx="175">
                  <c:v>84.194999999999993</c:v>
                </c:pt>
                <c:pt idx="176">
                  <c:v>86.085000000000008</c:v>
                </c:pt>
                <c:pt idx="177">
                  <c:v>89.41</c:v>
                </c:pt>
                <c:pt idx="178">
                  <c:v>93.87</c:v>
                </c:pt>
                <c:pt idx="179">
                  <c:v>88.715000000000003</c:v>
                </c:pt>
                <c:pt idx="180">
                  <c:v>91.094999999999999</c:v>
                </c:pt>
                <c:pt idx="181">
                  <c:v>95.14</c:v>
                </c:pt>
                <c:pt idx="182">
                  <c:v>95.97</c:v>
                </c:pt>
                <c:pt idx="183">
                  <c:v>92.325000000000003</c:v>
                </c:pt>
                <c:pt idx="184">
                  <c:v>90.240000000000009</c:v>
                </c:pt>
                <c:pt idx="185">
                  <c:v>86.605000000000004</c:v>
                </c:pt>
                <c:pt idx="186">
                  <c:v>91.805000000000007</c:v>
                </c:pt>
                <c:pt idx="187">
                  <c:v>96.025000000000006</c:v>
                </c:pt>
                <c:pt idx="188">
                  <c:v>94.064999999999998</c:v>
                </c:pt>
                <c:pt idx="189">
                  <c:v>96.424999999999997</c:v>
                </c:pt>
                <c:pt idx="190" formatCode="General">
                  <c:v>93.73</c:v>
                </c:pt>
                <c:pt idx="191" formatCode="General">
                  <c:v>89.45</c:v>
                </c:pt>
                <c:pt idx="192" formatCode="General">
                  <c:v>89.65</c:v>
                </c:pt>
                <c:pt idx="193" formatCode="General">
                  <c:v>93.2</c:v>
                </c:pt>
                <c:pt idx="194" formatCode="General">
                  <c:v>88.99</c:v>
                </c:pt>
                <c:pt idx="195" formatCode="General">
                  <c:v>84.1</c:v>
                </c:pt>
                <c:pt idx="196" formatCode="General">
                  <c:v>84.61</c:v>
                </c:pt>
                <c:pt idx="197" formatCode="General">
                  <c:v>85.89</c:v>
                </c:pt>
                <c:pt idx="198" formatCode="General">
                  <c:v>87.83</c:v>
                </c:pt>
                <c:pt idx="199" formatCode="General">
                  <c:v>87.66</c:v>
                </c:pt>
                <c:pt idx="200" formatCode="General">
                  <c:v>91.3</c:v>
                </c:pt>
                <c:pt idx="201">
                  <c:v>87.34</c:v>
                </c:pt>
                <c:pt idx="202">
                  <c:v>84.125</c:v>
                </c:pt>
                <c:pt idx="203">
                  <c:v>83.72</c:v>
                </c:pt>
                <c:pt idx="204">
                  <c:v>83.18</c:v>
                </c:pt>
                <c:pt idx="205">
                  <c:v>84.43</c:v>
                </c:pt>
                <c:pt idx="206">
                  <c:v>82.05</c:v>
                </c:pt>
                <c:pt idx="207">
                  <c:v>84.07</c:v>
                </c:pt>
                <c:pt idx="208">
                  <c:v>83.955000000000013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233920"/>
        <c:axId val="113235456"/>
      </c:lineChart>
      <c:catAx>
        <c:axId val="11323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3235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3235456"/>
        <c:scaling>
          <c:orientation val="minMax"/>
          <c:max val="110"/>
          <c:min val="2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3233920"/>
        <c:crosses val="autoZero"/>
        <c:crossBetween val="between"/>
      </c:valAx>
      <c:spPr>
        <a:solidFill>
          <a:srgbClr val="FFFFFF"/>
        </a:solidFill>
        <a:ln w="12700">
          <a:solidFill>
            <a:srgbClr val="FFFFFF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04T15:41:02.392" idx="1">
    <p:pos x="352" y="4066"/>
    <p:text>
Bitte hier Ort, Datum und Name des Beraters/Beraterin einfügen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0.01175</cdr:x>
      <cdr:y>0.091</cdr:y>
    </cdr:from>
    <cdr:to>
      <cdr:x>0.13325</cdr:x>
      <cdr:y>0.091</cdr:y>
    </cdr:to>
    <cdr:sp macro="" textlink="">
      <cdr:nvSpPr>
        <cdr:cNvPr id="6177" name="Text Box 3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442" y="514864"/>
          <a:ext cx="1110996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Ct/Liter</a:t>
          </a:r>
        </a:p>
      </cdr:txBody>
    </cdr:sp>
  </cdr:relSizeAnchor>
  <cdr:relSizeAnchor xmlns:cdr="http://schemas.openxmlformats.org/drawingml/2006/chartDrawing">
    <cdr:from>
      <cdr:x>0.70175</cdr:x>
      <cdr:y>0.01025</cdr:y>
    </cdr:from>
    <cdr:to>
      <cdr:x>0.88228</cdr:x>
      <cdr:y>0.16926</cdr:y>
    </cdr:to>
    <cdr:sp macro="" textlink="">
      <cdr:nvSpPr>
        <cdr:cNvPr id="6178" name="Text Box 3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244244" y="45828"/>
          <a:ext cx="1349150" cy="71096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/>
        </a:solidFill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0" tIns="27432" rIns="36576" bIns="0" anchor="t" upright="1"/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de-DE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2000 Liter</a:t>
          </a:r>
        </a:p>
        <a:p xmlns:a="http://schemas.openxmlformats.org/drawingml/2006/main">
          <a:pPr algn="r" rtl="0">
            <a:defRPr sz="1000"/>
          </a:pPr>
          <a:endParaRPr lang="de-DE" sz="12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r" rtl="0">
            <a:defRPr sz="1000"/>
          </a:pPr>
          <a:r>
            <a:rPr lang="de-DE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5000 Liter</a:t>
          </a:r>
        </a:p>
      </cdr:txBody>
    </cdr:sp>
  </cdr:relSizeAnchor>
  <cdr:relSizeAnchor xmlns:cdr="http://schemas.openxmlformats.org/drawingml/2006/chartDrawing">
    <cdr:from>
      <cdr:x>0.72825</cdr:x>
      <cdr:y>0.0285</cdr:y>
    </cdr:from>
    <cdr:to>
      <cdr:x>0.76525</cdr:x>
      <cdr:y>0.0285</cdr:y>
    </cdr:to>
    <cdr:sp macro="" textlink="">
      <cdr:nvSpPr>
        <cdr:cNvPr id="6179" name="Line 3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6659118" y="161249"/>
          <a:ext cx="338328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1750">
          <a:solidFill>
            <a:srgbClr xmlns:mc="http://schemas.openxmlformats.org/markup-compatibility/2006" xmlns:a14="http://schemas.microsoft.com/office/drawing/2010/main" val="000080" mc:Ignorable="a14" a14:legacySpreadsheetColorIndex="32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0.72825</cdr:x>
      <cdr:y>0.10475</cdr:y>
    </cdr:from>
    <cdr:to>
      <cdr:x>0.76425</cdr:x>
      <cdr:y>0.10475</cdr:y>
    </cdr:to>
    <cdr:sp macro="" textlink="">
      <cdr:nvSpPr>
        <cdr:cNvPr id="6180" name="Line 3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6659118" y="592660"/>
          <a:ext cx="329184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1750">
          <a:solidFill>
            <a:srgbClr xmlns:mc="http://schemas.openxmlformats.org/markup-compatibility/2006" xmlns:a14="http://schemas.microsoft.com/office/drawing/2010/main" val="FF00FF" mc:Ignorable="a14" a14:legacySpreadsheetColorIndex="33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0.18475</cdr:x>
      <cdr:y>0.041</cdr:y>
    </cdr:from>
    <cdr:to>
      <cdr:x>0.5315</cdr:x>
      <cdr:y>0.1595</cdr:y>
    </cdr:to>
    <cdr:sp macro="" textlink="">
      <cdr:nvSpPr>
        <cdr:cNvPr id="6181" name="Text Box 3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89354" y="231972"/>
          <a:ext cx="3170682" cy="6704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54864" tIns="5029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2600" b="1" i="0" u="none" strike="noStrike" baseline="0">
              <a:solidFill>
                <a:srgbClr val="000000"/>
              </a:solidFill>
              <a:latin typeface="Arial"/>
              <a:cs typeface="Arial"/>
            </a:rPr>
            <a:t>Heizölpreis MZ/WI</a:t>
          </a:r>
        </a:p>
      </cdr:txBody>
    </cdr:sp>
  </cdr:relSizeAnchor>
  <cdr:relSizeAnchor xmlns:cdr="http://schemas.openxmlformats.org/drawingml/2006/chartDrawing">
    <cdr:from>
      <cdr:x>0.08</cdr:x>
      <cdr:y>0.009</cdr:y>
    </cdr:from>
    <cdr:to>
      <cdr:x>0.148</cdr:x>
      <cdr:y>0.06125</cdr:y>
    </cdr:to>
    <cdr:sp macro="" textlink="">
      <cdr:nvSpPr>
        <cdr:cNvPr id="6182" name="Text Box 3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1520" y="50921"/>
          <a:ext cx="621792" cy="2956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32004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000000"/>
              </a:solidFill>
              <a:latin typeface="Arial"/>
              <a:cs typeface="Arial"/>
            </a:rPr>
            <a:t>Ct</a:t>
          </a:r>
        </a:p>
      </cdr:txBody>
    </cdr:sp>
  </cdr:relSizeAnchor>
  <cdr:relSizeAnchor xmlns:cdr="http://schemas.openxmlformats.org/drawingml/2006/chartDrawing">
    <cdr:from>
      <cdr:x>0.29189</cdr:x>
      <cdr:y>0.36073</cdr:y>
    </cdr:from>
    <cdr:to>
      <cdr:x>0.5196</cdr:x>
      <cdr:y>0.45148</cdr:y>
    </cdr:to>
    <cdr:sp macro="" textlink="">
      <cdr:nvSpPr>
        <cdr:cNvPr id="6183" name="Text Box 3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81289" y="1612841"/>
          <a:ext cx="1701699" cy="4057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54864" tIns="5029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2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Trendlinie</a:t>
          </a:r>
        </a:p>
      </cdr:txBody>
    </cdr:sp>
  </cdr:relSizeAnchor>
  <cdr:relSizeAnchor xmlns:cdr="http://schemas.openxmlformats.org/drawingml/2006/chartDrawing">
    <cdr:from>
      <cdr:x>0.40175</cdr:x>
      <cdr:y>0.447</cdr:y>
    </cdr:from>
    <cdr:to>
      <cdr:x>0.46295</cdr:x>
      <cdr:y>0.58468</cdr:y>
    </cdr:to>
    <cdr:sp macro="" textlink="">
      <cdr:nvSpPr>
        <cdr:cNvPr id="6184" name="Line 40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002316" y="1998567"/>
          <a:ext cx="457353" cy="61559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5293" cy="49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t" anchorCtr="0" compatLnSpc="1">
            <a:prstTxWarp prst="textNoShape">
              <a:avLst/>
            </a:prstTxWarp>
          </a:bodyPr>
          <a:lstStyle>
            <a:lvl1pPr defTabSz="942892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383" y="2"/>
            <a:ext cx="2945293" cy="49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t" anchorCtr="0" compatLnSpc="1">
            <a:prstTxWarp prst="textNoShape">
              <a:avLst/>
            </a:prstTxWarp>
          </a:bodyPr>
          <a:lstStyle>
            <a:lvl1pPr algn="r" defTabSz="942892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979"/>
            <a:ext cx="2945293" cy="49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b" anchorCtr="0" compatLnSpc="1">
            <a:prstTxWarp prst="textNoShape">
              <a:avLst/>
            </a:prstTxWarp>
          </a:bodyPr>
          <a:lstStyle>
            <a:lvl1pPr defTabSz="942892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383" y="9431979"/>
            <a:ext cx="2945293" cy="49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b" anchorCtr="0" compatLnSpc="1">
            <a:prstTxWarp prst="textNoShape">
              <a:avLst/>
            </a:prstTxWarp>
          </a:bodyPr>
          <a:lstStyle>
            <a:lvl1pPr algn="r" defTabSz="942892">
              <a:defRPr sz="1200">
                <a:latin typeface="Times New Roman" pitchFamily="18" charset="0"/>
              </a:defRPr>
            </a:lvl1pPr>
          </a:lstStyle>
          <a:p>
            <a:fld id="{A715DEFD-CA67-4D9E-98E1-0CF774525B0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820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5293" cy="49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t" anchorCtr="0" compatLnSpc="1">
            <a:prstTxWarp prst="textNoShape">
              <a:avLst/>
            </a:prstTxWarp>
          </a:bodyPr>
          <a:lstStyle>
            <a:lvl1pPr defTabSz="942892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383" y="2"/>
            <a:ext cx="2945293" cy="49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t" anchorCtr="0" compatLnSpc="1">
            <a:prstTxWarp prst="textNoShape">
              <a:avLst/>
            </a:prstTxWarp>
          </a:bodyPr>
          <a:lstStyle>
            <a:lvl1pPr algn="r" defTabSz="942892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90" y="4715172"/>
            <a:ext cx="4983499" cy="446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1979"/>
            <a:ext cx="2945293" cy="49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b" anchorCtr="0" compatLnSpc="1">
            <a:prstTxWarp prst="textNoShape">
              <a:avLst/>
            </a:prstTxWarp>
          </a:bodyPr>
          <a:lstStyle>
            <a:lvl1pPr defTabSz="942892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383" y="9431979"/>
            <a:ext cx="2945293" cy="49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0" tIns="47170" rIns="94340" bIns="47170" numCol="1" anchor="b" anchorCtr="0" compatLnSpc="1">
            <a:prstTxWarp prst="textNoShape">
              <a:avLst/>
            </a:prstTxWarp>
          </a:bodyPr>
          <a:lstStyle>
            <a:lvl1pPr algn="r" defTabSz="942892">
              <a:defRPr sz="1200">
                <a:latin typeface="Times New Roman" pitchFamily="18" charset="0"/>
              </a:defRPr>
            </a:lvl1pPr>
          </a:lstStyle>
          <a:p>
            <a:fld id="{7F835B3B-515E-41C8-B3A1-FFBC88C2227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7086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95CC-B09E-494F-8146-0BAB30AA4C3D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9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9" tIns="47780" rIns="95559" bIns="47780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23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9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9" tIns="47780" rIns="95559" bIns="47780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25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9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9" tIns="47780" rIns="95559" bIns="47780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26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9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9" tIns="47780" rIns="95559" bIns="47780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33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8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36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8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39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8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40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9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9" tIns="47780" rIns="95559" bIns="47780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65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9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9" tIns="47780" rIns="95559" bIns="47780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66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52383" y="9431979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32" tIns="47166" rIns="94332" bIns="47166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CA4693E-915E-4ED4-B1BE-396B076966B7}" type="slidenum">
              <a:rPr lang="de-DE" altLang="de-DE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eaLnBrk="1" hangingPunct="1"/>
              <a:t>78</a:t>
            </a:fld>
            <a:endParaRPr lang="de-DE" altLang="de-DE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B2097-78AB-43AA-AC6A-D070212B88D3}" type="slidenum">
              <a:rPr lang="de-DE"/>
              <a:pPr/>
              <a:t>2</a:t>
            </a:fld>
            <a:endParaRPr lang="de-DE"/>
          </a:p>
        </p:txBody>
      </p:sp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8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81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C8704-84D7-41DF-96D3-DB49AC50A08C}" type="slidenum">
              <a:rPr lang="de-DE" altLang="de-DE"/>
              <a:pPr/>
              <a:t>92</a:t>
            </a:fld>
            <a:endParaRPr lang="de-DE" altLang="de-DE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2686" y="4715172"/>
            <a:ext cx="4757902" cy="4467865"/>
          </a:xfrm>
        </p:spPr>
        <p:txBody>
          <a:bodyPr/>
          <a:lstStyle/>
          <a:p>
            <a:r>
              <a:rPr lang="de-DE" altLang="de-DE" b="1"/>
              <a:t>Holzpelletofen mit Vorratsbehälter</a:t>
            </a:r>
          </a:p>
          <a:p>
            <a:endParaRPr lang="de-DE" altLang="de-DE"/>
          </a:p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0532B-9B53-47C8-86D9-98F717901D89}" type="slidenum">
              <a:rPr lang="de-DE"/>
              <a:pPr/>
              <a:t>3</a:t>
            </a:fld>
            <a:endParaRPr lang="de-DE"/>
          </a:p>
        </p:txBody>
      </p:sp>
      <p:sp>
        <p:nvSpPr>
          <p:cNvPr id="883714" name="Rectangle 7"/>
          <p:cNvSpPr txBox="1">
            <a:spLocks noGrp="1" noChangeArrowheads="1"/>
          </p:cNvSpPr>
          <p:nvPr/>
        </p:nvSpPr>
        <p:spPr bwMode="auto">
          <a:xfrm>
            <a:off x="3852383" y="9433617"/>
            <a:ext cx="2945293" cy="49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8997" tIns="49498" rIns="98997" bIns="49498" anchor="b"/>
          <a:lstStyle>
            <a:lvl1pPr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30188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A215AEBB-3578-48FE-89AA-0CDF0498446B}" type="slidenum">
              <a:rPr lang="de-DE" sz="1300">
                <a:ea typeface="ＭＳ Ｐゴシック" charset="-128"/>
              </a:rPr>
              <a:pPr algn="r" eaLnBrk="0" hangingPunct="0"/>
              <a:t>3</a:t>
            </a:fld>
            <a:endParaRPr lang="de-DE" sz="1300">
              <a:ea typeface="ＭＳ Ｐゴシック" charset="-128"/>
            </a:endParaRPr>
          </a:p>
        </p:txBody>
      </p:sp>
      <p:sp>
        <p:nvSpPr>
          <p:cNvPr id="88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883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4" y="4715172"/>
            <a:ext cx="4977232" cy="4467865"/>
          </a:xfrm>
          <a:ln/>
        </p:spPr>
        <p:txBody>
          <a:bodyPr lIns="98997" tIns="49498" rIns="98997" bIns="49498"/>
          <a:lstStyle/>
          <a:p>
            <a:r>
              <a:rPr lang="de-DE" b="1"/>
              <a:t>Erstellt:</a:t>
            </a:r>
            <a:r>
              <a:rPr lang="de-DE"/>
              <a:t> Krapmeier, 07.09.2005</a:t>
            </a:r>
            <a:r>
              <a:rPr lang="de-DE" b="1"/>
              <a:t> </a:t>
            </a:r>
          </a:p>
          <a:p>
            <a:r>
              <a:rPr lang="de-DE" b="1"/>
              <a:t>Geändert:</a:t>
            </a:r>
            <a:r>
              <a:rPr lang="de-DE"/>
              <a:t> </a:t>
            </a:r>
          </a:p>
          <a:p>
            <a:r>
              <a:rPr lang="de-DE" b="1"/>
              <a:t>Kommentar:</a:t>
            </a:r>
            <a:endParaRPr lang="de-AT" b="1"/>
          </a:p>
          <a:p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BFBDF-8AE8-4927-9977-D482AA702F56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7F96E-8DA9-4AD6-A579-8AF885254BFF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8FA9E-F231-42E6-9570-EED158D1DC2A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1EC5F-A978-4F06-A36D-85DC4B3B5B78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95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64B930-A8EE-4A94-B51C-FD5ADE567828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52382" y="9431978"/>
            <a:ext cx="2945293" cy="4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17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2525" cy="37226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jpg"/><Relationship Id="rId5" Type="http://schemas.openxmlformats.org/officeDocument/2006/relationships/hyperlink" Target="http://www.energieberatung-rlp.de/" TargetMode="External"/><Relationship Id="rId4" Type="http://schemas.openxmlformats.org/officeDocument/2006/relationships/hyperlink" Target="mailto:eteam@vzbv.de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jpeg"/><Relationship Id="rId4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jp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jp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" y="1"/>
            <a:ext cx="9143998" cy="6857999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-16042" y="4265613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265" y="3849973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75" y="397616"/>
            <a:ext cx="1487426" cy="136738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0" y="-748532"/>
            <a:ext cx="427762" cy="4277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VZ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 userDrawn="1"/>
        </p:nvSpPr>
        <p:spPr>
          <a:xfrm>
            <a:off x="-4521299" y="-730709"/>
            <a:ext cx="4093535" cy="7613246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nebenstehende Quadrat dient zur Abmessung der Abstände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zw. VZ und Kooperation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(Teil des Logos) = 3 VZ Höhe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VZ Logo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Logo Kooperation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Kooperation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schwarz/weiß Variante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 userDrawn="1"/>
        </p:nvSpPr>
        <p:spPr>
          <a:xfrm>
            <a:off x="9596744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/ Bild </a:t>
            </a:r>
          </a:p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Logo /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9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558" userDrawn="1">
          <p15:clr>
            <a:srgbClr val="FBAE40"/>
          </p15:clr>
        </p15:guide>
        <p15:guide id="2" pos="428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8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16042" y="4265613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75" y="397616"/>
            <a:ext cx="1487426" cy="1367389"/>
          </a:xfrm>
          <a:prstGeom prst="rect">
            <a:avLst/>
          </a:prstGeom>
        </p:spPr>
      </p:pic>
      <p:pic>
        <p:nvPicPr>
          <p:cNvPr id="6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265" y="3849973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platzhalter 1"/>
          <p:cNvSpPr txBox="1">
            <a:spLocks/>
          </p:cNvSpPr>
          <p:nvPr userDrawn="1"/>
        </p:nvSpPr>
        <p:spPr>
          <a:xfrm>
            <a:off x="387119" y="4752754"/>
            <a:ext cx="8128231" cy="11802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Rheinland-Pfalz </a:t>
            </a: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e.V.</a:t>
            </a:r>
          </a:p>
          <a:p>
            <a:pPr>
              <a:lnSpc>
                <a:spcPts val="1500"/>
              </a:lnSpc>
            </a:pP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Seppel-</a:t>
            </a:r>
            <a:r>
              <a:rPr lang="de-DE" altLang="de-DE" sz="11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Glückert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-Passage 10 </a:t>
            </a: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55116 Mainz</a:t>
            </a:r>
          </a:p>
          <a:p>
            <a:pPr>
              <a:lnSpc>
                <a:spcPts val="1500"/>
              </a:lnSpc>
            </a:pPr>
            <a:endParaRPr lang="de-DE" altLang="de-DE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>
              <a:lnSpc>
                <a:spcPts val="1500"/>
              </a:lnSpc>
            </a:pP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energie@vz-rlp.de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www.energieberatung-rlp.de</a:t>
            </a:r>
            <a:endParaRPr lang="de-DE" altLang="de-DE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180973" y="2076450"/>
            <a:ext cx="747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prstClr val="black"/>
                </a:solidFill>
              </a:rPr>
              <a:t>VIELEN DANK FÜR IHRE AUFMERKSAMKEIT!</a:t>
            </a:r>
            <a:endParaRPr lang="de-DE" b="1" dirty="0">
              <a:solidFill>
                <a:prstClr val="black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98" y="5276054"/>
            <a:ext cx="1231178" cy="10158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02" y="5505618"/>
            <a:ext cx="1500550" cy="7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72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1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3689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4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21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9615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8797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2" y="393408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23112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0"/>
            <a:ext cx="9136431" cy="6857999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8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7" name="Textplatzhalter 32"/>
          <p:cNvSpPr>
            <a:spLocks noGrp="1"/>
          </p:cNvSpPr>
          <p:nvPr>
            <p:ph type="body" sz="quarter" idx="15"/>
          </p:nvPr>
        </p:nvSpPr>
        <p:spPr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387119" y="6426200"/>
            <a:ext cx="7232881" cy="31115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MetaNormal-Roman"/>
              </a:defRPr>
            </a:lvl2pPr>
            <a:lvl3pPr marL="91440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MetaNormal-Roman"/>
              </a:defRPr>
            </a:lvl3pPr>
            <a:lvl4pPr marL="137160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MetaNormal-Roman"/>
              </a:defRPr>
            </a:lvl4pPr>
            <a:lvl5pPr marL="182880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MetaNormal-Roman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8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59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1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0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07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7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0" y="393405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44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1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16042" y="4265613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75" y="397616"/>
            <a:ext cx="1487426" cy="1367389"/>
          </a:xfrm>
          <a:prstGeom prst="rect">
            <a:avLst/>
          </a:prstGeom>
        </p:spPr>
      </p:pic>
      <p:pic>
        <p:nvPicPr>
          <p:cNvPr id="6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265" y="3849973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6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35821-F92A-406B-AC9D-1B0552AD0F3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42" y="4324"/>
            <a:ext cx="9177406" cy="6840340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-16042" y="4265617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20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267" y="3849975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75" y="397617"/>
            <a:ext cx="1487426" cy="136738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929638" y="-1158471"/>
            <a:ext cx="427762" cy="4277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</a:t>
            </a:r>
            <a:endParaRPr lang="de-DE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 userDrawn="1"/>
        </p:nvSpPr>
        <p:spPr>
          <a:xfrm>
            <a:off x="-4521297" y="-730709"/>
            <a:ext cx="4093535" cy="7613246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nebenstehende Quadrat dient zur Abmessung der Abstände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zw. VZ und Kooperation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(Teil des Logos) = 3 VZ Höhe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VZ Logo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Logo Kooperation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Kooperation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schwarz/weiß Variante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 userDrawn="1"/>
        </p:nvSpPr>
        <p:spPr>
          <a:xfrm>
            <a:off x="9596746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/ Bild </a:t>
            </a:r>
          </a:p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Logo /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77232" y="3838615"/>
            <a:ext cx="697531" cy="87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7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558" userDrawn="1">
          <p15:clr>
            <a:srgbClr val="FBAE40"/>
          </p15:clr>
        </p15:guide>
        <p15:guide id="2" pos="428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16042" y="4265617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75" y="397617"/>
            <a:ext cx="1487426" cy="1367389"/>
          </a:xfrm>
          <a:prstGeom prst="rect">
            <a:avLst/>
          </a:prstGeom>
        </p:spPr>
      </p:pic>
      <p:pic>
        <p:nvPicPr>
          <p:cNvPr id="6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267" y="3849975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77232" y="3838615"/>
            <a:ext cx="697531" cy="87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8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04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6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3386" y="1981200"/>
            <a:ext cx="379827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79827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9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2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03385" y="609600"/>
            <a:ext cx="7737231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2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03385" y="609600"/>
            <a:ext cx="7737231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768A0A8-30FE-4F00-B59E-D005EE2BCB8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00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3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1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47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89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4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755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2" y="393408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0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349B37-564C-4F51-8AB8-C5A11C55AC8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B95967-9BCC-4677-8FCC-7FD37E9C663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79B0EE-C6A5-404C-90BA-19648778941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3385" y="1981200"/>
            <a:ext cx="37982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7982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F546D0-CECD-4A27-A0F7-0F7DCAF0103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63" r="-4102"/>
          <a:stretch/>
        </p:blipFill>
        <p:spPr>
          <a:xfrm>
            <a:off x="-1" y="-360000"/>
            <a:ext cx="9553433" cy="7203901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8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397619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71FA1E-5EAF-4745-9F2D-B14A31FEE90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86063-4A7C-49B2-A856-858A6881C4C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8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F24E32-A2A1-4B4A-B4D6-3F9FC69BF3E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AE7F9F-848E-4B41-8FBF-021D534D25E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F1DA0D-1E14-45C3-96EB-76A98A1A11B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419A5F-8AEE-47A3-B800-05F017DF11A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06308" y="609600"/>
            <a:ext cx="1934308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03385" y="609600"/>
            <a:ext cx="5662246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A2F720-FB56-4B59-8315-469DC275264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703385" y="1981200"/>
            <a:ext cx="7737231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EB8070-EBEE-4DC8-BB8F-3277D4ADD70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03385" y="609600"/>
            <a:ext cx="7737231" cy="5486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68A0A8-30FE-4F00-B59E-D005EE2BCB8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5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703385" y="1981200"/>
            <a:ext cx="7737231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E35821-F92A-406B-AC9D-1B0552AD0F3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59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4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1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44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4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9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7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2" y="393408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2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59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6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898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0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3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099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0" y="393405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29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0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1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35821-F92A-406B-AC9D-1B0552AD0F3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1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38293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4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00956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791938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638485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2" y="393408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35977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59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0567296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898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0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30452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71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942676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394189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0" y="393405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987404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1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30364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89693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35821-F92A-406B-AC9D-1B0552AD0F3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38211"/>
      </p:ext>
    </p:extLst>
  </p:cSld>
  <p:clrMapOvr>
    <a:masterClrMapping/>
  </p:clrMapOvr>
  <p:transition spd="slow" advTm="4000">
    <p:cov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1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4472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898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4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37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4523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799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 Arial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8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4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2" y="393408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5395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1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0158190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898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4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94823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6965630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165160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2" y="393408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864337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1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321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4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571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2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9999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3883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 mit Headline Arial 28 und Untertile Arial 24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 hasCustomPrompt="1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8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Rectangle 2"/>
          <p:cNvSpPr txBox="1">
            <a:spLocks noChangeArrowheads="1"/>
          </p:cNvSpPr>
          <p:nvPr userDrawn="1"/>
        </p:nvSpPr>
        <p:spPr>
          <a:xfrm>
            <a:off x="389337" y="798763"/>
            <a:ext cx="685918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400" dirty="0" smtClean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Masteruntertitelformat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01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2" y="393408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46527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59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5966378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0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36760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0" y="404037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3915384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519825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0" y="393405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142736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1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7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1239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461408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35821-F92A-406B-AC9D-1B0552AD0F3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11763"/>
      </p:ext>
    </p:extLst>
  </p:cSld>
  <p:clrMapOvr>
    <a:masterClrMapping/>
  </p:clrMapOvr>
  <p:transition spd="slow" advTm="4000">
    <p:cover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" y="1"/>
            <a:ext cx="9143998" cy="6857999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-16042" y="4265613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20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265" y="3849973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75" y="397616"/>
            <a:ext cx="1487426" cy="136738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0" y="-748532"/>
            <a:ext cx="427762" cy="4277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</a:t>
            </a:r>
            <a:endParaRPr lang="de-DE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 userDrawn="1"/>
        </p:nvSpPr>
        <p:spPr>
          <a:xfrm>
            <a:off x="-4521299" y="-730709"/>
            <a:ext cx="4093535" cy="7613246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nebenstehende Quadrat dient zur Abmessung der Abstände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zw. VZ und Kooperation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(Teil des Logos) = 3 VZ Höhe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VZ Logo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Logo Kooperation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Kooperation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schwarz/weiß Variante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 userDrawn="1"/>
        </p:nvSpPr>
        <p:spPr>
          <a:xfrm>
            <a:off x="9596744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/ Bild </a:t>
            </a:r>
          </a:p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Logo /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673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558" userDrawn="1">
          <p15:clr>
            <a:srgbClr val="FBAE40"/>
          </p15:clr>
        </p15:guide>
        <p15:guide id="2" pos="428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92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6" r:id="rId3"/>
    <p:sldLayoutId id="2147483740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VZ Meta LF" panose="020B0502030000020004" pitchFamily="34" charset="0"/>
          <a:ea typeface="MS PGothic" panose="020B0600070205080204" pitchFamily="34" charset="-128"/>
          <a:cs typeface="VZ Meta LF" panose="020B05020300000200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46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</p:sldLayoutIdLst>
  <p:transition spd="slow" advTm="4000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29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p:transition spd="slow" advTm="4000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898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4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898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</p:sldLayoutIdLst>
  <p:transition spd="slow" advTm="4000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898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9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1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</p:sldLayoutIdLst>
  <p:transition spd="slow" advTm="4000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64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VZ Meta LF" panose="020B0502030000020004" pitchFamily="34" charset="0"/>
          <a:ea typeface="MS PGothic" panose="020B0600070205080204" pitchFamily="34" charset="-128"/>
          <a:cs typeface="VZ Meta LF" panose="020B05020300000200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0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47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38" r:id="rId4"/>
    <p:sldLayoutId id="2147483739" r:id="rId5"/>
    <p:sldLayoutId id="2147483717" r:id="rId6"/>
    <p:sldLayoutId id="2147483705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59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24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8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VZ Meta LF" panose="020B0502030000020004" pitchFamily="34" charset="0"/>
          <a:ea typeface="MS PGothic" panose="020B0600070205080204" pitchFamily="34" charset="-128"/>
          <a:cs typeface="VZ Meta LF" panose="020B05020300000200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66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89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81" name="Picture 9" descr="vz-energ-rgb_ppt_ts_end_komp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03385" y="609600"/>
            <a:ext cx="773723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5662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385" y="1981200"/>
            <a:ext cx="773723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5662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0092" y="62198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089880-4543-4B7C-B04A-4A84F50140A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46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397616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4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2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8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0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beratung-rlp.de/" TargetMode="External"/><Relationship Id="rId2" Type="http://schemas.openxmlformats.org/officeDocument/2006/relationships/hyperlink" Target="mailto:eteam@vzbv.d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8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5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9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9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9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0.w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alestate.theemiratesnetwork.com/developments/dubai/palm_islands/images/palm_jumeirah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hyperlink" Target="http://www.russiablog.org/gazprom-building-st-petersburg.jpg" TargetMode="External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%0fWWbereitung.jpg%20%20%20%20%20%20%20%20%20%20%20%20%20%20%20%20%20%20%20%20%20%20%20%20%20%20%20%20%20%20%20%20%20%20%20%20%20%20%20%20%20%20%20%20%20%20%20%200002876C%0aAD%20Wallner%20%20%20%20%20%20%20%20%20%20%20%20%20%20%20%20%20%20%20%20%20B8365FC0: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%18VII.07_a%20(pro%20solar).jpg%20%20%20%20%20%20%20%20%20%20%20%20%20%20%20%20%20%20%20%20%20%20%20%20%20%20%20%20%20%20%20%20%20%20%20%20%20%20%2000028A05%0aAD%20Wallner%20%20%20%20%20%20%20%20%20%20%20%20%20%20%20%20%20%20%20%20%20B8365FC0: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 txBox="1">
            <a:spLocks/>
          </p:cNvSpPr>
          <p:nvPr/>
        </p:nvSpPr>
        <p:spPr>
          <a:xfrm>
            <a:off x="410400" y="4967928"/>
            <a:ext cx="7438200" cy="1091368"/>
          </a:xfrm>
          <a:prstGeom prst="rect">
            <a:avLst/>
          </a:prstGeom>
        </p:spPr>
        <p:txBody>
          <a:bodyPr vert="horz" lIns="91440" tIns="45720" rIns="9144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Z Meta LF" panose="020B0502030000020004" pitchFamily="34" charset="0"/>
                <a:ea typeface="+mj-ea"/>
                <a:cs typeface="+mj-cs"/>
              </a:defRPr>
            </a:lvl1pPr>
          </a:lstStyle>
          <a:p>
            <a:pPr fontAlgn="auto">
              <a:lnSpc>
                <a:spcPts val="3600"/>
              </a:lnSpc>
              <a:spcAft>
                <a:spcPts val="0"/>
              </a:spcAft>
            </a:pPr>
            <a:r>
              <a:rPr lang="de-DE" sz="3200" cap="all" dirty="0" err="1" smtClean="0">
                <a:latin typeface="Arial" pitchFamily="34" charset="0"/>
                <a:cs typeface="Arial" panose="020B0604020202020204" pitchFamily="34" charset="0"/>
              </a:rPr>
              <a:t>wOHNgebäude</a:t>
            </a:r>
            <a:r>
              <a:rPr lang="de-DE" sz="3200" cap="all" dirty="0" smtClean="0">
                <a:latin typeface="Arial" pitchFamily="34" charset="0"/>
                <a:cs typeface="Arial" panose="020B0604020202020204" pitchFamily="34" charset="0"/>
              </a:rPr>
              <a:t> modernisieren und Energie sparen</a:t>
            </a:r>
          </a:p>
        </p:txBody>
      </p:sp>
      <p:sp>
        <p:nvSpPr>
          <p:cNvPr id="3" name="Titelplatzhalter 1"/>
          <p:cNvSpPr txBox="1">
            <a:spLocks/>
          </p:cNvSpPr>
          <p:nvPr/>
        </p:nvSpPr>
        <p:spPr>
          <a:xfrm>
            <a:off x="427564" y="5959587"/>
            <a:ext cx="7924910" cy="713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Ort, Datum, Name, Honorarenergieberater der Verbraucherzentrale Rheinland-Pfalz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1108075" y="1041400"/>
            <a:ext cx="8035925" cy="52832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Sie haben die Wahl:</a:t>
            </a:r>
          </a:p>
          <a:p>
            <a:endParaRPr lang="de-DE" alt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Entweder </a:t>
            </a:r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weiter Jahr für Jahr </a:t>
            </a:r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</a:t>
            </a:r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 einkaufen </a:t>
            </a:r>
            <a:endParaRPr lang="de-DE" alt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oder</a:t>
            </a:r>
          </a:p>
          <a:p>
            <a:pPr marL="0" indent="0">
              <a:buNone/>
            </a:pPr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Energieeinsparung </a:t>
            </a:r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investieren</a:t>
            </a:r>
          </a:p>
          <a:p>
            <a:pPr marL="0" indent="0">
              <a:buNone/>
            </a:pPr>
            <a:endParaRPr lang="de-DE" altLang="de-DE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altLang="de-DE" sz="2800" dirty="0" smtClean="0">
                <a:solidFill>
                  <a:srgbClr val="FABB00"/>
                </a:solidFill>
                <a:latin typeface="Arial" pitchFamily="34" charset="0"/>
                <a:cs typeface="Arial" pitchFamily="34" charset="0"/>
                <a:sym typeface="Wingdings"/>
              </a:rPr>
              <a:t></a:t>
            </a:r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Letzteres </a:t>
            </a:r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schafft und sichert Arbeitsplätze, schont die Umwelt und erhöht den Wohnkomfort.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3600" b="1" dirty="0">
              <a:solidFill>
                <a:srgbClr val="0000FF"/>
              </a:solidFill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de-DE" altLang="de-DE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Modernisierungsfahrplan</a:t>
            </a:r>
            <a:br>
              <a:rPr lang="de-DE" sz="2800" dirty="0" smtClean="0"/>
            </a:br>
            <a:endParaRPr lang="de-DE" sz="2800" dirty="0"/>
          </a:p>
        </p:txBody>
      </p:sp>
      <p:sp>
        <p:nvSpPr>
          <p:cNvPr id="12493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399343" y="1771777"/>
            <a:ext cx="8291512" cy="5710237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Außenwanddämmung	durchführen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Fassadenerneuerung</a:t>
            </a:r>
            <a:b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bei Feuchtigkeits- und Schimmelbildung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14-20 cm 	Kosten 100-150 € pro m</a:t>
            </a:r>
            <a:r>
              <a:rPr lang="de-DE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endParaRPr lang="de-DE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Innendämmung	durchführen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Wohnungsrenovierung</a:t>
            </a:r>
            <a:b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bei Feuchtigkeits- und Schimmelbildung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6-10 cm 	Kosten 60-80 € pro m</a:t>
            </a:r>
            <a:r>
              <a:rPr lang="de-DE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endParaRPr lang="de-DE" sz="1000" b="1" dirty="0" smtClean="0"/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tabLst>
                <a:tab pos="8255000" algn="r"/>
              </a:tabLst>
            </a:pPr>
            <a:endParaRPr lang="de-DE" sz="1800" b="1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75644" y="866779"/>
            <a:ext cx="3686175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WDR-Maßnahmen</a:t>
            </a:r>
          </a:p>
        </p:txBody>
      </p:sp>
    </p:spTree>
    <p:extLst>
      <p:ext uri="{BB962C8B-B14F-4D97-AF65-F5344CB8AC3E}">
        <p14:creationId xmlns:p14="http://schemas.microsoft.com/office/powerpoint/2010/main" val="39217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399343" y="1825264"/>
            <a:ext cx="8291512" cy="5710237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Dachdämmung	durchführen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Dachausbau</a:t>
            </a:r>
            <a:b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bei Dacherneuerung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20 cm 	Kosten ca. 100 € pro m</a:t>
            </a:r>
            <a:r>
              <a:rPr lang="de-DE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Wärmeschutzverglasung	durchführen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Fenstererneuerung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  400-500 € pro m</a:t>
            </a:r>
            <a:r>
              <a:rPr lang="de-DE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Solaranlage	einbauen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Heizungserneuerung</a:t>
            </a:r>
            <a:endParaRPr lang="de-DE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  5.000 – 14.000 €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Modernisierungsfahrplan</a:t>
            </a:r>
            <a:r>
              <a:rPr lang="de-DE" sz="2800" dirty="0" smtClean="0">
                <a:solidFill>
                  <a:srgbClr val="FABB00"/>
                </a:solidFill>
              </a:rPr>
              <a:t/>
            </a:r>
            <a:br>
              <a:rPr lang="de-DE" sz="2800" dirty="0" smtClean="0">
                <a:solidFill>
                  <a:srgbClr val="FABB00"/>
                </a:solidFill>
              </a:rPr>
            </a:br>
            <a:endParaRPr lang="de-DE" sz="2800" dirty="0">
              <a:solidFill>
                <a:srgbClr val="FABB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5644" y="866779"/>
            <a:ext cx="3686175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WDR-Maßnahmen</a:t>
            </a:r>
          </a:p>
        </p:txBody>
      </p:sp>
    </p:spTree>
    <p:extLst>
      <p:ext uri="{BB962C8B-B14F-4D97-AF65-F5344CB8AC3E}">
        <p14:creationId xmlns:p14="http://schemas.microsoft.com/office/powerpoint/2010/main" val="11788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Förderprogramme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5644" y="866779"/>
            <a:ext cx="8101606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Ausführliche Informationen unter</a:t>
            </a:r>
          </a:p>
          <a:p>
            <a:pPr algn="l" eaLnBrk="1" hangingPunct="1"/>
            <a:r>
              <a:rPr lang="de-DE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www.energieberatung-rlp.de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14140" r="28453" b="27233"/>
          <a:stretch/>
        </p:blipFill>
        <p:spPr bwMode="auto">
          <a:xfrm>
            <a:off x="568326" y="1936575"/>
            <a:ext cx="5784850" cy="42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5" name="Picture 5" descr="Vogel"/>
          <p:cNvPicPr>
            <a:picLocks noChangeAspect="1" noChangeArrowheads="1"/>
          </p:cNvPicPr>
          <p:nvPr/>
        </p:nvPicPr>
        <p:blipFill>
          <a:blip r:embed="rId2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57" y="409574"/>
            <a:ext cx="7169394" cy="572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59" y="340232"/>
            <a:ext cx="2764465" cy="579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91534" y="2389566"/>
            <a:ext cx="4774018" cy="715142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1000"/>
              </a:spcBef>
            </a:pPr>
            <a:r>
              <a:rPr lang="de-DE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Noch Fragen?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95072" y="2966484"/>
            <a:ext cx="4774018" cy="102146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de-DE" altLang="de-DE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Wir bieten Antworten</a:t>
            </a:r>
          </a:p>
        </p:txBody>
      </p:sp>
    </p:spTree>
    <p:extLst>
      <p:ext uri="{BB962C8B-B14F-4D97-AF65-F5344CB8AC3E}">
        <p14:creationId xmlns:p14="http://schemas.microsoft.com/office/powerpoint/2010/main" val="33203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2" y="368731"/>
            <a:ext cx="4557993" cy="5870143"/>
          </a:xfrm>
          <a:prstGeom prst="rect">
            <a:avLst/>
          </a:prstGeom>
        </p:spPr>
      </p:pic>
      <p:sp>
        <p:nvSpPr>
          <p:cNvPr id="7" name="Rectangle 11"/>
          <p:cNvSpPr txBox="1">
            <a:spLocks noChangeArrowheads="1"/>
          </p:cNvSpPr>
          <p:nvPr/>
        </p:nvSpPr>
        <p:spPr>
          <a:xfrm>
            <a:off x="4386807" y="1758127"/>
            <a:ext cx="4533900" cy="3632580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de-DE" altLang="de-DE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Kostenlose Energieberatung in über 60 Standorten in RLP</a:t>
            </a:r>
            <a:br>
              <a:rPr lang="de-DE" altLang="de-DE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Weitere Infos unter</a:t>
            </a:r>
            <a:br>
              <a:rPr lang="de-DE" altLang="de-DE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0800 60 75 600</a:t>
            </a:r>
            <a:r>
              <a:rPr lang="de-DE" altLang="de-DE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(kostenfrei aus allen Netzen) </a:t>
            </a:r>
            <a:br>
              <a:rPr lang="de-DE" altLang="de-DE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www.energieberatung-rlp.de</a:t>
            </a:r>
            <a:endParaRPr lang="de-DE" altLang="de-DE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293" y="1635174"/>
            <a:ext cx="2699056" cy="36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78" name="Rectangle 11"/>
          <p:cNvSpPr>
            <a:spLocks noChangeArrowheads="1"/>
          </p:cNvSpPr>
          <p:nvPr/>
        </p:nvSpPr>
        <p:spPr bwMode="auto">
          <a:xfrm>
            <a:off x="479782" y="1241906"/>
            <a:ext cx="5673969" cy="386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de-DE" b="1" dirty="0" smtClean="0">
                <a:solidFill>
                  <a:srgbClr val="C00000"/>
                </a:solidFill>
                <a:ea typeface="ＭＳ Ｐゴシック" charset="-128"/>
              </a:rPr>
              <a:t>Basis-Check</a:t>
            </a:r>
            <a: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 für Mieter und Wohnungseigentümer: 10 € </a:t>
            </a:r>
            <a:b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</a:br>
            <a:r>
              <a:rPr lang="de-DE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Strom sparen + Heizen und Lüften</a:t>
            </a:r>
            <a:endParaRPr lang="de-DE" dirty="0">
              <a:solidFill>
                <a:prstClr val="black">
                  <a:lumMod val="75000"/>
                  <a:lumOff val="25000"/>
                </a:prstClr>
              </a:solidFill>
              <a:ea typeface="ＭＳ Ｐゴシック" charset="-128"/>
            </a:endParaRPr>
          </a:p>
          <a:p>
            <a:pPr algn="r" eaLnBrk="0" hangingPunct="0"/>
            <a:endParaRPr lang="de-DE" b="1" dirty="0" smtClean="0">
              <a:solidFill>
                <a:prstClr val="black">
                  <a:lumMod val="75000"/>
                  <a:lumOff val="25000"/>
                </a:prstClr>
              </a:solidFill>
              <a:ea typeface="ＭＳ Ｐゴシック" charset="-128"/>
            </a:endParaRPr>
          </a:p>
          <a:p>
            <a:pPr eaLnBrk="0" hangingPunct="0"/>
            <a:r>
              <a:rPr lang="de-DE" b="1" dirty="0" smtClean="0">
                <a:solidFill>
                  <a:srgbClr val="C00000"/>
                </a:solidFill>
                <a:ea typeface="ＭＳ Ｐゴシック" charset="-128"/>
              </a:rPr>
              <a:t>Gebäude-Check</a:t>
            </a:r>
            <a: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 </a:t>
            </a:r>
            <a:r>
              <a:rPr lang="de-DE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für </a:t>
            </a:r>
            <a: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/>
            </a:r>
            <a:b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</a:br>
            <a: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Hausbesitzer: 20 </a:t>
            </a:r>
            <a:r>
              <a:rPr lang="de-DE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€ </a:t>
            </a:r>
            <a:br>
              <a:rPr lang="de-DE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</a:b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Strom sparen + Heizen und </a:t>
            </a:r>
            <a:r>
              <a:rPr lang="de-DE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Lüften </a:t>
            </a:r>
            <a:br>
              <a:rPr lang="de-DE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</a:br>
            <a:r>
              <a:rPr lang="de-DE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+ Gebäudehülle und Heizung</a:t>
            </a:r>
            <a:endParaRPr lang="de-DE" sz="1000" b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26979" name="Text Box 47"/>
          <p:cNvSpPr txBox="1">
            <a:spLocks noChangeArrowheads="1"/>
          </p:cNvSpPr>
          <p:nvPr/>
        </p:nvSpPr>
        <p:spPr bwMode="auto">
          <a:xfrm>
            <a:off x="479782" y="6442698"/>
            <a:ext cx="55875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FF"/>
                    </a:gs>
                    <a:gs pos="100000">
                      <a:srgbClr val="6666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b="1" dirty="0">
                <a:solidFill>
                  <a:prstClr val="white"/>
                </a:solidFill>
                <a:ea typeface="ＭＳ Ｐゴシック" charset="-128"/>
              </a:rPr>
              <a:t>www.energieberatung-rlp.de</a:t>
            </a:r>
          </a:p>
        </p:txBody>
      </p:sp>
      <p:sp>
        <p:nvSpPr>
          <p:cNvPr id="2" name="Flussdiagramm: Lochstreifen 1"/>
          <p:cNvSpPr/>
          <p:nvPr/>
        </p:nvSpPr>
        <p:spPr>
          <a:xfrm>
            <a:off x="7386612" y="-1850510"/>
            <a:ext cx="2444262" cy="1266825"/>
          </a:xfrm>
          <a:prstGeom prst="flowChartPunchedTap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 smtClean="0">
                <a:solidFill>
                  <a:prstClr val="white"/>
                </a:solidFill>
              </a:rPr>
              <a:t>Wir kommen zu Ihnen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FABB00"/>
                </a:solidFill>
              </a:rPr>
              <a:t>Energie-check vor </a:t>
            </a:r>
            <a:r>
              <a:rPr lang="de-DE" sz="2800" dirty="0" err="1" smtClean="0">
                <a:solidFill>
                  <a:srgbClr val="FABB00"/>
                </a:solidFill>
              </a:rPr>
              <a:t>ort</a:t>
            </a:r>
            <a:endParaRPr lang="de-DE" sz="2800" dirty="0">
              <a:solidFill>
                <a:srgbClr val="FABB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79782" y="5149049"/>
            <a:ext cx="7396747" cy="12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endParaRPr lang="de-DE" sz="1000" b="1" dirty="0">
              <a:solidFill>
                <a:prstClr val="black">
                  <a:lumMod val="75000"/>
                  <a:lumOff val="25000"/>
                </a:prstClr>
              </a:solidFill>
              <a:ea typeface="ＭＳ Ｐゴシック" charset="-128"/>
            </a:endParaRPr>
          </a:p>
          <a:p>
            <a:pPr eaLnBrk="0" hangingPunct="0"/>
            <a:r>
              <a:rPr lang="de-DE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Anmeldung </a:t>
            </a:r>
            <a: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unter </a:t>
            </a:r>
            <a:r>
              <a:rPr lang="de-DE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0800 – 60 75 600</a:t>
            </a:r>
            <a:endParaRPr lang="de-DE" sz="3600" b="1" dirty="0">
              <a:solidFill>
                <a:prstClr val="black">
                  <a:lumMod val="75000"/>
                  <a:lumOff val="25000"/>
                </a:prstClr>
              </a:solidFill>
              <a:ea typeface="ＭＳ Ｐゴシック" charset="-128"/>
            </a:endParaRPr>
          </a:p>
          <a:p>
            <a:pPr eaLnBrk="0" hangingPunct="0"/>
            <a:r>
              <a:rPr lang="de-DE" sz="2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</a:rPr>
              <a:t>(kostenfrei aus allen Netzen)</a:t>
            </a:r>
            <a:endParaRPr lang="de-DE" sz="2400" dirty="0">
              <a:solidFill>
                <a:prstClr val="black">
                  <a:lumMod val="75000"/>
                  <a:lumOff val="25000"/>
                </a:prstClr>
              </a:solidFill>
              <a:ea typeface="ＭＳ Ｐゴシック" charset="-128"/>
            </a:endParaRPr>
          </a:p>
          <a:p>
            <a:pPr algn="r" eaLnBrk="0" hangingPunct="0"/>
            <a:endParaRPr lang="de-DE" sz="1000" b="1" dirty="0">
              <a:solidFill>
                <a:srgbClr val="FF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43140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355" y="5008707"/>
            <a:ext cx="7994650" cy="172191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de-DE" altLang="de-DE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Wärmedämmung - </a:t>
            </a:r>
            <a:br>
              <a:rPr lang="de-DE" altLang="de-DE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de-DE" altLang="de-DE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Millionen Schafe können nicht irren!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23" y="422928"/>
            <a:ext cx="9144000" cy="6858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Letzte Frage</a:t>
            </a:r>
            <a:endParaRPr lang="de-DE" altLang="de-DE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8491" y="925752"/>
            <a:ext cx="7994650" cy="1721915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de-DE" altLang="de-DE" sz="4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Heizen Sie noch, </a:t>
            </a:r>
            <a:br>
              <a:rPr lang="de-DE" altLang="de-DE" sz="4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de-DE" altLang="de-DE" sz="4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oder dämmen Sie schon?</a:t>
            </a:r>
          </a:p>
        </p:txBody>
      </p:sp>
    </p:spTree>
    <p:extLst>
      <p:ext uri="{BB962C8B-B14F-4D97-AF65-F5344CB8AC3E}">
        <p14:creationId xmlns:p14="http://schemas.microsoft.com/office/powerpoint/2010/main" val="25728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0" y="393700"/>
            <a:ext cx="8351838" cy="5815013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Vielen dank für ihre Aufmerksamkeit</a:t>
            </a:r>
            <a:endParaRPr lang="de-DE" dirty="0"/>
          </a:p>
        </p:txBody>
      </p:sp>
      <p:sp>
        <p:nvSpPr>
          <p:cNvPr id="4" name="Titelplatzhalter 1"/>
          <p:cNvSpPr txBox="1">
            <a:spLocks/>
          </p:cNvSpPr>
          <p:nvPr/>
        </p:nvSpPr>
        <p:spPr>
          <a:xfrm>
            <a:off x="387119" y="4752754"/>
            <a:ext cx="8128231" cy="11802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de-DE" alt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Verbraucherzentrale </a:t>
            </a:r>
            <a:r>
              <a:rPr lang="de-DE" alt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Rheinland-Pfalz </a:t>
            </a:r>
            <a:r>
              <a:rPr lang="de-DE" altLang="de-DE" sz="1100" dirty="0">
                <a:latin typeface="Arial" panose="020B0604020202020204" pitchFamily="34" charset="0"/>
                <a:cs typeface="Arial" panose="020B0604020202020204" pitchFamily="34" charset="0"/>
              </a:rPr>
              <a:t>e.V.</a:t>
            </a:r>
          </a:p>
          <a:p>
            <a:pPr>
              <a:lnSpc>
                <a:spcPts val="1500"/>
              </a:lnSpc>
            </a:pPr>
            <a:r>
              <a:rPr lang="de-DE" altLang="de-DE" sz="1100" smtClean="0">
                <a:latin typeface="Arial" panose="020B0604020202020204" pitchFamily="34" charset="0"/>
                <a:cs typeface="Arial" panose="020B0604020202020204" pitchFamily="34" charset="0"/>
              </a:rPr>
              <a:t>Seppel-</a:t>
            </a:r>
            <a:r>
              <a:rPr lang="de-DE" alt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Glückert</a:t>
            </a:r>
            <a:r>
              <a:rPr lang="de-DE" alt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-Passage 10 </a:t>
            </a:r>
            <a:r>
              <a:rPr lang="de-DE" altLang="de-DE" sz="11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55116 Mainz</a:t>
            </a:r>
          </a:p>
          <a:p>
            <a:pPr>
              <a:lnSpc>
                <a:spcPts val="1500"/>
              </a:lnSpc>
            </a:pPr>
            <a:endParaRPr lang="de-DE" altLang="de-DE" sz="11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>
              <a:lnSpc>
                <a:spcPts val="1500"/>
              </a:lnSpc>
            </a:pPr>
            <a:r>
              <a:rPr lang="de-DE" alt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energie@vz-rlp.de</a:t>
            </a:r>
            <a:r>
              <a:rPr lang="de-DE" alt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1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1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www.energieberatung-rlp.de</a:t>
            </a:r>
            <a:endParaRPr lang="de-DE" alt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0973" y="2076450"/>
            <a:ext cx="747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VIELEN DANK FÜR IHRE AUFMERKSAMKEIT!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8" y="5276054"/>
            <a:ext cx="1231178" cy="10158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502" y="5505618"/>
            <a:ext cx="1500550" cy="7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ln/>
        </p:spPr>
        <p:txBody>
          <a:bodyPr/>
          <a:lstStyle/>
          <a:p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Außeneinflüsse auf ein </a:t>
            </a:r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Gebäude</a:t>
            </a:r>
            <a:b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12517" y="1031891"/>
            <a:ext cx="7852877" cy="5229290"/>
            <a:chOff x="534866" y="1001714"/>
            <a:chExt cx="8115300" cy="5326061"/>
          </a:xfrm>
        </p:grpSpPr>
        <p:sp>
          <p:nvSpPr>
            <p:cNvPr id="431121" name="Cloud"/>
            <p:cNvSpPr>
              <a:spLocks noChangeAspect="1" noEditPoints="1" noChangeArrowheads="1"/>
            </p:cNvSpPr>
            <p:nvPr/>
          </p:nvSpPr>
          <p:spPr bwMode="auto">
            <a:xfrm>
              <a:off x="5256336" y="1001714"/>
              <a:ext cx="1900603" cy="833437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07" name="Rectangle 3"/>
            <p:cNvSpPr>
              <a:spLocks noChangeArrowheads="1"/>
            </p:cNvSpPr>
            <p:nvPr/>
          </p:nvSpPr>
          <p:spPr bwMode="auto">
            <a:xfrm>
              <a:off x="2543908" y="6221413"/>
              <a:ext cx="4110404" cy="1063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08" name="Rectangle 4"/>
            <p:cNvSpPr>
              <a:spLocks noChangeArrowheads="1"/>
            </p:cNvSpPr>
            <p:nvPr/>
          </p:nvSpPr>
          <p:spPr bwMode="auto">
            <a:xfrm>
              <a:off x="2539513" y="2994026"/>
              <a:ext cx="4110403" cy="920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09" name="Rectangle 5"/>
            <p:cNvSpPr>
              <a:spLocks noChangeArrowheads="1"/>
            </p:cNvSpPr>
            <p:nvPr/>
          </p:nvSpPr>
          <p:spPr bwMode="auto">
            <a:xfrm>
              <a:off x="2620108" y="4906963"/>
              <a:ext cx="3962400" cy="1063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10" name="Rectangle 6"/>
            <p:cNvSpPr>
              <a:spLocks noChangeArrowheads="1"/>
            </p:cNvSpPr>
            <p:nvPr/>
          </p:nvSpPr>
          <p:spPr bwMode="auto">
            <a:xfrm rot="-5400000">
              <a:off x="1594766" y="5200467"/>
              <a:ext cx="1970088" cy="718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11" name="Rectangle 7"/>
            <p:cNvSpPr>
              <a:spLocks noChangeArrowheads="1"/>
            </p:cNvSpPr>
            <p:nvPr/>
          </p:nvSpPr>
          <p:spPr bwMode="auto">
            <a:xfrm rot="-5400000">
              <a:off x="2480835" y="3144777"/>
              <a:ext cx="192088" cy="74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12" name="Rectangle 8"/>
            <p:cNvSpPr>
              <a:spLocks noChangeArrowheads="1"/>
            </p:cNvSpPr>
            <p:nvPr/>
          </p:nvSpPr>
          <p:spPr bwMode="auto">
            <a:xfrm>
              <a:off x="2557097" y="3278188"/>
              <a:ext cx="39565" cy="971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13" name="Rectangle 9"/>
            <p:cNvSpPr>
              <a:spLocks noChangeArrowheads="1"/>
            </p:cNvSpPr>
            <p:nvPr/>
          </p:nvSpPr>
          <p:spPr bwMode="auto">
            <a:xfrm rot="-5400000">
              <a:off x="5633366" y="5198880"/>
              <a:ext cx="1970087" cy="718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14" name="Rectangle 10"/>
            <p:cNvSpPr>
              <a:spLocks noChangeArrowheads="1"/>
            </p:cNvSpPr>
            <p:nvPr/>
          </p:nvSpPr>
          <p:spPr bwMode="auto">
            <a:xfrm rot="-5400000">
              <a:off x="6517970" y="3149418"/>
              <a:ext cx="192088" cy="718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15" name="Rectangle 11"/>
            <p:cNvSpPr>
              <a:spLocks noChangeArrowheads="1"/>
            </p:cNvSpPr>
            <p:nvPr/>
          </p:nvSpPr>
          <p:spPr bwMode="auto">
            <a:xfrm>
              <a:off x="6595697" y="3284538"/>
              <a:ext cx="39565" cy="963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16" name="Line 12"/>
            <p:cNvSpPr>
              <a:spLocks noChangeShapeType="1"/>
            </p:cNvSpPr>
            <p:nvPr/>
          </p:nvSpPr>
          <p:spPr bwMode="auto">
            <a:xfrm flipV="1">
              <a:off x="2539512" y="1474788"/>
              <a:ext cx="2057400" cy="1514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17" name="Line 13"/>
            <p:cNvSpPr>
              <a:spLocks noChangeShapeType="1"/>
            </p:cNvSpPr>
            <p:nvPr/>
          </p:nvSpPr>
          <p:spPr bwMode="auto">
            <a:xfrm flipV="1">
              <a:off x="2620108" y="1538288"/>
              <a:ext cx="1976804" cy="1454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18" name="Line 14"/>
            <p:cNvSpPr>
              <a:spLocks noChangeShapeType="1"/>
            </p:cNvSpPr>
            <p:nvPr/>
          </p:nvSpPr>
          <p:spPr bwMode="auto">
            <a:xfrm rot="14919860" flipV="1">
              <a:off x="4519308" y="1589882"/>
              <a:ext cx="2132013" cy="135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19" name="Line 15"/>
            <p:cNvSpPr>
              <a:spLocks noChangeShapeType="1"/>
            </p:cNvSpPr>
            <p:nvPr/>
          </p:nvSpPr>
          <p:spPr bwMode="auto">
            <a:xfrm rot="4123705" flipV="1">
              <a:off x="4518331" y="1532121"/>
              <a:ext cx="2214562" cy="13950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0" name="AutoShape 16"/>
            <p:cNvSpPr>
              <a:spLocks noChangeArrowheads="1"/>
            </p:cNvSpPr>
            <p:nvPr/>
          </p:nvSpPr>
          <p:spPr bwMode="auto">
            <a:xfrm>
              <a:off x="1090246" y="1468438"/>
              <a:ext cx="1384789" cy="13589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22" name="Line 18"/>
            <p:cNvSpPr>
              <a:spLocks noChangeShapeType="1"/>
            </p:cNvSpPr>
            <p:nvPr/>
          </p:nvSpPr>
          <p:spPr bwMode="auto">
            <a:xfrm flipH="1">
              <a:off x="5545015" y="17859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3" name="Line 19"/>
            <p:cNvSpPr>
              <a:spLocks noChangeShapeType="1"/>
            </p:cNvSpPr>
            <p:nvPr/>
          </p:nvSpPr>
          <p:spPr bwMode="auto">
            <a:xfrm flipH="1">
              <a:off x="5602166" y="17986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4" name="Line 20"/>
            <p:cNvSpPr>
              <a:spLocks noChangeShapeType="1"/>
            </p:cNvSpPr>
            <p:nvPr/>
          </p:nvSpPr>
          <p:spPr bwMode="auto">
            <a:xfrm flipH="1">
              <a:off x="5662246" y="18113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5" name="Line 21"/>
            <p:cNvSpPr>
              <a:spLocks noChangeShapeType="1"/>
            </p:cNvSpPr>
            <p:nvPr/>
          </p:nvSpPr>
          <p:spPr bwMode="auto">
            <a:xfrm flipH="1">
              <a:off x="5720862" y="18240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6" name="Line 22"/>
            <p:cNvSpPr>
              <a:spLocks noChangeShapeType="1"/>
            </p:cNvSpPr>
            <p:nvPr/>
          </p:nvSpPr>
          <p:spPr bwMode="auto">
            <a:xfrm flipH="1">
              <a:off x="5791200" y="18240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7" name="Line 23"/>
            <p:cNvSpPr>
              <a:spLocks noChangeShapeType="1"/>
            </p:cNvSpPr>
            <p:nvPr/>
          </p:nvSpPr>
          <p:spPr bwMode="auto">
            <a:xfrm flipH="1">
              <a:off x="5839558" y="18367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8" name="Line 24"/>
            <p:cNvSpPr>
              <a:spLocks noChangeShapeType="1"/>
            </p:cNvSpPr>
            <p:nvPr/>
          </p:nvSpPr>
          <p:spPr bwMode="auto">
            <a:xfrm flipH="1">
              <a:off x="5861538" y="18748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29" name="Line 25"/>
            <p:cNvSpPr>
              <a:spLocks noChangeShapeType="1"/>
            </p:cNvSpPr>
            <p:nvPr/>
          </p:nvSpPr>
          <p:spPr bwMode="auto">
            <a:xfrm flipH="1">
              <a:off x="5967046" y="18875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30" name="Line 26"/>
            <p:cNvSpPr>
              <a:spLocks noChangeShapeType="1"/>
            </p:cNvSpPr>
            <p:nvPr/>
          </p:nvSpPr>
          <p:spPr bwMode="auto">
            <a:xfrm flipH="1">
              <a:off x="5906966" y="18875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31" name="Line 27"/>
            <p:cNvSpPr>
              <a:spLocks noChangeShapeType="1"/>
            </p:cNvSpPr>
            <p:nvPr/>
          </p:nvSpPr>
          <p:spPr bwMode="auto">
            <a:xfrm flipH="1">
              <a:off x="6013938" y="1900238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32" name="AutoShape 28"/>
            <p:cNvSpPr>
              <a:spLocks noChangeArrowheads="1"/>
            </p:cNvSpPr>
            <p:nvPr/>
          </p:nvSpPr>
          <p:spPr bwMode="auto">
            <a:xfrm>
              <a:off x="6540012" y="18621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33" name="AutoShape 29"/>
            <p:cNvSpPr>
              <a:spLocks noChangeArrowheads="1"/>
            </p:cNvSpPr>
            <p:nvPr/>
          </p:nvSpPr>
          <p:spPr bwMode="auto">
            <a:xfrm>
              <a:off x="6692412" y="19129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34" name="AutoShape 30"/>
            <p:cNvSpPr>
              <a:spLocks noChangeArrowheads="1"/>
            </p:cNvSpPr>
            <p:nvPr/>
          </p:nvSpPr>
          <p:spPr bwMode="auto">
            <a:xfrm>
              <a:off x="6553200" y="20018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35" name="AutoShape 31"/>
            <p:cNvSpPr>
              <a:spLocks noChangeArrowheads="1"/>
            </p:cNvSpPr>
            <p:nvPr/>
          </p:nvSpPr>
          <p:spPr bwMode="auto">
            <a:xfrm>
              <a:off x="6729046" y="17732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36" name="AutoShape 32"/>
            <p:cNvSpPr>
              <a:spLocks noChangeArrowheads="1"/>
            </p:cNvSpPr>
            <p:nvPr/>
          </p:nvSpPr>
          <p:spPr bwMode="auto">
            <a:xfrm>
              <a:off x="6821366" y="1862138"/>
              <a:ext cx="130419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37" name="AutoShape 33"/>
            <p:cNvSpPr>
              <a:spLocks noChangeArrowheads="1"/>
            </p:cNvSpPr>
            <p:nvPr/>
          </p:nvSpPr>
          <p:spPr bwMode="auto">
            <a:xfrm>
              <a:off x="6787661" y="20526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38" name="AutoShape 34"/>
            <p:cNvSpPr>
              <a:spLocks noChangeArrowheads="1"/>
            </p:cNvSpPr>
            <p:nvPr/>
          </p:nvSpPr>
          <p:spPr bwMode="auto">
            <a:xfrm>
              <a:off x="6682154" y="21288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39" name="AutoShape 35"/>
            <p:cNvSpPr>
              <a:spLocks noChangeArrowheads="1"/>
            </p:cNvSpPr>
            <p:nvPr/>
          </p:nvSpPr>
          <p:spPr bwMode="auto">
            <a:xfrm>
              <a:off x="6997212" y="19383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40" name="AutoShape 36"/>
            <p:cNvSpPr>
              <a:spLocks noChangeArrowheads="1"/>
            </p:cNvSpPr>
            <p:nvPr/>
          </p:nvSpPr>
          <p:spPr bwMode="auto">
            <a:xfrm>
              <a:off x="6951785" y="2128838"/>
              <a:ext cx="128954" cy="114300"/>
            </a:xfrm>
            <a:prstGeom prst="sun">
              <a:avLst>
                <a:gd name="adj" fmla="val 25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41" name="AutoShape 37"/>
            <p:cNvSpPr>
              <a:spLocks noChangeArrowheads="1"/>
            </p:cNvSpPr>
            <p:nvPr/>
          </p:nvSpPr>
          <p:spPr bwMode="auto">
            <a:xfrm>
              <a:off x="562708" y="3309938"/>
              <a:ext cx="1723292" cy="660400"/>
            </a:xfrm>
            <a:prstGeom prst="rightArrow">
              <a:avLst>
                <a:gd name="adj1" fmla="val 50000"/>
                <a:gd name="adj2" fmla="val 70673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42" name="Text Box 38"/>
            <p:cNvSpPr txBox="1">
              <a:spLocks noChangeArrowheads="1"/>
            </p:cNvSpPr>
            <p:nvPr/>
          </p:nvSpPr>
          <p:spPr bwMode="auto">
            <a:xfrm>
              <a:off x="609600" y="3487738"/>
              <a:ext cx="110343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b="1"/>
                <a:t>Wind</a:t>
              </a:r>
            </a:p>
          </p:txBody>
        </p:sp>
        <p:sp>
          <p:nvSpPr>
            <p:cNvPr id="431143" name="Freeform 39"/>
            <p:cNvSpPr>
              <a:spLocks/>
            </p:cNvSpPr>
            <p:nvPr/>
          </p:nvSpPr>
          <p:spPr bwMode="auto">
            <a:xfrm>
              <a:off x="534866" y="5405438"/>
              <a:ext cx="1997319" cy="114300"/>
            </a:xfrm>
            <a:custGeom>
              <a:avLst/>
              <a:gdLst>
                <a:gd name="T0" fmla="*/ 10 w 1362"/>
                <a:gd name="T1" fmla="*/ 8 h 72"/>
                <a:gd name="T2" fmla="*/ 138 w 1362"/>
                <a:gd name="T3" fmla="*/ 8 h 72"/>
                <a:gd name="T4" fmla="*/ 394 w 1362"/>
                <a:gd name="T5" fmla="*/ 16 h 72"/>
                <a:gd name="T6" fmla="*/ 690 w 1362"/>
                <a:gd name="T7" fmla="*/ 72 h 72"/>
                <a:gd name="T8" fmla="*/ 978 w 1362"/>
                <a:gd name="T9" fmla="*/ 32 h 72"/>
                <a:gd name="T10" fmla="*/ 1026 w 1362"/>
                <a:gd name="T11" fmla="*/ 0 h 72"/>
                <a:gd name="T12" fmla="*/ 1170 w 1362"/>
                <a:gd name="T13" fmla="*/ 32 h 72"/>
                <a:gd name="T14" fmla="*/ 1362 w 1362"/>
                <a:gd name="T15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2" h="72">
                  <a:moveTo>
                    <a:pt x="10" y="8"/>
                  </a:moveTo>
                  <a:cubicBezTo>
                    <a:pt x="73" y="29"/>
                    <a:pt x="0" y="8"/>
                    <a:pt x="138" y="8"/>
                  </a:cubicBezTo>
                  <a:cubicBezTo>
                    <a:pt x="223" y="8"/>
                    <a:pt x="309" y="13"/>
                    <a:pt x="394" y="16"/>
                  </a:cubicBezTo>
                  <a:cubicBezTo>
                    <a:pt x="492" y="36"/>
                    <a:pt x="591" y="60"/>
                    <a:pt x="690" y="72"/>
                  </a:cubicBezTo>
                  <a:cubicBezTo>
                    <a:pt x="823" y="66"/>
                    <a:pt x="867" y="60"/>
                    <a:pt x="978" y="32"/>
                  </a:cubicBezTo>
                  <a:cubicBezTo>
                    <a:pt x="992" y="18"/>
                    <a:pt x="1003" y="0"/>
                    <a:pt x="1026" y="0"/>
                  </a:cubicBezTo>
                  <a:cubicBezTo>
                    <a:pt x="1077" y="0"/>
                    <a:pt x="1123" y="16"/>
                    <a:pt x="1170" y="32"/>
                  </a:cubicBezTo>
                  <a:cubicBezTo>
                    <a:pt x="1232" y="53"/>
                    <a:pt x="1298" y="56"/>
                    <a:pt x="1362" y="56"/>
                  </a:cubicBezTo>
                </a:path>
              </a:pathLst>
            </a:custGeom>
            <a:noFill/>
            <a:ln w="254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44" name="Freeform 40"/>
            <p:cNvSpPr>
              <a:spLocks/>
            </p:cNvSpPr>
            <p:nvPr/>
          </p:nvSpPr>
          <p:spPr bwMode="auto">
            <a:xfrm>
              <a:off x="6654312" y="5481638"/>
              <a:ext cx="1995854" cy="114300"/>
            </a:xfrm>
            <a:custGeom>
              <a:avLst/>
              <a:gdLst>
                <a:gd name="T0" fmla="*/ 10 w 1362"/>
                <a:gd name="T1" fmla="*/ 8 h 72"/>
                <a:gd name="T2" fmla="*/ 138 w 1362"/>
                <a:gd name="T3" fmla="*/ 8 h 72"/>
                <a:gd name="T4" fmla="*/ 394 w 1362"/>
                <a:gd name="T5" fmla="*/ 16 h 72"/>
                <a:gd name="T6" fmla="*/ 690 w 1362"/>
                <a:gd name="T7" fmla="*/ 72 h 72"/>
                <a:gd name="T8" fmla="*/ 978 w 1362"/>
                <a:gd name="T9" fmla="*/ 32 h 72"/>
                <a:gd name="T10" fmla="*/ 1026 w 1362"/>
                <a:gd name="T11" fmla="*/ 0 h 72"/>
                <a:gd name="T12" fmla="*/ 1170 w 1362"/>
                <a:gd name="T13" fmla="*/ 32 h 72"/>
                <a:gd name="T14" fmla="*/ 1362 w 1362"/>
                <a:gd name="T15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2" h="72">
                  <a:moveTo>
                    <a:pt x="10" y="8"/>
                  </a:moveTo>
                  <a:cubicBezTo>
                    <a:pt x="73" y="29"/>
                    <a:pt x="0" y="8"/>
                    <a:pt x="138" y="8"/>
                  </a:cubicBezTo>
                  <a:cubicBezTo>
                    <a:pt x="223" y="8"/>
                    <a:pt x="309" y="13"/>
                    <a:pt x="394" y="16"/>
                  </a:cubicBezTo>
                  <a:cubicBezTo>
                    <a:pt x="492" y="36"/>
                    <a:pt x="591" y="60"/>
                    <a:pt x="690" y="72"/>
                  </a:cubicBezTo>
                  <a:cubicBezTo>
                    <a:pt x="823" y="66"/>
                    <a:pt x="867" y="60"/>
                    <a:pt x="978" y="32"/>
                  </a:cubicBezTo>
                  <a:cubicBezTo>
                    <a:pt x="992" y="18"/>
                    <a:pt x="1003" y="0"/>
                    <a:pt x="1026" y="0"/>
                  </a:cubicBezTo>
                  <a:cubicBezTo>
                    <a:pt x="1077" y="0"/>
                    <a:pt x="1123" y="16"/>
                    <a:pt x="1170" y="32"/>
                  </a:cubicBezTo>
                  <a:cubicBezTo>
                    <a:pt x="1232" y="53"/>
                    <a:pt x="1298" y="56"/>
                    <a:pt x="1362" y="56"/>
                  </a:cubicBezTo>
                </a:path>
              </a:pathLst>
            </a:custGeom>
            <a:noFill/>
            <a:ln w="2540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46" name="Oval 42"/>
            <p:cNvSpPr>
              <a:spLocks noChangeArrowheads="1"/>
            </p:cNvSpPr>
            <p:nvPr/>
          </p:nvSpPr>
          <p:spPr bwMode="auto">
            <a:xfrm>
              <a:off x="7363558" y="4265614"/>
              <a:ext cx="703385" cy="6826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47" name="Line 43"/>
            <p:cNvSpPr>
              <a:spLocks noChangeShapeType="1"/>
            </p:cNvSpPr>
            <p:nvPr/>
          </p:nvSpPr>
          <p:spPr bwMode="auto">
            <a:xfrm>
              <a:off x="7707923" y="4140200"/>
              <a:ext cx="0" cy="120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48" name="Line 44"/>
            <p:cNvSpPr>
              <a:spLocks noChangeShapeType="1"/>
            </p:cNvSpPr>
            <p:nvPr/>
          </p:nvSpPr>
          <p:spPr bwMode="auto">
            <a:xfrm flipH="1">
              <a:off x="7353300" y="4829175"/>
              <a:ext cx="82062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49" name="Line 45"/>
            <p:cNvSpPr>
              <a:spLocks noChangeShapeType="1"/>
            </p:cNvSpPr>
            <p:nvPr/>
          </p:nvSpPr>
          <p:spPr bwMode="auto">
            <a:xfrm>
              <a:off x="8020051" y="4800600"/>
              <a:ext cx="98180" cy="103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50" name="Text Box 46"/>
            <p:cNvSpPr txBox="1">
              <a:spLocks noChangeArrowheads="1"/>
            </p:cNvSpPr>
            <p:nvPr/>
          </p:nvSpPr>
          <p:spPr bwMode="auto">
            <a:xfrm>
              <a:off x="7047035" y="4597400"/>
              <a:ext cx="3751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0%</a:t>
              </a:r>
            </a:p>
          </p:txBody>
        </p:sp>
        <p:sp>
          <p:nvSpPr>
            <p:cNvPr id="431151" name="Text Box 47"/>
            <p:cNvSpPr txBox="1">
              <a:spLocks noChangeArrowheads="1"/>
            </p:cNvSpPr>
            <p:nvPr/>
          </p:nvSpPr>
          <p:spPr bwMode="auto">
            <a:xfrm>
              <a:off x="8020050" y="4579939"/>
              <a:ext cx="56270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100%</a:t>
              </a:r>
            </a:p>
          </p:txBody>
        </p:sp>
        <p:sp>
          <p:nvSpPr>
            <p:cNvPr id="431152" name="Text Box 48"/>
            <p:cNvSpPr txBox="1">
              <a:spLocks noChangeArrowheads="1"/>
            </p:cNvSpPr>
            <p:nvPr/>
          </p:nvSpPr>
          <p:spPr bwMode="auto">
            <a:xfrm>
              <a:off x="7504235" y="3921125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50%</a:t>
              </a:r>
            </a:p>
          </p:txBody>
        </p:sp>
        <p:sp>
          <p:nvSpPr>
            <p:cNvPr id="431153" name="Line 49"/>
            <p:cNvSpPr>
              <a:spLocks noChangeShapeType="1"/>
            </p:cNvSpPr>
            <p:nvPr/>
          </p:nvSpPr>
          <p:spPr bwMode="auto">
            <a:xfrm rot="5854149" flipV="1">
              <a:off x="7567125" y="4413617"/>
              <a:ext cx="231775" cy="84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54" name="Oval 50"/>
            <p:cNvSpPr>
              <a:spLocks noChangeArrowheads="1"/>
            </p:cNvSpPr>
            <p:nvPr/>
          </p:nvSpPr>
          <p:spPr bwMode="auto">
            <a:xfrm>
              <a:off x="7394331" y="4298950"/>
              <a:ext cx="643304" cy="6111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55" name="Text Box 51"/>
            <p:cNvSpPr txBox="1">
              <a:spLocks noChangeArrowheads="1"/>
            </p:cNvSpPr>
            <p:nvPr/>
          </p:nvSpPr>
          <p:spPr bwMode="auto">
            <a:xfrm>
              <a:off x="6951787" y="4986339"/>
              <a:ext cx="1490295" cy="282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 dirty="0"/>
                <a:t>Luftfeuchtigkeit</a:t>
              </a:r>
            </a:p>
          </p:txBody>
        </p:sp>
        <p:sp>
          <p:nvSpPr>
            <p:cNvPr id="431156" name="AutoShape 52"/>
            <p:cNvSpPr>
              <a:spLocks noChangeArrowheads="1"/>
            </p:cNvSpPr>
            <p:nvPr/>
          </p:nvSpPr>
          <p:spPr bwMode="auto">
            <a:xfrm>
              <a:off x="8318989" y="1681163"/>
              <a:ext cx="145073" cy="1566862"/>
            </a:xfrm>
            <a:prstGeom prst="flowChartTerminator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57" name="Oval 53"/>
            <p:cNvSpPr>
              <a:spLocks noChangeArrowheads="1"/>
            </p:cNvSpPr>
            <p:nvPr/>
          </p:nvSpPr>
          <p:spPr bwMode="auto">
            <a:xfrm>
              <a:off x="8280889" y="3248025"/>
              <a:ext cx="221273" cy="24765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58" name="Line 54"/>
            <p:cNvSpPr>
              <a:spLocks noChangeShapeType="1"/>
            </p:cNvSpPr>
            <p:nvPr/>
          </p:nvSpPr>
          <p:spPr bwMode="auto">
            <a:xfrm>
              <a:off x="8387862" y="2376488"/>
              <a:ext cx="0" cy="97155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59" name="Line 55"/>
            <p:cNvSpPr>
              <a:spLocks noChangeShapeType="1"/>
            </p:cNvSpPr>
            <p:nvPr/>
          </p:nvSpPr>
          <p:spPr bwMode="auto">
            <a:xfrm>
              <a:off x="8154866" y="3071813"/>
              <a:ext cx="14214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60" name="Line 56"/>
            <p:cNvSpPr>
              <a:spLocks noChangeShapeType="1"/>
            </p:cNvSpPr>
            <p:nvPr/>
          </p:nvSpPr>
          <p:spPr bwMode="auto">
            <a:xfrm>
              <a:off x="8151935" y="2100263"/>
              <a:ext cx="14067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1161" name="Text Box 57"/>
            <p:cNvSpPr txBox="1">
              <a:spLocks noChangeArrowheads="1"/>
            </p:cNvSpPr>
            <p:nvPr/>
          </p:nvSpPr>
          <p:spPr bwMode="auto">
            <a:xfrm>
              <a:off x="7744558" y="2952750"/>
              <a:ext cx="56124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-10</a:t>
              </a:r>
              <a:r>
                <a:rPr lang="de-DE" altLang="de-DE" sz="1200" b="1" baseline="30000"/>
                <a:t>0</a:t>
              </a:r>
            </a:p>
          </p:txBody>
        </p:sp>
        <p:sp>
          <p:nvSpPr>
            <p:cNvPr id="431162" name="Text Box 58"/>
            <p:cNvSpPr txBox="1">
              <a:spLocks noChangeArrowheads="1"/>
            </p:cNvSpPr>
            <p:nvPr/>
          </p:nvSpPr>
          <p:spPr bwMode="auto">
            <a:xfrm>
              <a:off x="7744558" y="1990725"/>
              <a:ext cx="56124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+35</a:t>
              </a:r>
              <a:r>
                <a:rPr lang="de-DE" altLang="de-DE" sz="1200" b="1" baseline="30000"/>
                <a:t>0</a:t>
              </a:r>
            </a:p>
          </p:txBody>
        </p:sp>
        <p:sp>
          <p:nvSpPr>
            <p:cNvPr id="431163" name="Text Box 59"/>
            <p:cNvSpPr txBox="1">
              <a:spLocks noChangeArrowheads="1"/>
            </p:cNvSpPr>
            <p:nvPr/>
          </p:nvSpPr>
          <p:spPr bwMode="auto">
            <a:xfrm>
              <a:off x="6977429" y="3478214"/>
              <a:ext cx="13584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 dirty="0"/>
                <a:t>Lufttemperatur</a:t>
              </a:r>
            </a:p>
          </p:txBody>
        </p:sp>
        <p:sp>
          <p:nvSpPr>
            <p:cNvPr id="431165" name="Rectangle 61"/>
            <p:cNvSpPr>
              <a:spLocks noChangeArrowheads="1"/>
            </p:cNvSpPr>
            <p:nvPr/>
          </p:nvSpPr>
          <p:spPr bwMode="auto">
            <a:xfrm>
              <a:off x="4116266" y="4427538"/>
              <a:ext cx="82062" cy="457200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66" name="Rectangle 62"/>
            <p:cNvSpPr>
              <a:spLocks noChangeArrowheads="1"/>
            </p:cNvSpPr>
            <p:nvPr/>
          </p:nvSpPr>
          <p:spPr bwMode="auto">
            <a:xfrm>
              <a:off x="4280389" y="4427538"/>
              <a:ext cx="82062" cy="457200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67" name="Rectangle 63"/>
            <p:cNvSpPr>
              <a:spLocks noChangeArrowheads="1"/>
            </p:cNvSpPr>
            <p:nvPr/>
          </p:nvSpPr>
          <p:spPr bwMode="auto">
            <a:xfrm>
              <a:off x="4116266" y="3970338"/>
              <a:ext cx="246185" cy="457200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68" name="AutoShape 64"/>
            <p:cNvSpPr>
              <a:spLocks noChangeArrowheads="1"/>
            </p:cNvSpPr>
            <p:nvPr/>
          </p:nvSpPr>
          <p:spPr bwMode="auto">
            <a:xfrm>
              <a:off x="4010758" y="3970338"/>
              <a:ext cx="93785" cy="482600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69" name="AutoShape 65"/>
            <p:cNvSpPr>
              <a:spLocks noChangeArrowheads="1"/>
            </p:cNvSpPr>
            <p:nvPr/>
          </p:nvSpPr>
          <p:spPr bwMode="auto">
            <a:xfrm rot="-409279">
              <a:off x="4374173" y="3970338"/>
              <a:ext cx="93785" cy="482600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1170" name="Oval 66"/>
            <p:cNvSpPr>
              <a:spLocks noChangeArrowheads="1"/>
            </p:cNvSpPr>
            <p:nvPr/>
          </p:nvSpPr>
          <p:spPr bwMode="auto">
            <a:xfrm>
              <a:off x="4116266" y="3690938"/>
              <a:ext cx="222738" cy="24130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Thermische </a:t>
            </a:r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Behaglichkeit</a:t>
            </a:r>
            <a:b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48221" y="730728"/>
            <a:ext cx="6775938" cy="5410201"/>
            <a:chOff x="0" y="230612"/>
            <a:chExt cx="7454412" cy="5941589"/>
          </a:xfrm>
        </p:grpSpPr>
        <p:sp>
          <p:nvSpPr>
            <p:cNvPr id="378883" name="Line 3"/>
            <p:cNvSpPr>
              <a:spLocks noChangeShapeType="1"/>
            </p:cNvSpPr>
            <p:nvPr/>
          </p:nvSpPr>
          <p:spPr bwMode="auto">
            <a:xfrm flipV="1">
              <a:off x="1758462" y="996950"/>
              <a:ext cx="2870689" cy="1866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884" name="Line 4"/>
            <p:cNvSpPr>
              <a:spLocks noChangeShapeType="1"/>
            </p:cNvSpPr>
            <p:nvPr/>
          </p:nvSpPr>
          <p:spPr bwMode="auto">
            <a:xfrm rot="4123705" flipV="1">
              <a:off x="4649766" y="966800"/>
              <a:ext cx="2376856" cy="1669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885" name="AutoShape 5"/>
            <p:cNvSpPr>
              <a:spLocks noChangeArrowheads="1"/>
            </p:cNvSpPr>
            <p:nvPr/>
          </p:nvSpPr>
          <p:spPr bwMode="auto">
            <a:xfrm>
              <a:off x="2227385" y="5124450"/>
              <a:ext cx="1992923" cy="565150"/>
            </a:xfrm>
            <a:prstGeom prst="notchedRightArrow">
              <a:avLst>
                <a:gd name="adj1" fmla="val 50000"/>
                <a:gd name="adj2" fmla="val 95506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886" name="Rectangle 6"/>
            <p:cNvSpPr>
              <a:spLocks noChangeArrowheads="1"/>
            </p:cNvSpPr>
            <p:nvPr/>
          </p:nvSpPr>
          <p:spPr bwMode="auto">
            <a:xfrm>
              <a:off x="1758461" y="2587625"/>
              <a:ext cx="5691554" cy="2540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887" name="Rectangle 7"/>
            <p:cNvSpPr>
              <a:spLocks noChangeArrowheads="1"/>
            </p:cNvSpPr>
            <p:nvPr/>
          </p:nvSpPr>
          <p:spPr bwMode="auto">
            <a:xfrm>
              <a:off x="1758462" y="5845176"/>
              <a:ext cx="5695950" cy="327025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888" name="Rectangle 8"/>
            <p:cNvSpPr>
              <a:spLocks noChangeArrowheads="1"/>
            </p:cNvSpPr>
            <p:nvPr/>
          </p:nvSpPr>
          <p:spPr bwMode="auto">
            <a:xfrm>
              <a:off x="1865435" y="3289300"/>
              <a:ext cx="52754" cy="133985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889" name="Line 9"/>
            <p:cNvSpPr>
              <a:spLocks noChangeShapeType="1"/>
            </p:cNvSpPr>
            <p:nvPr/>
          </p:nvSpPr>
          <p:spPr bwMode="auto">
            <a:xfrm flipV="1">
              <a:off x="1758462" y="682625"/>
              <a:ext cx="2845777" cy="1903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890" name="Line 10"/>
            <p:cNvSpPr>
              <a:spLocks noChangeShapeType="1"/>
            </p:cNvSpPr>
            <p:nvPr/>
          </p:nvSpPr>
          <p:spPr bwMode="auto">
            <a:xfrm rot="14919860" flipV="1">
              <a:off x="4623713" y="657326"/>
              <a:ext cx="2809024" cy="19555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891" name="Rectangle 11"/>
            <p:cNvSpPr>
              <a:spLocks noChangeArrowheads="1"/>
            </p:cNvSpPr>
            <p:nvPr/>
          </p:nvSpPr>
          <p:spPr bwMode="auto">
            <a:xfrm rot="-5400000">
              <a:off x="6667256" y="5056432"/>
              <a:ext cx="1206500" cy="36781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892" name="Rectangle 12"/>
            <p:cNvSpPr>
              <a:spLocks noChangeArrowheads="1"/>
            </p:cNvSpPr>
            <p:nvPr/>
          </p:nvSpPr>
          <p:spPr bwMode="auto">
            <a:xfrm>
              <a:off x="7297616" y="3287713"/>
              <a:ext cx="57150" cy="1346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78893" name="Group 13"/>
            <p:cNvGrpSpPr>
              <a:grpSpLocks/>
            </p:cNvGrpSpPr>
            <p:nvPr/>
          </p:nvGrpSpPr>
          <p:grpSpPr bwMode="auto">
            <a:xfrm>
              <a:off x="4418135" y="3848100"/>
              <a:ext cx="773723" cy="1936750"/>
              <a:chOff x="3110" y="2755"/>
              <a:chExt cx="432" cy="908"/>
            </a:xfrm>
          </p:grpSpPr>
          <p:sp>
            <p:nvSpPr>
              <p:cNvPr id="378894" name="Rectangle 14"/>
              <p:cNvSpPr>
                <a:spLocks noChangeArrowheads="1"/>
              </p:cNvSpPr>
              <p:nvPr/>
            </p:nvSpPr>
            <p:spPr bwMode="auto">
              <a:xfrm>
                <a:off x="3210" y="3315"/>
                <a:ext cx="77" cy="34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895" name="Rectangle 15"/>
              <p:cNvSpPr>
                <a:spLocks noChangeArrowheads="1"/>
              </p:cNvSpPr>
              <p:nvPr/>
            </p:nvSpPr>
            <p:spPr bwMode="auto">
              <a:xfrm>
                <a:off x="3365" y="3315"/>
                <a:ext cx="77" cy="34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896" name="Rectangle 16"/>
              <p:cNvSpPr>
                <a:spLocks noChangeArrowheads="1"/>
              </p:cNvSpPr>
              <p:nvPr/>
            </p:nvSpPr>
            <p:spPr bwMode="auto">
              <a:xfrm>
                <a:off x="3210" y="2967"/>
                <a:ext cx="232" cy="34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897" name="AutoShape 17"/>
              <p:cNvSpPr>
                <a:spLocks noChangeArrowheads="1"/>
              </p:cNvSpPr>
              <p:nvPr/>
            </p:nvSpPr>
            <p:spPr bwMode="auto">
              <a:xfrm>
                <a:off x="3110" y="2967"/>
                <a:ext cx="88" cy="368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898" name="AutoShape 18"/>
              <p:cNvSpPr>
                <a:spLocks noChangeArrowheads="1"/>
              </p:cNvSpPr>
              <p:nvPr/>
            </p:nvSpPr>
            <p:spPr bwMode="auto">
              <a:xfrm rot="-318023">
                <a:off x="3453" y="2967"/>
                <a:ext cx="89" cy="368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899" name="Oval 19"/>
              <p:cNvSpPr>
                <a:spLocks noChangeArrowheads="1"/>
              </p:cNvSpPr>
              <p:nvPr/>
            </p:nvSpPr>
            <p:spPr bwMode="auto">
              <a:xfrm>
                <a:off x="3210" y="2755"/>
                <a:ext cx="210" cy="183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78900" name="Group 20"/>
            <p:cNvGrpSpPr>
              <a:grpSpLocks/>
            </p:cNvGrpSpPr>
            <p:nvPr/>
          </p:nvGrpSpPr>
          <p:grpSpPr bwMode="auto">
            <a:xfrm>
              <a:off x="6330461" y="2979738"/>
              <a:ext cx="335574" cy="1554162"/>
              <a:chOff x="4011" y="2038"/>
              <a:chExt cx="240" cy="1143"/>
            </a:xfrm>
          </p:grpSpPr>
          <p:sp>
            <p:nvSpPr>
              <p:cNvPr id="378901" name="AutoShape 21"/>
              <p:cNvSpPr>
                <a:spLocks noChangeArrowheads="1"/>
              </p:cNvSpPr>
              <p:nvPr/>
            </p:nvSpPr>
            <p:spPr bwMode="auto">
              <a:xfrm>
                <a:off x="4125" y="2038"/>
                <a:ext cx="99" cy="987"/>
              </a:xfrm>
              <a:prstGeom prst="flowChartTerminator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902" name="Oval 22"/>
              <p:cNvSpPr>
                <a:spLocks noChangeArrowheads="1"/>
              </p:cNvSpPr>
              <p:nvPr/>
            </p:nvSpPr>
            <p:spPr bwMode="auto">
              <a:xfrm>
                <a:off x="4098" y="3025"/>
                <a:ext cx="153" cy="1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903" name="Line 23"/>
              <p:cNvSpPr>
                <a:spLocks noChangeShapeType="1"/>
              </p:cNvSpPr>
              <p:nvPr/>
            </p:nvSpPr>
            <p:spPr bwMode="auto">
              <a:xfrm>
                <a:off x="4173" y="2476"/>
                <a:ext cx="0" cy="61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8904" name="Line 24"/>
              <p:cNvSpPr>
                <a:spLocks noChangeShapeType="1"/>
              </p:cNvSpPr>
              <p:nvPr/>
            </p:nvSpPr>
            <p:spPr bwMode="auto">
              <a:xfrm>
                <a:off x="4014" y="2914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8905" name="Line 25"/>
              <p:cNvSpPr>
                <a:spLocks noChangeShapeType="1"/>
              </p:cNvSpPr>
              <p:nvPr/>
            </p:nvSpPr>
            <p:spPr bwMode="auto">
              <a:xfrm>
                <a:off x="4011" y="230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78906" name="Text Box 26"/>
            <p:cNvSpPr txBox="1">
              <a:spLocks noChangeArrowheads="1"/>
            </p:cNvSpPr>
            <p:nvPr/>
          </p:nvSpPr>
          <p:spPr bwMode="auto">
            <a:xfrm>
              <a:off x="5690089" y="4035425"/>
              <a:ext cx="78105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+16</a:t>
              </a:r>
              <a:r>
                <a:rPr lang="de-DE" altLang="de-DE" sz="1200" b="1" baseline="30000"/>
                <a:t>0</a:t>
              </a:r>
            </a:p>
          </p:txBody>
        </p:sp>
        <p:sp>
          <p:nvSpPr>
            <p:cNvPr id="378907" name="Text Box 27"/>
            <p:cNvSpPr txBox="1">
              <a:spLocks noChangeArrowheads="1"/>
            </p:cNvSpPr>
            <p:nvPr/>
          </p:nvSpPr>
          <p:spPr bwMode="auto">
            <a:xfrm>
              <a:off x="5690089" y="3135314"/>
              <a:ext cx="7810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+25</a:t>
              </a:r>
              <a:r>
                <a:rPr lang="de-DE" altLang="de-DE" sz="1200" b="1" baseline="30000"/>
                <a:t>0</a:t>
              </a:r>
            </a:p>
          </p:txBody>
        </p:sp>
        <p:sp>
          <p:nvSpPr>
            <p:cNvPr id="378908" name="Text Box 28"/>
            <p:cNvSpPr txBox="1">
              <a:spLocks noChangeArrowheads="1"/>
            </p:cNvSpPr>
            <p:nvPr/>
          </p:nvSpPr>
          <p:spPr bwMode="auto">
            <a:xfrm>
              <a:off x="2498482" y="3606800"/>
              <a:ext cx="518746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0%</a:t>
              </a:r>
            </a:p>
          </p:txBody>
        </p:sp>
        <p:sp>
          <p:nvSpPr>
            <p:cNvPr id="378909" name="Text Box 29"/>
            <p:cNvSpPr txBox="1">
              <a:spLocks noChangeArrowheads="1"/>
            </p:cNvSpPr>
            <p:nvPr/>
          </p:nvSpPr>
          <p:spPr bwMode="auto">
            <a:xfrm>
              <a:off x="3365989" y="3621089"/>
              <a:ext cx="778119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100%</a:t>
              </a:r>
            </a:p>
          </p:txBody>
        </p:sp>
        <p:sp>
          <p:nvSpPr>
            <p:cNvPr id="378910" name="Text Box 30"/>
            <p:cNvSpPr txBox="1">
              <a:spLocks noChangeArrowheads="1"/>
            </p:cNvSpPr>
            <p:nvPr/>
          </p:nvSpPr>
          <p:spPr bwMode="auto">
            <a:xfrm>
              <a:off x="2921978" y="2890839"/>
              <a:ext cx="631581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50%</a:t>
              </a:r>
            </a:p>
          </p:txBody>
        </p:sp>
        <p:sp>
          <p:nvSpPr>
            <p:cNvPr id="378912" name="Oval 32"/>
            <p:cNvSpPr>
              <a:spLocks noChangeArrowheads="1"/>
            </p:cNvSpPr>
            <p:nvPr/>
          </p:nvSpPr>
          <p:spPr bwMode="auto">
            <a:xfrm>
              <a:off x="2895601" y="3217863"/>
              <a:ext cx="641838" cy="6016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913" name="Line 33"/>
            <p:cNvSpPr>
              <a:spLocks noChangeShapeType="1"/>
            </p:cNvSpPr>
            <p:nvPr/>
          </p:nvSpPr>
          <p:spPr bwMode="auto">
            <a:xfrm>
              <a:off x="3210658" y="3106738"/>
              <a:ext cx="0" cy="106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14" name="Line 34"/>
            <p:cNvSpPr>
              <a:spLocks noChangeShapeType="1"/>
            </p:cNvSpPr>
            <p:nvPr/>
          </p:nvSpPr>
          <p:spPr bwMode="auto">
            <a:xfrm flipH="1">
              <a:off x="2886808" y="3714750"/>
              <a:ext cx="74735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15" name="Line 35"/>
            <p:cNvSpPr>
              <a:spLocks noChangeShapeType="1"/>
            </p:cNvSpPr>
            <p:nvPr/>
          </p:nvSpPr>
          <p:spPr bwMode="auto">
            <a:xfrm>
              <a:off x="3494943" y="3689350"/>
              <a:ext cx="89388" cy="9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16" name="Line 36"/>
            <p:cNvSpPr>
              <a:spLocks noChangeShapeType="1"/>
            </p:cNvSpPr>
            <p:nvPr/>
          </p:nvSpPr>
          <p:spPr bwMode="auto">
            <a:xfrm rot="5854149" flipV="1">
              <a:off x="3082070" y="3341688"/>
              <a:ext cx="238125" cy="57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17" name="Oval 37"/>
            <p:cNvSpPr>
              <a:spLocks noChangeArrowheads="1"/>
            </p:cNvSpPr>
            <p:nvPr/>
          </p:nvSpPr>
          <p:spPr bwMode="auto">
            <a:xfrm>
              <a:off x="2924908" y="3246438"/>
              <a:ext cx="586154" cy="5397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918" name="Text Box 38"/>
            <p:cNvSpPr txBox="1">
              <a:spLocks noChangeArrowheads="1"/>
            </p:cNvSpPr>
            <p:nvPr/>
          </p:nvSpPr>
          <p:spPr bwMode="auto">
            <a:xfrm>
              <a:off x="2271346" y="3865564"/>
              <a:ext cx="188302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Luftfeuchtigkeit</a:t>
              </a:r>
            </a:p>
          </p:txBody>
        </p:sp>
        <p:sp>
          <p:nvSpPr>
            <p:cNvPr id="378919" name="Text Box 39"/>
            <p:cNvSpPr txBox="1">
              <a:spLocks noChangeArrowheads="1"/>
            </p:cNvSpPr>
            <p:nvPr/>
          </p:nvSpPr>
          <p:spPr bwMode="auto">
            <a:xfrm>
              <a:off x="5654921" y="4573589"/>
              <a:ext cx="1566495" cy="304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 dirty="0"/>
                <a:t>Lufttemperatur</a:t>
              </a:r>
            </a:p>
          </p:txBody>
        </p:sp>
        <p:sp>
          <p:nvSpPr>
            <p:cNvPr id="378920" name="Line 40"/>
            <p:cNvSpPr>
              <a:spLocks noChangeShapeType="1"/>
            </p:cNvSpPr>
            <p:nvPr/>
          </p:nvSpPr>
          <p:spPr bwMode="auto">
            <a:xfrm>
              <a:off x="965689" y="2776538"/>
              <a:ext cx="3235569" cy="30607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21" name="Line 41"/>
            <p:cNvSpPr>
              <a:spLocks noChangeShapeType="1"/>
            </p:cNvSpPr>
            <p:nvPr/>
          </p:nvSpPr>
          <p:spPr bwMode="auto">
            <a:xfrm>
              <a:off x="931985" y="2863850"/>
              <a:ext cx="3159369" cy="29845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22" name="Line 42"/>
            <p:cNvSpPr>
              <a:spLocks noChangeShapeType="1"/>
            </p:cNvSpPr>
            <p:nvPr/>
          </p:nvSpPr>
          <p:spPr bwMode="auto">
            <a:xfrm>
              <a:off x="929054" y="2955925"/>
              <a:ext cx="3056792" cy="288925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23" name="Line 43"/>
            <p:cNvSpPr>
              <a:spLocks noChangeShapeType="1"/>
            </p:cNvSpPr>
            <p:nvPr/>
          </p:nvSpPr>
          <p:spPr bwMode="auto">
            <a:xfrm>
              <a:off x="915866" y="3059114"/>
              <a:ext cx="2964473" cy="279558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24" name="Line 44"/>
            <p:cNvSpPr>
              <a:spLocks noChangeShapeType="1"/>
            </p:cNvSpPr>
            <p:nvPr/>
          </p:nvSpPr>
          <p:spPr bwMode="auto">
            <a:xfrm>
              <a:off x="908538" y="3167063"/>
              <a:ext cx="2848708" cy="269081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25" name="Line 45"/>
            <p:cNvSpPr>
              <a:spLocks noChangeShapeType="1"/>
            </p:cNvSpPr>
            <p:nvPr/>
          </p:nvSpPr>
          <p:spPr bwMode="auto">
            <a:xfrm flipV="1">
              <a:off x="4769827" y="3328989"/>
              <a:ext cx="0" cy="4222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29" name="Text Box 49"/>
            <p:cNvSpPr txBox="1">
              <a:spLocks noChangeArrowheads="1"/>
            </p:cNvSpPr>
            <p:nvPr/>
          </p:nvSpPr>
          <p:spPr bwMode="auto">
            <a:xfrm>
              <a:off x="2203938" y="5524501"/>
              <a:ext cx="1359877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200" b="1"/>
                <a:t>Luftbewegung</a:t>
              </a:r>
            </a:p>
          </p:txBody>
        </p:sp>
        <p:sp>
          <p:nvSpPr>
            <p:cNvPr id="378931" name="Rectangle 51"/>
            <p:cNvSpPr>
              <a:spLocks noChangeArrowheads="1"/>
            </p:cNvSpPr>
            <p:nvPr/>
          </p:nvSpPr>
          <p:spPr bwMode="auto">
            <a:xfrm>
              <a:off x="7080738" y="2843213"/>
              <a:ext cx="369277" cy="4445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932" name="Rectangle 52"/>
            <p:cNvSpPr>
              <a:spLocks noChangeArrowheads="1"/>
            </p:cNvSpPr>
            <p:nvPr/>
          </p:nvSpPr>
          <p:spPr bwMode="auto">
            <a:xfrm>
              <a:off x="1758462" y="2843213"/>
              <a:ext cx="369277" cy="4445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933" name="Rectangle 53"/>
            <p:cNvSpPr>
              <a:spLocks noChangeArrowheads="1"/>
            </p:cNvSpPr>
            <p:nvPr/>
          </p:nvSpPr>
          <p:spPr bwMode="auto">
            <a:xfrm rot="-5400000">
              <a:off x="1345041" y="5051731"/>
              <a:ext cx="1204912" cy="36927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8934" name="Line 54"/>
            <p:cNvSpPr>
              <a:spLocks noChangeShapeType="1"/>
            </p:cNvSpPr>
            <p:nvPr/>
          </p:nvSpPr>
          <p:spPr bwMode="auto">
            <a:xfrm rot="19027266" flipV="1">
              <a:off x="4254012" y="3743326"/>
              <a:ext cx="1465" cy="4222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35" name="Line 55"/>
            <p:cNvSpPr>
              <a:spLocks noChangeShapeType="1"/>
            </p:cNvSpPr>
            <p:nvPr/>
          </p:nvSpPr>
          <p:spPr bwMode="auto">
            <a:xfrm rot="2315554" flipV="1">
              <a:off x="5279782" y="3721101"/>
              <a:ext cx="1465" cy="4222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36" name="Line 56"/>
            <p:cNvSpPr>
              <a:spLocks noChangeShapeType="1"/>
            </p:cNvSpPr>
            <p:nvPr/>
          </p:nvSpPr>
          <p:spPr bwMode="auto">
            <a:xfrm rot="5400000" flipH="1" flipV="1">
              <a:off x="5460024" y="4310429"/>
              <a:ext cx="0" cy="38979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8937" name="Line 57"/>
            <p:cNvSpPr>
              <a:spLocks noChangeShapeType="1"/>
            </p:cNvSpPr>
            <p:nvPr/>
          </p:nvSpPr>
          <p:spPr bwMode="auto">
            <a:xfrm rot="5400000" flipH="1">
              <a:off x="4152901" y="4316779"/>
              <a:ext cx="0" cy="38979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3029" name="AutoShape 1077"/>
            <p:cNvSpPr>
              <a:spLocks noChangeArrowheads="1"/>
            </p:cNvSpPr>
            <p:nvPr/>
          </p:nvSpPr>
          <p:spPr bwMode="auto">
            <a:xfrm>
              <a:off x="0" y="1443038"/>
              <a:ext cx="1384789" cy="13589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3030" name="Text Box 1078"/>
            <p:cNvSpPr txBox="1">
              <a:spLocks noChangeArrowheads="1"/>
            </p:cNvSpPr>
            <p:nvPr/>
          </p:nvSpPr>
          <p:spPr bwMode="auto">
            <a:xfrm>
              <a:off x="4665785" y="4508501"/>
              <a:ext cx="30480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/>
                <a:t>37°</a:t>
              </a:r>
            </a:p>
          </p:txBody>
        </p:sp>
        <p:sp>
          <p:nvSpPr>
            <p:cNvPr id="383031" name="Text Box 1079"/>
            <p:cNvSpPr txBox="1">
              <a:spLocks noChangeArrowheads="1"/>
            </p:cNvSpPr>
            <p:nvPr/>
          </p:nvSpPr>
          <p:spPr bwMode="auto">
            <a:xfrm>
              <a:off x="5227835" y="5181601"/>
              <a:ext cx="1548103" cy="64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b="1" dirty="0">
                  <a:solidFill>
                    <a:srgbClr val="FF3300"/>
                  </a:solidFill>
                </a:rPr>
                <a:t>Oberflächen-temperatur</a:t>
              </a:r>
            </a:p>
          </p:txBody>
        </p:sp>
        <p:sp>
          <p:nvSpPr>
            <p:cNvPr id="383032" name="Line 1080"/>
            <p:cNvSpPr>
              <a:spLocks noChangeShapeType="1"/>
            </p:cNvSpPr>
            <p:nvPr/>
          </p:nvSpPr>
          <p:spPr bwMode="auto">
            <a:xfrm flipV="1">
              <a:off x="6740769" y="5207000"/>
              <a:ext cx="339969" cy="10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3033" name="Line 1081"/>
            <p:cNvSpPr>
              <a:spLocks noChangeShapeType="1"/>
            </p:cNvSpPr>
            <p:nvPr/>
          </p:nvSpPr>
          <p:spPr bwMode="auto">
            <a:xfrm>
              <a:off x="6682154" y="5422900"/>
              <a:ext cx="128954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42" y="-189584"/>
            <a:ext cx="9177405" cy="705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-16042" y="6443841"/>
            <a:ext cx="9177406" cy="420873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845" y="400173"/>
            <a:ext cx="961201" cy="883631"/>
          </a:xfrm>
          <a:prstGeom prst="rect">
            <a:avLst/>
          </a:prstGeom>
        </p:spPr>
      </p:pic>
      <p:pic>
        <p:nvPicPr>
          <p:cNvPr id="11" name="Bild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93520" y="6200035"/>
            <a:ext cx="1369530" cy="51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2743200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wird bestimmt von seinen </a:t>
            </a:r>
            <a:r>
              <a:rPr lang="de-DE" altLang="de-DE" b="1" dirty="0">
                <a:solidFill>
                  <a:srgbClr val="C00000"/>
                </a:solidFill>
              </a:rPr>
              <a:t>Verlusten</a:t>
            </a:r>
            <a:r>
              <a:rPr lang="de-DE" alt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pPr algn="ctr"/>
            <a:endParaRPr lang="de-DE" altLang="de-DE" b="1" dirty="0">
              <a:solidFill>
                <a:srgbClr val="3333FF"/>
              </a:solidFill>
            </a:endParaRPr>
          </a:p>
          <a:p>
            <a:pPr algn="ctr"/>
            <a:r>
              <a:rPr lang="de-DE" alt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höher die Wärmeverluste sind,</a:t>
            </a:r>
          </a:p>
          <a:p>
            <a:pPr algn="ctr"/>
            <a:r>
              <a:rPr lang="de-DE" alt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um so mehr Energie muss </a:t>
            </a:r>
          </a:p>
          <a:p>
            <a:pPr algn="ctr"/>
            <a:r>
              <a:rPr lang="de-DE" alt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 Gebäude zugeführt werden</a:t>
            </a:r>
            <a:r>
              <a:rPr lang="de-DE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-36637" y="2315026"/>
            <a:ext cx="9180635" cy="6858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Der Energiebedarf eines Wohngebäudes</a:t>
            </a:r>
            <a:r>
              <a:rPr lang="de-DE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e-DE" alt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15_1555"/>
          <p:cNvPicPr>
            <a:picLocks noChangeAspect="1" noChangeArrowheads="1"/>
          </p:cNvPicPr>
          <p:nvPr/>
        </p:nvPicPr>
        <p:blipFill>
          <a:blip r:embed="rId2" cstate="screen">
            <a:lum bright="68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-16042" y="6443841"/>
            <a:ext cx="9160042" cy="420873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845" y="400173"/>
            <a:ext cx="961201" cy="883631"/>
          </a:xfrm>
          <a:prstGeom prst="rect">
            <a:avLst/>
          </a:prstGeom>
        </p:spPr>
      </p:pic>
      <p:pic>
        <p:nvPicPr>
          <p:cNvPr id="11" name="Bild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9984" y="6196024"/>
            <a:ext cx="1369530" cy="51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43942" y="2634376"/>
            <a:ext cx="84582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die energetische Qualität der Gebäudehülle</a:t>
            </a:r>
          </a:p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die Effizienz der technischen Anlagen</a:t>
            </a:r>
          </a:p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das Nutzerverhalten</a:t>
            </a:r>
          </a:p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der Standort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43942" y="1629553"/>
            <a:ext cx="7494589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de-DE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Folgende Einflussgrößen bestimmen den Energieverbrauch eines Wohngebäudes </a:t>
            </a:r>
          </a:p>
        </p:txBody>
      </p:sp>
    </p:spTree>
    <p:extLst>
      <p:ext uri="{BB962C8B-B14F-4D97-AF65-F5344CB8AC3E}">
        <p14:creationId xmlns:p14="http://schemas.microsoft.com/office/powerpoint/2010/main" val="11330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AutoShape 2"/>
          <p:cNvSpPr>
            <a:spLocks noChangeArrowheads="1"/>
          </p:cNvSpPr>
          <p:nvPr/>
        </p:nvSpPr>
        <p:spPr bwMode="auto">
          <a:xfrm>
            <a:off x="6668966" y="2851150"/>
            <a:ext cx="1578219" cy="395288"/>
          </a:xfrm>
          <a:prstGeom prst="curvedDownArrow">
            <a:avLst>
              <a:gd name="adj1" fmla="val 86506"/>
              <a:gd name="adj2" fmla="val 173012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07" name="AutoShape 3"/>
          <p:cNvSpPr>
            <a:spLocks noChangeArrowheads="1"/>
          </p:cNvSpPr>
          <p:nvPr/>
        </p:nvSpPr>
        <p:spPr bwMode="auto">
          <a:xfrm>
            <a:off x="6808177" y="2266950"/>
            <a:ext cx="1535723" cy="254000"/>
          </a:xfrm>
          <a:prstGeom prst="curvedUpArrow">
            <a:avLst>
              <a:gd name="adj1" fmla="val 131000"/>
              <a:gd name="adj2" fmla="val 262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08" name="Text Box 4"/>
          <p:cNvSpPr txBox="1">
            <a:spLocks noChangeArrowheads="1"/>
          </p:cNvSpPr>
          <p:nvPr/>
        </p:nvSpPr>
        <p:spPr bwMode="auto">
          <a:xfrm>
            <a:off x="7558454" y="2559050"/>
            <a:ext cx="104482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b="1" dirty="0"/>
              <a:t>Lüftung</a:t>
            </a:r>
          </a:p>
        </p:txBody>
      </p:sp>
      <p:sp>
        <p:nvSpPr>
          <p:cNvPr id="379909" name="Line 5"/>
          <p:cNvSpPr>
            <a:spLocks noChangeShapeType="1"/>
          </p:cNvSpPr>
          <p:nvPr/>
        </p:nvSpPr>
        <p:spPr bwMode="auto">
          <a:xfrm>
            <a:off x="2060331" y="2643188"/>
            <a:ext cx="2190750" cy="2032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10" name="Line 6"/>
          <p:cNvSpPr>
            <a:spLocks noChangeShapeType="1"/>
          </p:cNvSpPr>
          <p:nvPr/>
        </p:nvSpPr>
        <p:spPr bwMode="auto">
          <a:xfrm>
            <a:off x="2048608" y="2727326"/>
            <a:ext cx="2123343" cy="19605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11" name="Line 7"/>
          <p:cNvSpPr>
            <a:spLocks noChangeShapeType="1"/>
          </p:cNvSpPr>
          <p:nvPr/>
        </p:nvSpPr>
        <p:spPr bwMode="auto">
          <a:xfrm>
            <a:off x="2042746" y="2819400"/>
            <a:ext cx="2016369" cy="18557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12" name="Line 8"/>
          <p:cNvSpPr>
            <a:spLocks noChangeShapeType="1"/>
          </p:cNvSpPr>
          <p:nvPr/>
        </p:nvSpPr>
        <p:spPr bwMode="auto">
          <a:xfrm>
            <a:off x="2029558" y="2903538"/>
            <a:ext cx="1928446" cy="17843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13" name="Line 9"/>
          <p:cNvSpPr>
            <a:spLocks noChangeShapeType="1"/>
          </p:cNvSpPr>
          <p:nvPr/>
        </p:nvSpPr>
        <p:spPr bwMode="auto">
          <a:xfrm>
            <a:off x="2020766" y="3001964"/>
            <a:ext cx="1837592" cy="16986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14" name="Line 10"/>
          <p:cNvSpPr>
            <a:spLocks noChangeShapeType="1"/>
          </p:cNvSpPr>
          <p:nvPr/>
        </p:nvSpPr>
        <p:spPr bwMode="auto">
          <a:xfrm>
            <a:off x="2017835" y="3089276"/>
            <a:ext cx="1727688" cy="159861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15" name="Rectangle 11"/>
          <p:cNvSpPr>
            <a:spLocks noChangeArrowheads="1"/>
          </p:cNvSpPr>
          <p:nvPr/>
        </p:nvSpPr>
        <p:spPr bwMode="auto">
          <a:xfrm>
            <a:off x="2429608" y="6219825"/>
            <a:ext cx="5219700" cy="122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16" name="Rectangle 12"/>
          <p:cNvSpPr>
            <a:spLocks noChangeArrowheads="1"/>
          </p:cNvSpPr>
          <p:nvPr/>
        </p:nvSpPr>
        <p:spPr bwMode="auto">
          <a:xfrm>
            <a:off x="2429608" y="2514601"/>
            <a:ext cx="5215304" cy="1063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17" name="Rectangle 13"/>
          <p:cNvSpPr>
            <a:spLocks noChangeArrowheads="1"/>
          </p:cNvSpPr>
          <p:nvPr/>
        </p:nvSpPr>
        <p:spPr bwMode="auto">
          <a:xfrm>
            <a:off x="2524859" y="4710114"/>
            <a:ext cx="5030665" cy="122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18" name="Rectangle 14"/>
          <p:cNvSpPr>
            <a:spLocks noChangeArrowheads="1"/>
          </p:cNvSpPr>
          <p:nvPr/>
        </p:nvSpPr>
        <p:spPr bwMode="auto">
          <a:xfrm rot="-5400000">
            <a:off x="1347605" y="5042572"/>
            <a:ext cx="2262187" cy="92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19" name="Rectangle 15"/>
          <p:cNvSpPr>
            <a:spLocks noChangeArrowheads="1"/>
          </p:cNvSpPr>
          <p:nvPr/>
        </p:nvSpPr>
        <p:spPr bwMode="auto">
          <a:xfrm>
            <a:off x="2450123" y="2840038"/>
            <a:ext cx="48358" cy="111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20" name="Rectangle 16"/>
          <p:cNvSpPr>
            <a:spLocks noChangeArrowheads="1"/>
          </p:cNvSpPr>
          <p:nvPr/>
        </p:nvSpPr>
        <p:spPr bwMode="auto">
          <a:xfrm rot="-5400000">
            <a:off x="6472054" y="5040985"/>
            <a:ext cx="2262188" cy="9231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21" name="Rectangle 17"/>
          <p:cNvSpPr>
            <a:spLocks noChangeArrowheads="1"/>
          </p:cNvSpPr>
          <p:nvPr/>
        </p:nvSpPr>
        <p:spPr bwMode="auto">
          <a:xfrm rot="-1436634">
            <a:off x="7406054" y="2886075"/>
            <a:ext cx="49823" cy="110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22" name="Line 18"/>
          <p:cNvSpPr>
            <a:spLocks noChangeShapeType="1"/>
          </p:cNvSpPr>
          <p:nvPr/>
        </p:nvSpPr>
        <p:spPr bwMode="auto">
          <a:xfrm flipV="1">
            <a:off x="2429608" y="757239"/>
            <a:ext cx="2609850" cy="174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23" name="Line 19"/>
          <p:cNvSpPr>
            <a:spLocks noChangeShapeType="1"/>
          </p:cNvSpPr>
          <p:nvPr/>
        </p:nvSpPr>
        <p:spPr bwMode="auto">
          <a:xfrm flipV="1">
            <a:off x="2520462" y="827088"/>
            <a:ext cx="2514600" cy="168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24" name="Line 20"/>
          <p:cNvSpPr>
            <a:spLocks noChangeShapeType="1"/>
          </p:cNvSpPr>
          <p:nvPr/>
        </p:nvSpPr>
        <p:spPr bwMode="auto">
          <a:xfrm rot="14919860" flipV="1">
            <a:off x="5010150" y="792407"/>
            <a:ext cx="2571750" cy="177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25" name="Line 21"/>
          <p:cNvSpPr>
            <a:spLocks noChangeShapeType="1"/>
          </p:cNvSpPr>
          <p:nvPr/>
        </p:nvSpPr>
        <p:spPr bwMode="auto">
          <a:xfrm rot="4123705" flipV="1">
            <a:off x="5027857" y="725244"/>
            <a:ext cx="2625725" cy="1822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26" name="Line 22"/>
          <p:cNvSpPr>
            <a:spLocks noChangeShapeType="1"/>
          </p:cNvSpPr>
          <p:nvPr/>
        </p:nvSpPr>
        <p:spPr bwMode="auto">
          <a:xfrm>
            <a:off x="4380035" y="1271588"/>
            <a:ext cx="1289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27" name="Line 23"/>
          <p:cNvSpPr>
            <a:spLocks noChangeShapeType="1"/>
          </p:cNvSpPr>
          <p:nvPr/>
        </p:nvSpPr>
        <p:spPr bwMode="auto">
          <a:xfrm>
            <a:off x="4309697" y="1331913"/>
            <a:ext cx="14492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929" name="Rectangle 25"/>
          <p:cNvSpPr>
            <a:spLocks noChangeArrowheads="1"/>
          </p:cNvSpPr>
          <p:nvPr/>
        </p:nvSpPr>
        <p:spPr bwMode="auto">
          <a:xfrm rot="1909263">
            <a:off x="5615354" y="1882776"/>
            <a:ext cx="2162908" cy="555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0" name="Rectangle 26"/>
          <p:cNvSpPr>
            <a:spLocks noChangeArrowheads="1"/>
          </p:cNvSpPr>
          <p:nvPr/>
        </p:nvSpPr>
        <p:spPr bwMode="auto">
          <a:xfrm rot="-1913429">
            <a:off x="2293328" y="1887538"/>
            <a:ext cx="2148254" cy="50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1" name="Rectangle 27"/>
          <p:cNvSpPr>
            <a:spLocks noChangeArrowheads="1"/>
          </p:cNvSpPr>
          <p:nvPr/>
        </p:nvSpPr>
        <p:spPr bwMode="auto">
          <a:xfrm>
            <a:off x="4280389" y="1274763"/>
            <a:ext cx="1516673" cy="55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2" name="Rectangle 28"/>
          <p:cNvSpPr>
            <a:spLocks noChangeArrowheads="1"/>
          </p:cNvSpPr>
          <p:nvPr/>
        </p:nvSpPr>
        <p:spPr bwMode="auto">
          <a:xfrm>
            <a:off x="7558454" y="3962400"/>
            <a:ext cx="86458" cy="879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3" name="Rectangle 29"/>
          <p:cNvSpPr>
            <a:spLocks noChangeArrowheads="1"/>
          </p:cNvSpPr>
          <p:nvPr/>
        </p:nvSpPr>
        <p:spPr bwMode="auto">
          <a:xfrm>
            <a:off x="2438400" y="3960813"/>
            <a:ext cx="80597" cy="8778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4" name="AutoShape 30"/>
          <p:cNvSpPr>
            <a:spLocks noChangeArrowheads="1"/>
          </p:cNvSpPr>
          <p:nvPr/>
        </p:nvSpPr>
        <p:spPr bwMode="auto">
          <a:xfrm>
            <a:off x="1827336" y="4149726"/>
            <a:ext cx="1015511" cy="231775"/>
          </a:xfrm>
          <a:prstGeom prst="leftArrow">
            <a:avLst>
              <a:gd name="adj1" fmla="val 50000"/>
              <a:gd name="adj2" fmla="val 1186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5" name="AutoShape 31"/>
          <p:cNvSpPr>
            <a:spLocks noChangeArrowheads="1"/>
          </p:cNvSpPr>
          <p:nvPr/>
        </p:nvSpPr>
        <p:spPr bwMode="auto">
          <a:xfrm rot="3134415">
            <a:off x="3198935" y="1596537"/>
            <a:ext cx="800100" cy="140677"/>
          </a:xfrm>
          <a:prstGeom prst="leftArrow">
            <a:avLst>
              <a:gd name="adj1" fmla="val 50000"/>
              <a:gd name="adj2" fmla="val 1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6" name="AutoShape 32"/>
          <p:cNvSpPr>
            <a:spLocks noChangeArrowheads="1"/>
          </p:cNvSpPr>
          <p:nvPr/>
        </p:nvSpPr>
        <p:spPr bwMode="auto">
          <a:xfrm>
            <a:off x="1815613" y="3178176"/>
            <a:ext cx="1015511" cy="233363"/>
          </a:xfrm>
          <a:prstGeom prst="leftArrow">
            <a:avLst>
              <a:gd name="adj1" fmla="val 50000"/>
              <a:gd name="adj2" fmla="val 1178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7" name="AutoShape 33"/>
          <p:cNvSpPr>
            <a:spLocks noChangeArrowheads="1"/>
          </p:cNvSpPr>
          <p:nvPr/>
        </p:nvSpPr>
        <p:spPr bwMode="auto">
          <a:xfrm rot="-5400000">
            <a:off x="5484753" y="4774040"/>
            <a:ext cx="900112" cy="219808"/>
          </a:xfrm>
          <a:prstGeom prst="leftArrow">
            <a:avLst>
              <a:gd name="adj1" fmla="val 50000"/>
              <a:gd name="adj2" fmla="val 94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38" name="Text Box 34"/>
          <p:cNvSpPr txBox="1">
            <a:spLocks noChangeArrowheads="1"/>
          </p:cNvSpPr>
          <p:nvPr/>
        </p:nvSpPr>
        <p:spPr bwMode="auto">
          <a:xfrm>
            <a:off x="1198685" y="3387725"/>
            <a:ext cx="116937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b="1"/>
              <a:t>Fenster</a:t>
            </a:r>
          </a:p>
        </p:txBody>
      </p:sp>
      <p:sp>
        <p:nvSpPr>
          <p:cNvPr id="379939" name="Text Box 35"/>
          <p:cNvSpPr txBox="1">
            <a:spLocks noChangeArrowheads="1"/>
          </p:cNvSpPr>
          <p:nvPr/>
        </p:nvSpPr>
        <p:spPr bwMode="auto">
          <a:xfrm>
            <a:off x="4922227" y="5410200"/>
            <a:ext cx="1295400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b="1"/>
              <a:t>Kellerdecke </a:t>
            </a:r>
          </a:p>
          <a:p>
            <a:pPr algn="ctr">
              <a:spcBef>
                <a:spcPct val="20000"/>
              </a:spcBef>
            </a:pPr>
            <a:r>
              <a:rPr lang="de-DE" altLang="de-DE" sz="1400" b="1"/>
              <a:t>Erdreich</a:t>
            </a:r>
          </a:p>
        </p:txBody>
      </p:sp>
      <p:sp>
        <p:nvSpPr>
          <p:cNvPr id="379940" name="Text Box 36"/>
          <p:cNvSpPr txBox="1">
            <a:spLocks noChangeArrowheads="1"/>
          </p:cNvSpPr>
          <p:nvPr/>
        </p:nvSpPr>
        <p:spPr bwMode="auto">
          <a:xfrm>
            <a:off x="3936023" y="1766888"/>
            <a:ext cx="244279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b="1"/>
              <a:t>Dach und oberste Decke</a:t>
            </a:r>
          </a:p>
        </p:txBody>
      </p:sp>
      <p:sp>
        <p:nvSpPr>
          <p:cNvPr id="379941" name="Text Box 37"/>
          <p:cNvSpPr txBox="1">
            <a:spLocks noChangeArrowheads="1"/>
          </p:cNvSpPr>
          <p:nvPr/>
        </p:nvSpPr>
        <p:spPr bwMode="auto">
          <a:xfrm>
            <a:off x="1157654" y="4260850"/>
            <a:ext cx="117084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b="1"/>
              <a:t>Wände</a:t>
            </a:r>
          </a:p>
        </p:txBody>
      </p:sp>
      <p:sp>
        <p:nvSpPr>
          <p:cNvPr id="379942" name="AutoShape 38"/>
          <p:cNvSpPr>
            <a:spLocks noChangeArrowheads="1"/>
          </p:cNvSpPr>
          <p:nvPr/>
        </p:nvSpPr>
        <p:spPr bwMode="auto">
          <a:xfrm flipH="1">
            <a:off x="1641231" y="3689350"/>
            <a:ext cx="1471246" cy="254000"/>
          </a:xfrm>
          <a:prstGeom prst="curvedUpArrow">
            <a:avLst>
              <a:gd name="adj1" fmla="val 125500"/>
              <a:gd name="adj2" fmla="val 251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43" name="AutoShape 39"/>
          <p:cNvSpPr>
            <a:spLocks noChangeArrowheads="1"/>
          </p:cNvSpPr>
          <p:nvPr/>
        </p:nvSpPr>
        <p:spPr bwMode="auto">
          <a:xfrm>
            <a:off x="1181101" y="1466850"/>
            <a:ext cx="1327638" cy="1358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46" name="Litebulb"/>
          <p:cNvSpPr>
            <a:spLocks noEditPoints="1" noChangeArrowheads="1"/>
          </p:cNvSpPr>
          <p:nvPr/>
        </p:nvSpPr>
        <p:spPr bwMode="auto">
          <a:xfrm flipV="1">
            <a:off x="5089281" y="2649539"/>
            <a:ext cx="274026" cy="403225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379974" name="Group 70"/>
          <p:cNvGrpSpPr>
            <a:grpSpLocks/>
          </p:cNvGrpSpPr>
          <p:nvPr/>
        </p:nvGrpSpPr>
        <p:grpSpPr bwMode="auto">
          <a:xfrm>
            <a:off x="4841631" y="2911476"/>
            <a:ext cx="788377" cy="434975"/>
            <a:chOff x="2706" y="1630"/>
            <a:chExt cx="538" cy="274"/>
          </a:xfrm>
        </p:grpSpPr>
        <p:sp>
          <p:nvSpPr>
            <p:cNvPr id="379944" name="Line 40"/>
            <p:cNvSpPr>
              <a:spLocks noChangeShapeType="1"/>
            </p:cNvSpPr>
            <p:nvPr/>
          </p:nvSpPr>
          <p:spPr bwMode="auto">
            <a:xfrm rot="17846711" flipH="1">
              <a:off x="3152" y="1544"/>
              <a:ext cx="6" cy="178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45" name="Line 41"/>
            <p:cNvSpPr>
              <a:spLocks noChangeShapeType="1"/>
            </p:cNvSpPr>
            <p:nvPr/>
          </p:nvSpPr>
          <p:spPr bwMode="auto">
            <a:xfrm flipH="1">
              <a:off x="2973" y="1743"/>
              <a:ext cx="3" cy="16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47" name="Line 43"/>
            <p:cNvSpPr>
              <a:spLocks noChangeShapeType="1"/>
            </p:cNvSpPr>
            <p:nvPr/>
          </p:nvSpPr>
          <p:spPr bwMode="auto">
            <a:xfrm rot="3513766" flipH="1">
              <a:off x="2786" y="1555"/>
              <a:ext cx="4" cy="16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79948" name="Group 44"/>
          <p:cNvGrpSpPr>
            <a:grpSpLocks/>
          </p:cNvGrpSpPr>
          <p:nvPr/>
        </p:nvGrpSpPr>
        <p:grpSpPr bwMode="auto">
          <a:xfrm>
            <a:off x="4384431" y="3405188"/>
            <a:ext cx="507023" cy="1274762"/>
            <a:chOff x="2736" y="2056"/>
            <a:chExt cx="312" cy="752"/>
          </a:xfrm>
        </p:grpSpPr>
        <p:sp>
          <p:nvSpPr>
            <p:cNvPr id="379949" name="Rectangle 45"/>
            <p:cNvSpPr>
              <a:spLocks noChangeArrowheads="1"/>
            </p:cNvSpPr>
            <p:nvPr/>
          </p:nvSpPr>
          <p:spPr bwMode="auto">
            <a:xfrm>
              <a:off x="2808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950" name="Rectangle 46"/>
            <p:cNvSpPr>
              <a:spLocks noChangeArrowheads="1"/>
            </p:cNvSpPr>
            <p:nvPr/>
          </p:nvSpPr>
          <p:spPr bwMode="auto">
            <a:xfrm>
              <a:off x="2920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951" name="Rectangle 47"/>
            <p:cNvSpPr>
              <a:spLocks noChangeArrowheads="1"/>
            </p:cNvSpPr>
            <p:nvPr/>
          </p:nvSpPr>
          <p:spPr bwMode="auto">
            <a:xfrm>
              <a:off x="2808" y="2232"/>
              <a:ext cx="168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952" name="AutoShape 48"/>
            <p:cNvSpPr>
              <a:spLocks noChangeArrowheads="1"/>
            </p:cNvSpPr>
            <p:nvPr/>
          </p:nvSpPr>
          <p:spPr bwMode="auto">
            <a:xfrm>
              <a:off x="2736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953" name="AutoShape 49"/>
            <p:cNvSpPr>
              <a:spLocks noChangeArrowheads="1"/>
            </p:cNvSpPr>
            <p:nvPr/>
          </p:nvSpPr>
          <p:spPr bwMode="auto">
            <a:xfrm rot="-409279">
              <a:off x="2984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954" name="Oval 50"/>
            <p:cNvSpPr>
              <a:spLocks noChangeArrowheads="1"/>
            </p:cNvSpPr>
            <p:nvPr/>
          </p:nvSpPr>
          <p:spPr bwMode="auto">
            <a:xfrm>
              <a:off x="2808" y="2056"/>
              <a:ext cx="152" cy="152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79975" name="Group 71"/>
          <p:cNvGrpSpPr>
            <a:grpSpLocks/>
          </p:cNvGrpSpPr>
          <p:nvPr/>
        </p:nvGrpSpPr>
        <p:grpSpPr bwMode="auto">
          <a:xfrm>
            <a:off x="4107474" y="3095626"/>
            <a:ext cx="1037492" cy="1046163"/>
            <a:chOff x="2205" y="1746"/>
            <a:chExt cx="708" cy="659"/>
          </a:xfrm>
        </p:grpSpPr>
        <p:sp>
          <p:nvSpPr>
            <p:cNvPr id="379955" name="Line 51"/>
            <p:cNvSpPr>
              <a:spLocks noChangeShapeType="1"/>
            </p:cNvSpPr>
            <p:nvPr/>
          </p:nvSpPr>
          <p:spPr bwMode="auto">
            <a:xfrm rot="17846711" flipV="1">
              <a:off x="2303" y="1976"/>
              <a:ext cx="6" cy="177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56" name="Line 52"/>
            <p:cNvSpPr>
              <a:spLocks noChangeShapeType="1"/>
            </p:cNvSpPr>
            <p:nvPr/>
          </p:nvSpPr>
          <p:spPr bwMode="auto">
            <a:xfrm flipV="1">
              <a:off x="2557" y="1746"/>
              <a:ext cx="3" cy="16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57" name="Line 53"/>
            <p:cNvSpPr>
              <a:spLocks noChangeShapeType="1"/>
            </p:cNvSpPr>
            <p:nvPr/>
          </p:nvSpPr>
          <p:spPr bwMode="auto">
            <a:xfrm rot="3513766" flipV="1">
              <a:off x="2819" y="1983"/>
              <a:ext cx="4" cy="16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58" name="Line 54"/>
            <p:cNvSpPr>
              <a:spLocks noChangeShapeType="1"/>
            </p:cNvSpPr>
            <p:nvPr/>
          </p:nvSpPr>
          <p:spPr bwMode="auto">
            <a:xfrm rot="16200000" flipH="1">
              <a:off x="2834" y="2323"/>
              <a:ext cx="3" cy="15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59" name="Line 55"/>
            <p:cNvSpPr>
              <a:spLocks noChangeShapeType="1"/>
            </p:cNvSpPr>
            <p:nvPr/>
          </p:nvSpPr>
          <p:spPr bwMode="auto">
            <a:xfrm rot="5400000" flipH="1">
              <a:off x="2281" y="2326"/>
              <a:ext cx="3" cy="15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79964" name="AutoShape 60"/>
          <p:cNvSpPr>
            <a:spLocks noChangeArrowheads="1"/>
          </p:cNvSpPr>
          <p:nvPr/>
        </p:nvSpPr>
        <p:spPr bwMode="auto">
          <a:xfrm rot="-16200000">
            <a:off x="4745466" y="1126454"/>
            <a:ext cx="595312" cy="174381"/>
          </a:xfrm>
          <a:prstGeom prst="leftArrow">
            <a:avLst>
              <a:gd name="adj1" fmla="val 50000"/>
              <a:gd name="adj2" fmla="val 7878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79976" name="Group 72"/>
          <p:cNvGrpSpPr>
            <a:grpSpLocks/>
          </p:cNvGrpSpPr>
          <p:nvPr/>
        </p:nvGrpSpPr>
        <p:grpSpPr bwMode="auto">
          <a:xfrm>
            <a:off x="7687408" y="4587875"/>
            <a:ext cx="260838" cy="357188"/>
            <a:chOff x="4648" y="2686"/>
            <a:chExt cx="178" cy="225"/>
          </a:xfrm>
        </p:grpSpPr>
        <p:sp>
          <p:nvSpPr>
            <p:cNvPr id="379960" name="Line 56"/>
            <p:cNvSpPr>
              <a:spLocks noChangeShapeType="1"/>
            </p:cNvSpPr>
            <p:nvPr/>
          </p:nvSpPr>
          <p:spPr bwMode="auto">
            <a:xfrm rot="-3513766">
              <a:off x="4742" y="2827"/>
              <a:ext cx="4" cy="1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61" name="Line 57"/>
            <p:cNvSpPr>
              <a:spLocks noChangeShapeType="1"/>
            </p:cNvSpPr>
            <p:nvPr/>
          </p:nvSpPr>
          <p:spPr bwMode="auto">
            <a:xfrm rot="3753289" flipH="1" flipV="1">
              <a:off x="4734" y="2600"/>
              <a:ext cx="6" cy="17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65" name="Line 61"/>
            <p:cNvSpPr>
              <a:spLocks noChangeShapeType="1"/>
            </p:cNvSpPr>
            <p:nvPr/>
          </p:nvSpPr>
          <p:spPr bwMode="auto">
            <a:xfrm rot="16200000" flipH="1">
              <a:off x="4744" y="2715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79977" name="Group 73"/>
          <p:cNvGrpSpPr>
            <a:grpSpLocks/>
          </p:cNvGrpSpPr>
          <p:nvPr/>
        </p:nvGrpSpPr>
        <p:grpSpPr bwMode="auto">
          <a:xfrm>
            <a:off x="2124808" y="4587875"/>
            <a:ext cx="260838" cy="357188"/>
            <a:chOff x="852" y="2686"/>
            <a:chExt cx="178" cy="225"/>
          </a:xfrm>
        </p:grpSpPr>
        <p:sp>
          <p:nvSpPr>
            <p:cNvPr id="379962" name="Line 58"/>
            <p:cNvSpPr>
              <a:spLocks noChangeShapeType="1"/>
            </p:cNvSpPr>
            <p:nvPr/>
          </p:nvSpPr>
          <p:spPr bwMode="auto">
            <a:xfrm rot="3513766" flipH="1">
              <a:off x="946" y="2827"/>
              <a:ext cx="4" cy="1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63" name="Line 59"/>
            <p:cNvSpPr>
              <a:spLocks noChangeShapeType="1"/>
            </p:cNvSpPr>
            <p:nvPr/>
          </p:nvSpPr>
          <p:spPr bwMode="auto">
            <a:xfrm rot="17846711" flipV="1">
              <a:off x="938" y="2600"/>
              <a:ext cx="6" cy="17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9966" name="Line 62"/>
            <p:cNvSpPr>
              <a:spLocks noChangeShapeType="1"/>
            </p:cNvSpPr>
            <p:nvPr/>
          </p:nvSpPr>
          <p:spPr bwMode="auto">
            <a:xfrm rot="5400000" flipH="1">
              <a:off x="938" y="2735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79967" name="Text Box 63"/>
          <p:cNvSpPr txBox="1">
            <a:spLocks noChangeArrowheads="1"/>
          </p:cNvSpPr>
          <p:nvPr/>
        </p:nvSpPr>
        <p:spPr bwMode="auto">
          <a:xfrm>
            <a:off x="1118089" y="4968875"/>
            <a:ext cx="15965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b="1" dirty="0"/>
              <a:t>Wärmebrücken</a:t>
            </a:r>
          </a:p>
        </p:txBody>
      </p:sp>
      <p:sp>
        <p:nvSpPr>
          <p:cNvPr id="379968" name="Rectangle 64"/>
          <p:cNvSpPr>
            <a:spLocks noChangeArrowheads="1"/>
          </p:cNvSpPr>
          <p:nvPr/>
        </p:nvSpPr>
        <p:spPr bwMode="auto">
          <a:xfrm>
            <a:off x="2429608" y="2622551"/>
            <a:ext cx="90854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69" name="Rectangle 65"/>
          <p:cNvSpPr>
            <a:spLocks noChangeArrowheads="1"/>
          </p:cNvSpPr>
          <p:nvPr/>
        </p:nvSpPr>
        <p:spPr bwMode="auto">
          <a:xfrm rot="-5400000">
            <a:off x="2306027" y="2630000"/>
            <a:ext cx="336550" cy="8352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70" name="Rectangle 66"/>
          <p:cNvSpPr>
            <a:spLocks noChangeArrowheads="1"/>
          </p:cNvSpPr>
          <p:nvPr/>
        </p:nvSpPr>
        <p:spPr bwMode="auto">
          <a:xfrm>
            <a:off x="7555523" y="2625726"/>
            <a:ext cx="89389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71" name="Rectangle 67"/>
          <p:cNvSpPr>
            <a:spLocks noChangeArrowheads="1"/>
          </p:cNvSpPr>
          <p:nvPr/>
        </p:nvSpPr>
        <p:spPr bwMode="auto">
          <a:xfrm rot="-5400000">
            <a:off x="7435790" y="2635434"/>
            <a:ext cx="331787" cy="805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73" name="Text Box 69"/>
          <p:cNvSpPr txBox="1">
            <a:spLocks noChangeArrowheads="1"/>
          </p:cNvSpPr>
          <p:nvPr/>
        </p:nvSpPr>
        <p:spPr bwMode="auto">
          <a:xfrm>
            <a:off x="3247293" y="2674938"/>
            <a:ext cx="3638550" cy="214471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2000" b="1" dirty="0">
                <a:solidFill>
                  <a:srgbClr val="0000FF"/>
                </a:solidFill>
                <a:latin typeface="Arial" charset="0"/>
              </a:rPr>
              <a:t>	</a:t>
            </a:r>
          </a:p>
          <a:p>
            <a:r>
              <a:rPr lang="de-DE" altLang="de-DE" sz="2000" b="1" dirty="0">
                <a:solidFill>
                  <a:srgbClr val="0000FF"/>
                </a:solidFill>
                <a:latin typeface="Arial" charset="0"/>
              </a:rPr>
              <a:t>	</a:t>
            </a:r>
            <a:r>
              <a:rPr lang="de-DE" altLang="de-DE" sz="2800" b="1" dirty="0">
                <a:solidFill>
                  <a:schemeClr val="tx2"/>
                </a:solidFill>
                <a:latin typeface="Arial" charset="0"/>
              </a:rPr>
              <a:t>Verluste</a:t>
            </a:r>
          </a:p>
          <a:p>
            <a:r>
              <a:rPr lang="de-DE" altLang="de-DE" sz="2800" b="1" dirty="0">
                <a:solidFill>
                  <a:schemeClr val="tx2"/>
                </a:solidFill>
                <a:latin typeface="Arial" charset="0"/>
              </a:rPr>
              <a:t>	-   Gewinne</a:t>
            </a:r>
          </a:p>
          <a:p>
            <a:endParaRPr lang="de-DE" altLang="de-DE" sz="1000" b="1" dirty="0">
              <a:solidFill>
                <a:schemeClr val="tx2"/>
              </a:solidFill>
              <a:latin typeface="Arial" charset="0"/>
            </a:endParaRPr>
          </a:p>
          <a:p>
            <a:pPr algn="ctr"/>
            <a:r>
              <a:rPr lang="de-DE" altLang="de-DE" sz="2800" b="1" dirty="0">
                <a:solidFill>
                  <a:schemeClr val="tx2"/>
                </a:solidFill>
                <a:latin typeface="Arial" charset="0"/>
              </a:rPr>
              <a:t>= Heizwärmebedarf</a:t>
            </a:r>
          </a:p>
          <a:p>
            <a:pPr algn="ctr"/>
            <a:endParaRPr lang="de-DE" altLang="de-DE" sz="2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660" y="337362"/>
            <a:ext cx="7203987" cy="882503"/>
          </a:xfrm>
        </p:spPr>
        <p:txBody>
          <a:bodyPr/>
          <a:lstStyle/>
          <a:p>
            <a:r>
              <a:rPr lang="de-DE" sz="2800" dirty="0" smtClean="0"/>
              <a:t>Gewinne und Verluste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19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06" grpId="0" animBg="1"/>
      <p:bldP spid="379907" grpId="0" animBg="1"/>
      <p:bldP spid="379908" grpId="0"/>
      <p:bldP spid="379934" grpId="0" animBg="1"/>
      <p:bldP spid="379935" grpId="0" animBg="1"/>
      <p:bldP spid="379936" grpId="0" animBg="1"/>
      <p:bldP spid="379937" grpId="0" animBg="1"/>
      <p:bldP spid="379942" grpId="0" animBg="1"/>
      <p:bldP spid="379964" grpId="0" animBg="1"/>
      <p:bldP spid="379967" grpId="0"/>
      <p:bldP spid="3799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55" name="AutoShape 27"/>
          <p:cNvSpPr>
            <a:spLocks noChangeArrowheads="1"/>
          </p:cNvSpPr>
          <p:nvPr/>
        </p:nvSpPr>
        <p:spPr bwMode="auto">
          <a:xfrm>
            <a:off x="1" y="863600"/>
            <a:ext cx="1327638" cy="1358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9" name="Line 51"/>
          <p:cNvSpPr>
            <a:spLocks noChangeShapeType="1"/>
          </p:cNvSpPr>
          <p:nvPr/>
        </p:nvSpPr>
        <p:spPr bwMode="auto">
          <a:xfrm flipV="1">
            <a:off x="4942010" y="927100"/>
            <a:ext cx="4396" cy="25558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31" name="Rectangle 3"/>
          <p:cNvSpPr>
            <a:spLocks noChangeArrowheads="1"/>
          </p:cNvSpPr>
          <p:nvPr/>
        </p:nvSpPr>
        <p:spPr bwMode="auto">
          <a:xfrm>
            <a:off x="5813914" y="5819776"/>
            <a:ext cx="401515" cy="20161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2" name="Rectangle 4"/>
          <p:cNvSpPr>
            <a:spLocks noChangeArrowheads="1"/>
          </p:cNvSpPr>
          <p:nvPr/>
        </p:nvSpPr>
        <p:spPr bwMode="auto">
          <a:xfrm rot="-1802956">
            <a:off x="2484560" y="1693864"/>
            <a:ext cx="36635" cy="85883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2673595" y="2466976"/>
            <a:ext cx="39565" cy="33178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4" name="Rectangle 6"/>
          <p:cNvSpPr>
            <a:spLocks noChangeArrowheads="1"/>
          </p:cNvSpPr>
          <p:nvPr/>
        </p:nvSpPr>
        <p:spPr bwMode="auto">
          <a:xfrm rot="5400000">
            <a:off x="5085556" y="5298404"/>
            <a:ext cx="39688" cy="116498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5" name="Rectangle 7"/>
          <p:cNvSpPr>
            <a:spLocks noChangeArrowheads="1"/>
          </p:cNvSpPr>
          <p:nvPr/>
        </p:nvSpPr>
        <p:spPr bwMode="auto">
          <a:xfrm>
            <a:off x="5687891" y="4586288"/>
            <a:ext cx="35169" cy="13144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6" name="Rectangle 8"/>
          <p:cNvSpPr>
            <a:spLocks noChangeArrowheads="1"/>
          </p:cNvSpPr>
          <p:nvPr/>
        </p:nvSpPr>
        <p:spPr bwMode="auto">
          <a:xfrm>
            <a:off x="4525841" y="5453063"/>
            <a:ext cx="341434" cy="1063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7" name="Rectangle 9"/>
          <p:cNvSpPr>
            <a:spLocks noChangeArrowheads="1"/>
          </p:cNvSpPr>
          <p:nvPr/>
        </p:nvSpPr>
        <p:spPr bwMode="auto">
          <a:xfrm>
            <a:off x="1190626" y="6046788"/>
            <a:ext cx="4826977" cy="11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8" name="Rectangle 10"/>
          <p:cNvSpPr>
            <a:spLocks noChangeArrowheads="1"/>
          </p:cNvSpPr>
          <p:nvPr/>
        </p:nvSpPr>
        <p:spPr bwMode="auto">
          <a:xfrm>
            <a:off x="1189160" y="2600326"/>
            <a:ext cx="4824046" cy="98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39" name="Rectangle 11"/>
          <p:cNvSpPr>
            <a:spLocks noChangeArrowheads="1"/>
          </p:cNvSpPr>
          <p:nvPr/>
        </p:nvSpPr>
        <p:spPr bwMode="auto">
          <a:xfrm>
            <a:off x="1278549" y="4643438"/>
            <a:ext cx="4651131" cy="112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40" name="Rectangle 12"/>
          <p:cNvSpPr>
            <a:spLocks noChangeArrowheads="1"/>
          </p:cNvSpPr>
          <p:nvPr/>
        </p:nvSpPr>
        <p:spPr bwMode="auto">
          <a:xfrm rot="-5400000">
            <a:off x="184334" y="4952573"/>
            <a:ext cx="2103438" cy="84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41" name="Rectangle 13"/>
          <p:cNvSpPr>
            <a:spLocks noChangeArrowheads="1"/>
          </p:cNvSpPr>
          <p:nvPr/>
        </p:nvSpPr>
        <p:spPr bwMode="auto">
          <a:xfrm>
            <a:off x="1209675" y="2903539"/>
            <a:ext cx="43962" cy="103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42" name="Rectangle 14"/>
          <p:cNvSpPr>
            <a:spLocks noChangeArrowheads="1"/>
          </p:cNvSpPr>
          <p:nvPr/>
        </p:nvSpPr>
        <p:spPr bwMode="auto">
          <a:xfrm rot="-5400000">
            <a:off x="4922655" y="4950253"/>
            <a:ext cx="2103437" cy="8645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43" name="Line 15"/>
          <p:cNvSpPr>
            <a:spLocks noChangeShapeType="1"/>
          </p:cNvSpPr>
          <p:nvPr/>
        </p:nvSpPr>
        <p:spPr bwMode="auto">
          <a:xfrm flipV="1">
            <a:off x="1189160" y="965200"/>
            <a:ext cx="2413489" cy="162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44" name="Line 16"/>
          <p:cNvSpPr>
            <a:spLocks noChangeShapeType="1"/>
          </p:cNvSpPr>
          <p:nvPr/>
        </p:nvSpPr>
        <p:spPr bwMode="auto">
          <a:xfrm flipV="1">
            <a:off x="1274152" y="1030288"/>
            <a:ext cx="2325566" cy="157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45" name="Line 17"/>
          <p:cNvSpPr>
            <a:spLocks noChangeShapeType="1"/>
          </p:cNvSpPr>
          <p:nvPr/>
        </p:nvSpPr>
        <p:spPr bwMode="auto">
          <a:xfrm rot="14919860" flipV="1">
            <a:off x="3588299" y="1013009"/>
            <a:ext cx="2392363" cy="16426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46" name="Line 18"/>
          <p:cNvSpPr>
            <a:spLocks noChangeShapeType="1"/>
          </p:cNvSpPr>
          <p:nvPr/>
        </p:nvSpPr>
        <p:spPr bwMode="auto">
          <a:xfrm rot="4123705" flipV="1">
            <a:off x="3604663" y="950486"/>
            <a:ext cx="2443163" cy="16851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47" name="Line 19"/>
          <p:cNvSpPr>
            <a:spLocks noChangeShapeType="1"/>
          </p:cNvSpPr>
          <p:nvPr/>
        </p:nvSpPr>
        <p:spPr bwMode="auto">
          <a:xfrm>
            <a:off x="2994514" y="1443038"/>
            <a:ext cx="11913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48" name="Line 20"/>
          <p:cNvSpPr>
            <a:spLocks noChangeShapeType="1"/>
          </p:cNvSpPr>
          <p:nvPr/>
        </p:nvSpPr>
        <p:spPr bwMode="auto">
          <a:xfrm>
            <a:off x="2928572" y="1500188"/>
            <a:ext cx="13408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380949" name="AutoShape 21"/>
          <p:cNvCxnSpPr>
            <a:cxnSpLocks noChangeShapeType="1"/>
            <a:stCxn id="380943" idx="1"/>
          </p:cNvCxnSpPr>
          <p:nvPr/>
        </p:nvCxnSpPr>
        <p:spPr bwMode="auto">
          <a:xfrm>
            <a:off x="3602649" y="965200"/>
            <a:ext cx="2398834" cy="162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0950" name="Rectangle 22"/>
          <p:cNvSpPr>
            <a:spLocks noChangeArrowheads="1"/>
          </p:cNvSpPr>
          <p:nvPr/>
        </p:nvSpPr>
        <p:spPr bwMode="auto">
          <a:xfrm rot="1909263">
            <a:off x="4136049" y="2012950"/>
            <a:ext cx="2000250" cy="50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51" name="Rectangle 23"/>
          <p:cNvSpPr>
            <a:spLocks noChangeArrowheads="1"/>
          </p:cNvSpPr>
          <p:nvPr/>
        </p:nvSpPr>
        <p:spPr bwMode="auto">
          <a:xfrm rot="-1913429">
            <a:off x="1064602" y="2016126"/>
            <a:ext cx="1987062" cy="476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52" name="Rectangle 24"/>
          <p:cNvSpPr>
            <a:spLocks noChangeArrowheads="1"/>
          </p:cNvSpPr>
          <p:nvPr/>
        </p:nvSpPr>
        <p:spPr bwMode="auto">
          <a:xfrm>
            <a:off x="2902195" y="1446214"/>
            <a:ext cx="1402373" cy="523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53" name="Rectangle 25"/>
          <p:cNvSpPr>
            <a:spLocks noChangeArrowheads="1"/>
          </p:cNvSpPr>
          <p:nvPr/>
        </p:nvSpPr>
        <p:spPr bwMode="auto">
          <a:xfrm>
            <a:off x="5937006" y="3946525"/>
            <a:ext cx="76200" cy="812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54" name="Rectangle 26"/>
          <p:cNvSpPr>
            <a:spLocks noChangeArrowheads="1"/>
          </p:cNvSpPr>
          <p:nvPr/>
        </p:nvSpPr>
        <p:spPr bwMode="auto">
          <a:xfrm>
            <a:off x="1199418" y="3944938"/>
            <a:ext cx="73269" cy="817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80956" name="Group 28"/>
          <p:cNvGrpSpPr>
            <a:grpSpLocks/>
          </p:cNvGrpSpPr>
          <p:nvPr/>
        </p:nvGrpSpPr>
        <p:grpSpPr bwMode="auto">
          <a:xfrm>
            <a:off x="2997444" y="3429001"/>
            <a:ext cx="468923" cy="1185863"/>
            <a:chOff x="2736" y="2056"/>
            <a:chExt cx="312" cy="752"/>
          </a:xfrm>
        </p:grpSpPr>
        <p:sp>
          <p:nvSpPr>
            <p:cNvPr id="380957" name="Rectangle 29"/>
            <p:cNvSpPr>
              <a:spLocks noChangeArrowheads="1"/>
            </p:cNvSpPr>
            <p:nvPr/>
          </p:nvSpPr>
          <p:spPr bwMode="auto">
            <a:xfrm>
              <a:off x="2808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0958" name="Rectangle 30"/>
            <p:cNvSpPr>
              <a:spLocks noChangeArrowheads="1"/>
            </p:cNvSpPr>
            <p:nvPr/>
          </p:nvSpPr>
          <p:spPr bwMode="auto">
            <a:xfrm>
              <a:off x="2920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0959" name="Rectangle 31"/>
            <p:cNvSpPr>
              <a:spLocks noChangeArrowheads="1"/>
            </p:cNvSpPr>
            <p:nvPr/>
          </p:nvSpPr>
          <p:spPr bwMode="auto">
            <a:xfrm>
              <a:off x="2808" y="2232"/>
              <a:ext cx="168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0960" name="AutoShape 32"/>
            <p:cNvSpPr>
              <a:spLocks noChangeArrowheads="1"/>
            </p:cNvSpPr>
            <p:nvPr/>
          </p:nvSpPr>
          <p:spPr bwMode="auto">
            <a:xfrm>
              <a:off x="2736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0961" name="AutoShape 33"/>
            <p:cNvSpPr>
              <a:spLocks noChangeArrowheads="1"/>
            </p:cNvSpPr>
            <p:nvPr/>
          </p:nvSpPr>
          <p:spPr bwMode="auto">
            <a:xfrm rot="-409279">
              <a:off x="2984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0962" name="Oval 34"/>
            <p:cNvSpPr>
              <a:spLocks noChangeArrowheads="1"/>
            </p:cNvSpPr>
            <p:nvPr/>
          </p:nvSpPr>
          <p:spPr bwMode="auto">
            <a:xfrm>
              <a:off x="2808" y="2056"/>
              <a:ext cx="152" cy="152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80963" name="AutoShape 35"/>
          <p:cNvSpPr>
            <a:spLocks noChangeArrowheads="1"/>
          </p:cNvSpPr>
          <p:nvPr/>
        </p:nvSpPr>
        <p:spPr bwMode="auto">
          <a:xfrm rot="5400000" flipH="1">
            <a:off x="5407576" y="4206203"/>
            <a:ext cx="601662" cy="155331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64" name="Oval 36"/>
          <p:cNvSpPr>
            <a:spLocks noChangeArrowheads="1"/>
          </p:cNvSpPr>
          <p:nvPr/>
        </p:nvSpPr>
        <p:spPr bwMode="auto">
          <a:xfrm>
            <a:off x="5667376" y="4024313"/>
            <a:ext cx="73269" cy="825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65" name="Oval 37"/>
          <p:cNvSpPr>
            <a:spLocks noChangeArrowheads="1"/>
          </p:cNvSpPr>
          <p:nvPr/>
        </p:nvSpPr>
        <p:spPr bwMode="auto">
          <a:xfrm>
            <a:off x="5667376" y="4460875"/>
            <a:ext cx="73269" cy="825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66" name="Line 38"/>
          <p:cNvSpPr>
            <a:spLocks noChangeShapeType="1"/>
          </p:cNvSpPr>
          <p:nvPr/>
        </p:nvSpPr>
        <p:spPr bwMode="auto">
          <a:xfrm rot="3513766" flipH="1">
            <a:off x="5483286" y="4321725"/>
            <a:ext cx="4762" cy="222738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67" name="Line 39"/>
          <p:cNvSpPr>
            <a:spLocks noChangeShapeType="1"/>
          </p:cNvSpPr>
          <p:nvPr/>
        </p:nvSpPr>
        <p:spPr bwMode="auto">
          <a:xfrm rot="17846711" flipV="1">
            <a:off x="5470648" y="3988289"/>
            <a:ext cx="9525" cy="240323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68" name="Rectangle 40"/>
          <p:cNvSpPr>
            <a:spLocks noChangeArrowheads="1"/>
          </p:cNvSpPr>
          <p:nvPr/>
        </p:nvSpPr>
        <p:spPr bwMode="auto">
          <a:xfrm>
            <a:off x="4857018" y="1200150"/>
            <a:ext cx="175846" cy="480853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69" name="Rectangle 41"/>
          <p:cNvSpPr>
            <a:spLocks noChangeArrowheads="1"/>
          </p:cNvSpPr>
          <p:nvPr/>
        </p:nvSpPr>
        <p:spPr bwMode="auto">
          <a:xfrm>
            <a:off x="3983649" y="5240338"/>
            <a:ext cx="542192" cy="7683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0" name="AutoShape 42"/>
          <p:cNvSpPr>
            <a:spLocks noChangeArrowheads="1"/>
          </p:cNvSpPr>
          <p:nvPr/>
        </p:nvSpPr>
        <p:spPr bwMode="auto">
          <a:xfrm>
            <a:off x="2934434" y="5027614"/>
            <a:ext cx="634511" cy="993775"/>
          </a:xfrm>
          <a:prstGeom prst="can">
            <a:avLst>
              <a:gd name="adj" fmla="val 36143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1" name="Rectangle 43"/>
          <p:cNvSpPr>
            <a:spLocks noChangeArrowheads="1"/>
          </p:cNvSpPr>
          <p:nvPr/>
        </p:nvSpPr>
        <p:spPr bwMode="auto">
          <a:xfrm>
            <a:off x="3568944" y="5341939"/>
            <a:ext cx="218343" cy="3968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2" name="Rectangle 44"/>
          <p:cNvSpPr>
            <a:spLocks noChangeArrowheads="1"/>
          </p:cNvSpPr>
          <p:nvPr/>
        </p:nvSpPr>
        <p:spPr bwMode="auto">
          <a:xfrm>
            <a:off x="3787287" y="4135439"/>
            <a:ext cx="35169" cy="12477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3" name="Rectangle 45"/>
          <p:cNvSpPr>
            <a:spLocks noChangeArrowheads="1"/>
          </p:cNvSpPr>
          <p:nvPr/>
        </p:nvSpPr>
        <p:spPr bwMode="auto">
          <a:xfrm>
            <a:off x="3787287" y="4092576"/>
            <a:ext cx="244719" cy="412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4" name="Rectangle 46"/>
          <p:cNvSpPr>
            <a:spLocks noChangeArrowheads="1"/>
          </p:cNvSpPr>
          <p:nvPr/>
        </p:nvSpPr>
        <p:spPr bwMode="auto">
          <a:xfrm rot="-5400000" flipH="1" flipV="1">
            <a:off x="3947197" y="4178973"/>
            <a:ext cx="204787" cy="35169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5" name="Line 47"/>
          <p:cNvSpPr>
            <a:spLocks noChangeShapeType="1"/>
          </p:cNvSpPr>
          <p:nvPr/>
        </p:nvSpPr>
        <p:spPr bwMode="auto">
          <a:xfrm flipV="1">
            <a:off x="4015887" y="4033839"/>
            <a:ext cx="0" cy="587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76" name="AutoShape 48"/>
          <p:cNvSpPr>
            <a:spLocks noChangeArrowheads="1"/>
          </p:cNvSpPr>
          <p:nvPr/>
        </p:nvSpPr>
        <p:spPr bwMode="auto">
          <a:xfrm rot="-10800000">
            <a:off x="3961667" y="3921126"/>
            <a:ext cx="112835" cy="111125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77" name="Line 49"/>
          <p:cNvSpPr>
            <a:spLocks noChangeShapeType="1"/>
          </p:cNvSpPr>
          <p:nvPr/>
        </p:nvSpPr>
        <p:spPr bwMode="auto">
          <a:xfrm rot="5400000" flipH="1">
            <a:off x="5556556" y="5094227"/>
            <a:ext cx="4762" cy="20808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78" name="Line 50"/>
          <p:cNvSpPr>
            <a:spLocks noChangeShapeType="1"/>
          </p:cNvSpPr>
          <p:nvPr/>
        </p:nvSpPr>
        <p:spPr bwMode="auto">
          <a:xfrm rot="16200000" flipH="1">
            <a:off x="3968812" y="4804569"/>
            <a:ext cx="4762" cy="2095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0" name="Line 52"/>
          <p:cNvSpPr>
            <a:spLocks noChangeShapeType="1"/>
          </p:cNvSpPr>
          <p:nvPr/>
        </p:nvSpPr>
        <p:spPr bwMode="auto">
          <a:xfrm rot="5400000" flipH="1">
            <a:off x="3862572" y="5532377"/>
            <a:ext cx="4762" cy="20808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1" name="Line 53"/>
          <p:cNvSpPr>
            <a:spLocks noChangeShapeType="1"/>
          </p:cNvSpPr>
          <p:nvPr/>
        </p:nvSpPr>
        <p:spPr bwMode="auto">
          <a:xfrm flipV="1">
            <a:off x="4289914" y="4972051"/>
            <a:ext cx="2931" cy="2381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2" name="Line 54"/>
          <p:cNvSpPr>
            <a:spLocks noChangeShapeType="1"/>
          </p:cNvSpPr>
          <p:nvPr/>
        </p:nvSpPr>
        <p:spPr bwMode="auto">
          <a:xfrm flipV="1">
            <a:off x="5298098" y="5599114"/>
            <a:ext cx="2931" cy="236537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3" name="Line 55"/>
          <p:cNvSpPr>
            <a:spLocks noChangeShapeType="1"/>
          </p:cNvSpPr>
          <p:nvPr/>
        </p:nvSpPr>
        <p:spPr bwMode="auto">
          <a:xfrm rot="10800000" flipV="1">
            <a:off x="4048125" y="4310064"/>
            <a:ext cx="4396" cy="238125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4" name="Rectangle 56"/>
          <p:cNvSpPr>
            <a:spLocks noChangeArrowheads="1"/>
          </p:cNvSpPr>
          <p:nvPr/>
        </p:nvSpPr>
        <p:spPr bwMode="auto">
          <a:xfrm rot="-1909093">
            <a:off x="1142268" y="1989138"/>
            <a:ext cx="1351085" cy="825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85" name="Line 57"/>
          <p:cNvSpPr>
            <a:spLocks noChangeShapeType="1"/>
          </p:cNvSpPr>
          <p:nvPr/>
        </p:nvSpPr>
        <p:spPr bwMode="auto">
          <a:xfrm>
            <a:off x="1329837" y="1535114"/>
            <a:ext cx="681404" cy="2635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6" name="Line 58"/>
          <p:cNvSpPr>
            <a:spLocks noChangeShapeType="1"/>
          </p:cNvSpPr>
          <p:nvPr/>
        </p:nvSpPr>
        <p:spPr bwMode="auto">
          <a:xfrm>
            <a:off x="1344491" y="1611314"/>
            <a:ext cx="596412" cy="23653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7" name="Line 59"/>
          <p:cNvSpPr>
            <a:spLocks noChangeShapeType="1"/>
          </p:cNvSpPr>
          <p:nvPr/>
        </p:nvSpPr>
        <p:spPr bwMode="auto">
          <a:xfrm>
            <a:off x="1348887" y="1698626"/>
            <a:ext cx="527538" cy="20161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8" name="Line 60"/>
          <p:cNvSpPr>
            <a:spLocks noChangeShapeType="1"/>
          </p:cNvSpPr>
          <p:nvPr/>
        </p:nvSpPr>
        <p:spPr bwMode="auto">
          <a:xfrm>
            <a:off x="1353283" y="1782764"/>
            <a:ext cx="448408" cy="1746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89" name="Line 61"/>
          <p:cNvSpPr>
            <a:spLocks noChangeShapeType="1"/>
          </p:cNvSpPr>
          <p:nvPr/>
        </p:nvSpPr>
        <p:spPr bwMode="auto">
          <a:xfrm>
            <a:off x="1360610" y="1866900"/>
            <a:ext cx="361950" cy="139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90" name="Rectangle 62"/>
          <p:cNvSpPr>
            <a:spLocks noChangeArrowheads="1"/>
          </p:cNvSpPr>
          <p:nvPr/>
        </p:nvSpPr>
        <p:spPr bwMode="auto">
          <a:xfrm>
            <a:off x="2673595" y="5784850"/>
            <a:ext cx="259373" cy="396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91" name="Line 63"/>
          <p:cNvSpPr>
            <a:spLocks noChangeShapeType="1"/>
          </p:cNvSpPr>
          <p:nvPr/>
        </p:nvSpPr>
        <p:spPr bwMode="auto">
          <a:xfrm rot="5400000" flipH="1">
            <a:off x="2828742" y="5442744"/>
            <a:ext cx="4762" cy="2095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92" name="Rectangle 64"/>
          <p:cNvSpPr>
            <a:spLocks noChangeArrowheads="1"/>
          </p:cNvSpPr>
          <p:nvPr/>
        </p:nvSpPr>
        <p:spPr bwMode="auto">
          <a:xfrm>
            <a:off x="1190626" y="2700339"/>
            <a:ext cx="83526" cy="20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93" name="Rectangle 65"/>
          <p:cNvSpPr>
            <a:spLocks noChangeArrowheads="1"/>
          </p:cNvSpPr>
          <p:nvPr/>
        </p:nvSpPr>
        <p:spPr bwMode="auto">
          <a:xfrm rot="-5400000">
            <a:off x="1075227" y="2707544"/>
            <a:ext cx="314325" cy="77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94" name="Rectangle 66"/>
          <p:cNvSpPr>
            <a:spLocks noChangeArrowheads="1"/>
          </p:cNvSpPr>
          <p:nvPr/>
        </p:nvSpPr>
        <p:spPr bwMode="auto">
          <a:xfrm>
            <a:off x="5929680" y="2703513"/>
            <a:ext cx="83526" cy="20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95" name="Rectangle 67"/>
          <p:cNvSpPr>
            <a:spLocks noChangeArrowheads="1"/>
          </p:cNvSpPr>
          <p:nvPr/>
        </p:nvSpPr>
        <p:spPr bwMode="auto">
          <a:xfrm rot="-5400000">
            <a:off x="5818127" y="2712977"/>
            <a:ext cx="309562" cy="7473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0996" name="Line 68"/>
          <p:cNvSpPr>
            <a:spLocks noChangeShapeType="1"/>
          </p:cNvSpPr>
          <p:nvPr/>
        </p:nvSpPr>
        <p:spPr bwMode="auto">
          <a:xfrm>
            <a:off x="1451464" y="2328864"/>
            <a:ext cx="35169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97" name="Line 69"/>
          <p:cNvSpPr>
            <a:spLocks noChangeShapeType="1"/>
          </p:cNvSpPr>
          <p:nvPr/>
        </p:nvSpPr>
        <p:spPr bwMode="auto">
          <a:xfrm>
            <a:off x="2188552" y="1828800"/>
            <a:ext cx="35169" cy="6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98" name="Line 70"/>
          <p:cNvSpPr>
            <a:spLocks noChangeShapeType="1"/>
          </p:cNvSpPr>
          <p:nvPr/>
        </p:nvSpPr>
        <p:spPr bwMode="auto">
          <a:xfrm rot="-5400000">
            <a:off x="2820682" y="4749740"/>
            <a:ext cx="4763" cy="20808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0999" name="Rectangle 71"/>
          <p:cNvSpPr>
            <a:spLocks noChangeArrowheads="1"/>
          </p:cNvSpPr>
          <p:nvPr/>
        </p:nvSpPr>
        <p:spPr bwMode="auto">
          <a:xfrm>
            <a:off x="3571875" y="5443539"/>
            <a:ext cx="410308" cy="3968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1005" name="Rectangle 77"/>
          <p:cNvSpPr>
            <a:spLocks noChangeArrowheads="1"/>
          </p:cNvSpPr>
          <p:nvPr/>
        </p:nvSpPr>
        <p:spPr bwMode="auto">
          <a:xfrm>
            <a:off x="5948730" y="2908300"/>
            <a:ext cx="45427" cy="103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1013" name="Line 85"/>
          <p:cNvSpPr>
            <a:spLocks noChangeShapeType="1"/>
          </p:cNvSpPr>
          <p:nvPr/>
        </p:nvSpPr>
        <p:spPr bwMode="auto">
          <a:xfrm>
            <a:off x="5136174" y="3438527"/>
            <a:ext cx="263036" cy="8667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3157" name="Text Box 5"/>
          <p:cNvSpPr txBox="1">
            <a:spLocks noChangeArrowheads="1"/>
          </p:cNvSpPr>
          <p:nvPr/>
        </p:nvSpPr>
        <p:spPr bwMode="auto">
          <a:xfrm>
            <a:off x="6663836" y="3640138"/>
            <a:ext cx="184731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7810500" y="2674938"/>
            <a:ext cx="184731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7819292" y="3473451"/>
            <a:ext cx="184731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grpSp>
        <p:nvGrpSpPr>
          <p:cNvPr id="433160" name="Group 8"/>
          <p:cNvGrpSpPr>
            <a:grpSpLocks/>
          </p:cNvGrpSpPr>
          <p:nvPr/>
        </p:nvGrpSpPr>
        <p:grpSpPr bwMode="auto">
          <a:xfrm>
            <a:off x="6767880" y="4760913"/>
            <a:ext cx="1899138" cy="823912"/>
            <a:chOff x="7193" y="10818"/>
            <a:chExt cx="3240" cy="1296"/>
          </a:xfrm>
        </p:grpSpPr>
        <p:sp>
          <p:nvSpPr>
            <p:cNvPr id="433161" name="Rectangle 9"/>
            <p:cNvSpPr>
              <a:spLocks noChangeArrowheads="1"/>
            </p:cNvSpPr>
            <p:nvPr/>
          </p:nvSpPr>
          <p:spPr bwMode="auto">
            <a:xfrm>
              <a:off x="9356" y="11199"/>
              <a:ext cx="1077" cy="915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3162" name="Rectangle 10"/>
            <p:cNvSpPr>
              <a:spLocks noChangeArrowheads="1"/>
            </p:cNvSpPr>
            <p:nvPr/>
          </p:nvSpPr>
          <p:spPr bwMode="auto">
            <a:xfrm>
              <a:off x="8278" y="11369"/>
              <a:ext cx="1077" cy="74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3163" name="Rectangle 11"/>
            <p:cNvSpPr>
              <a:spLocks noChangeArrowheads="1"/>
            </p:cNvSpPr>
            <p:nvPr/>
          </p:nvSpPr>
          <p:spPr bwMode="auto">
            <a:xfrm>
              <a:off x="7193" y="11539"/>
              <a:ext cx="1077" cy="57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3164" name="AutoShape 12"/>
            <p:cNvSpPr>
              <a:spLocks noChangeArrowheads="1"/>
            </p:cNvSpPr>
            <p:nvPr/>
          </p:nvSpPr>
          <p:spPr bwMode="auto">
            <a:xfrm rot="-5400000">
              <a:off x="8772" y="10788"/>
              <a:ext cx="540" cy="6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3165" name="AutoShape 13"/>
            <p:cNvSpPr>
              <a:spLocks noChangeArrowheads="1"/>
            </p:cNvSpPr>
            <p:nvPr/>
          </p:nvSpPr>
          <p:spPr bwMode="auto">
            <a:xfrm rot="-5400000">
              <a:off x="7700" y="10961"/>
              <a:ext cx="540" cy="6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33166" name="Text Box 14"/>
          <p:cNvSpPr txBox="1">
            <a:spLocks noChangeArrowheads="1"/>
          </p:cNvSpPr>
          <p:nvPr/>
        </p:nvSpPr>
        <p:spPr bwMode="auto">
          <a:xfrm>
            <a:off x="7783390" y="5730875"/>
            <a:ext cx="1246310" cy="287338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altLang="de-DE" sz="1200" b="1" dirty="0"/>
              <a:t>Primärenergie</a:t>
            </a:r>
            <a:endParaRPr lang="de-DE" altLang="de-DE" sz="1200" dirty="0"/>
          </a:p>
        </p:txBody>
      </p:sp>
      <p:sp>
        <p:nvSpPr>
          <p:cNvPr id="433167" name="Line 15"/>
          <p:cNvSpPr>
            <a:spLocks noChangeShapeType="1"/>
          </p:cNvSpPr>
          <p:nvPr/>
        </p:nvSpPr>
        <p:spPr bwMode="auto">
          <a:xfrm flipV="1">
            <a:off x="8302137" y="5464176"/>
            <a:ext cx="43962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3168" name="Text Box 16"/>
          <p:cNvSpPr txBox="1">
            <a:spLocks noChangeArrowheads="1"/>
          </p:cNvSpPr>
          <p:nvPr/>
        </p:nvSpPr>
        <p:spPr bwMode="auto">
          <a:xfrm>
            <a:off x="7449283" y="4344988"/>
            <a:ext cx="1580417" cy="419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altLang="de-DE" sz="1000" b="1"/>
              <a:t>Verluste bei Förderung und Aufbereitung</a:t>
            </a:r>
            <a:endParaRPr lang="de-DE" altLang="de-DE"/>
          </a:p>
        </p:txBody>
      </p:sp>
      <p:sp>
        <p:nvSpPr>
          <p:cNvPr id="433169" name="Text Box 17"/>
          <p:cNvSpPr txBox="1">
            <a:spLocks noChangeArrowheads="1"/>
          </p:cNvSpPr>
          <p:nvPr/>
        </p:nvSpPr>
        <p:spPr bwMode="auto">
          <a:xfrm>
            <a:off x="6324600" y="4333875"/>
            <a:ext cx="1071929" cy="419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altLang="de-DE" sz="1000" b="1"/>
              <a:t>Verluste beim Transport</a:t>
            </a:r>
            <a:endParaRPr lang="de-DE" altLang="de-DE"/>
          </a:p>
        </p:txBody>
      </p:sp>
      <p:sp>
        <p:nvSpPr>
          <p:cNvPr id="433170" name="Text Box 18"/>
          <p:cNvSpPr txBox="1">
            <a:spLocks noChangeArrowheads="1"/>
          </p:cNvSpPr>
          <p:nvPr/>
        </p:nvSpPr>
        <p:spPr bwMode="auto">
          <a:xfrm>
            <a:off x="6549536" y="5734051"/>
            <a:ext cx="1097574" cy="274637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altLang="de-DE" sz="1200" b="1" dirty="0"/>
              <a:t>Endenergie</a:t>
            </a:r>
            <a:endParaRPr lang="de-DE" altLang="de-DE" sz="1200" dirty="0"/>
          </a:p>
        </p:txBody>
      </p:sp>
      <p:sp>
        <p:nvSpPr>
          <p:cNvPr id="433171" name="Line 19"/>
          <p:cNvSpPr>
            <a:spLocks noChangeShapeType="1"/>
          </p:cNvSpPr>
          <p:nvPr/>
        </p:nvSpPr>
        <p:spPr bwMode="auto">
          <a:xfrm flipV="1">
            <a:off x="7018460" y="5473701"/>
            <a:ext cx="43962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33172" name="Picture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9712" y="3433764"/>
            <a:ext cx="48357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3" name="Picture 2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781" y="2724151"/>
            <a:ext cx="47478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4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456" y="3513139"/>
            <a:ext cx="66821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176" name="Text Box 24"/>
          <p:cNvSpPr txBox="1">
            <a:spLocks noChangeArrowheads="1"/>
          </p:cNvSpPr>
          <p:nvPr/>
        </p:nvSpPr>
        <p:spPr bwMode="auto">
          <a:xfrm>
            <a:off x="4201991" y="3095626"/>
            <a:ext cx="1283676" cy="32702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altLang="de-DE" sz="1200" b="1" dirty="0"/>
              <a:t>Nutzenergie</a:t>
            </a:r>
            <a:endParaRPr lang="de-DE" altLang="de-DE" sz="1200" dirty="0"/>
          </a:p>
        </p:txBody>
      </p:sp>
      <p:sp>
        <p:nvSpPr>
          <p:cNvPr id="433177" name="Line 25"/>
          <p:cNvSpPr>
            <a:spLocks noChangeShapeType="1"/>
          </p:cNvSpPr>
          <p:nvPr/>
        </p:nvSpPr>
        <p:spPr bwMode="auto">
          <a:xfrm flipH="1">
            <a:off x="4102343" y="3429002"/>
            <a:ext cx="423498" cy="9429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1003" name="AutoShape 75"/>
          <p:cNvSpPr>
            <a:spLocks noChangeArrowheads="1"/>
          </p:cNvSpPr>
          <p:nvPr/>
        </p:nvSpPr>
        <p:spPr bwMode="auto">
          <a:xfrm>
            <a:off x="6064495" y="5843589"/>
            <a:ext cx="520211" cy="153987"/>
          </a:xfrm>
          <a:prstGeom prst="leftArrow">
            <a:avLst>
              <a:gd name="adj1" fmla="val 50000"/>
              <a:gd name="adj2" fmla="val 91495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660" y="337362"/>
            <a:ext cx="7203987" cy="882503"/>
          </a:xfrm>
        </p:spPr>
        <p:txBody>
          <a:bodyPr/>
          <a:lstStyle/>
          <a:p>
            <a:r>
              <a:rPr lang="de-DE" sz="2800" dirty="0" smtClean="0"/>
              <a:t>Gewinne und Verluste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62" y="337365"/>
            <a:ext cx="7203987" cy="88250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Ausgangslage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77277" y="72985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Unsanierter Altbau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33" y="1888925"/>
            <a:ext cx="4469587" cy="3352191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953020" y="4730624"/>
            <a:ext cx="183319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err="1" smtClean="0">
                <a:solidFill>
                  <a:prstClr val="black"/>
                </a:solidFill>
              </a:rPr>
              <a:t>ungedämmte</a:t>
            </a:r>
            <a:r>
              <a:rPr lang="de-DE" altLang="de-DE" sz="1800" dirty="0" smtClean="0">
                <a:solidFill>
                  <a:prstClr val="black"/>
                </a:solidFill>
              </a:rPr>
              <a:t> </a:t>
            </a:r>
            <a:r>
              <a:rPr lang="de-DE" altLang="de-DE" sz="1800" dirty="0">
                <a:solidFill>
                  <a:prstClr val="black"/>
                </a:solidFill>
              </a:rPr>
              <a:t>Außenwand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" y="3837767"/>
            <a:ext cx="1685923" cy="2247897"/>
          </a:xfrm>
          <a:prstGeom prst="rect">
            <a:avLst/>
          </a:prstGeom>
        </p:spPr>
      </p:pic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1552345" y="5626107"/>
            <a:ext cx="183319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smtClean="0">
                <a:solidFill>
                  <a:prstClr val="black"/>
                </a:solidFill>
              </a:rPr>
              <a:t>Alte Heizung</a:t>
            </a:r>
            <a:endParaRPr lang="de-DE" altLang="de-DE" sz="1800" dirty="0">
              <a:solidFill>
                <a:prstClr val="black"/>
              </a:solidFill>
            </a:endParaRP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6953020" y="2390775"/>
            <a:ext cx="183319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smtClean="0">
                <a:solidFill>
                  <a:prstClr val="black"/>
                </a:solidFill>
              </a:rPr>
              <a:t>Altes/kaputtes </a:t>
            </a:r>
            <a:r>
              <a:rPr lang="de-DE" altLang="de-DE" sz="1800" dirty="0">
                <a:solidFill>
                  <a:prstClr val="black"/>
                </a:solidFill>
              </a:rPr>
              <a:t>D</a:t>
            </a:r>
            <a:r>
              <a:rPr lang="de-DE" altLang="de-DE" sz="1800" dirty="0" smtClean="0">
                <a:solidFill>
                  <a:prstClr val="black"/>
                </a:solidFill>
              </a:rPr>
              <a:t>ach</a:t>
            </a:r>
            <a:endParaRPr lang="de-DE" altLang="de-DE" sz="1800" dirty="0">
              <a:solidFill>
                <a:prstClr val="black"/>
              </a:solidFill>
            </a:endParaRPr>
          </a:p>
        </p:txBody>
      </p:sp>
      <p:cxnSp>
        <p:nvCxnSpPr>
          <p:cNvPr id="11" name="Gerade Verbindung mit Pfeil 10"/>
          <p:cNvCxnSpPr>
            <a:stCxn id="56" idx="1"/>
          </p:cNvCxnSpPr>
          <p:nvPr/>
        </p:nvCxnSpPr>
        <p:spPr>
          <a:xfrm flipH="1" flipV="1">
            <a:off x="5591175" y="2524125"/>
            <a:ext cx="1361845" cy="1898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25" idx="1"/>
          </p:cNvCxnSpPr>
          <p:nvPr/>
        </p:nvCxnSpPr>
        <p:spPr>
          <a:xfrm flipH="1" flipV="1">
            <a:off x="5181600" y="3419475"/>
            <a:ext cx="1771420" cy="163431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4577013" y="5511158"/>
            <a:ext cx="183319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err="1" smtClean="0">
                <a:solidFill>
                  <a:prstClr val="black"/>
                </a:solidFill>
              </a:rPr>
              <a:t>ungedämmte</a:t>
            </a:r>
            <a:r>
              <a:rPr lang="de-DE" altLang="de-DE" sz="1800" dirty="0" smtClean="0">
                <a:solidFill>
                  <a:prstClr val="black"/>
                </a:solidFill>
              </a:rPr>
              <a:t> Kellerdecke</a:t>
            </a:r>
            <a:endParaRPr lang="de-DE" altLang="de-DE" sz="1800" dirty="0">
              <a:solidFill>
                <a:prstClr val="black"/>
              </a:solidFill>
            </a:endParaRPr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6953019" y="3565020"/>
            <a:ext cx="183319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smtClean="0">
                <a:solidFill>
                  <a:prstClr val="black"/>
                </a:solidFill>
              </a:rPr>
              <a:t>Veraltete Fenster</a:t>
            </a:r>
            <a:endParaRPr lang="de-DE" altLang="de-DE" sz="1800" dirty="0">
              <a:solidFill>
                <a:prstClr val="black"/>
              </a:solidFill>
            </a:endParaRP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4815023" y="883533"/>
            <a:ext cx="183319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err="1" smtClean="0">
                <a:solidFill>
                  <a:prstClr val="black"/>
                </a:solidFill>
              </a:rPr>
              <a:t>ungedämmter</a:t>
            </a:r>
            <a:r>
              <a:rPr lang="de-DE" altLang="de-DE" sz="1800" dirty="0" smtClean="0">
                <a:solidFill>
                  <a:prstClr val="black"/>
                </a:solidFill>
              </a:rPr>
              <a:t> Speicher</a:t>
            </a:r>
            <a:endParaRPr lang="de-DE" altLang="de-DE" sz="1800" dirty="0">
              <a:solidFill>
                <a:prstClr val="black"/>
              </a:solidFill>
            </a:endParaRPr>
          </a:p>
        </p:txBody>
      </p:sp>
      <p:cxnSp>
        <p:nvCxnSpPr>
          <p:cNvPr id="21" name="Gerade Verbindung mit Pfeil 20"/>
          <p:cNvCxnSpPr>
            <a:stCxn id="59" idx="1"/>
          </p:cNvCxnSpPr>
          <p:nvPr/>
        </p:nvCxnSpPr>
        <p:spPr>
          <a:xfrm flipH="1" flipV="1">
            <a:off x="5591175" y="3295650"/>
            <a:ext cx="1361844" cy="59253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57" idx="0"/>
          </p:cNvCxnSpPr>
          <p:nvPr/>
        </p:nvCxnSpPr>
        <p:spPr>
          <a:xfrm flipH="1" flipV="1">
            <a:off x="4577013" y="4294424"/>
            <a:ext cx="916599" cy="121673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017" name="Gerade Verbindung mit Pfeil 86016"/>
          <p:cNvCxnSpPr>
            <a:stCxn id="60" idx="2"/>
          </p:cNvCxnSpPr>
          <p:nvPr/>
        </p:nvCxnSpPr>
        <p:spPr>
          <a:xfrm flipH="1">
            <a:off x="5181600" y="1529864"/>
            <a:ext cx="550022" cy="86091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023" name="Grafik 860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02" y="1603374"/>
            <a:ext cx="1181101" cy="1574801"/>
          </a:xfrm>
          <a:prstGeom prst="rect">
            <a:avLst/>
          </a:prstGeom>
        </p:spPr>
      </p:pic>
      <p:sp>
        <p:nvSpPr>
          <p:cNvPr id="76" name="Text Box 13"/>
          <p:cNvSpPr txBox="1">
            <a:spLocks noChangeArrowheads="1"/>
          </p:cNvSpPr>
          <p:nvPr/>
        </p:nvSpPr>
        <p:spPr bwMode="auto">
          <a:xfrm>
            <a:off x="226057" y="3142476"/>
            <a:ext cx="1812293" cy="553998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200" dirty="0" err="1" smtClean="0">
                <a:solidFill>
                  <a:prstClr val="black"/>
                </a:solidFill>
              </a:rPr>
              <a:t>Ungedämmte</a:t>
            </a:r>
            <a:r>
              <a:rPr lang="de-DE" altLang="de-DE" sz="1200" dirty="0" smtClean="0">
                <a:solidFill>
                  <a:prstClr val="black"/>
                </a:solidFill>
              </a:rPr>
              <a:t> Leitungen</a:t>
            </a:r>
          </a:p>
          <a:p>
            <a:pPr algn="ctr">
              <a:spcBef>
                <a:spcPct val="50000"/>
              </a:spcBef>
            </a:pPr>
            <a:r>
              <a:rPr lang="de-DE" altLang="de-DE" sz="1200" dirty="0" smtClean="0">
                <a:solidFill>
                  <a:prstClr val="black"/>
                </a:solidFill>
              </a:rPr>
              <a:t>Ungeregelte Pumpe</a:t>
            </a:r>
            <a:endParaRPr lang="de-DE" altLang="de-DE" sz="1200" dirty="0">
              <a:solidFill>
                <a:prstClr val="black"/>
              </a:solidFill>
            </a:endParaRPr>
          </a:p>
        </p:txBody>
      </p:sp>
      <p:sp>
        <p:nvSpPr>
          <p:cNvPr id="77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Martina Rittersdorf und Horst </a:t>
            </a:r>
            <a:r>
              <a:rPr lang="de-DE" altLang="de-DE" sz="1200" dirty="0" err="1" smtClean="0">
                <a:solidFill>
                  <a:srgbClr val="000000"/>
                </a:solidFill>
              </a:rPr>
              <a:t>Neises</a:t>
            </a:r>
            <a:r>
              <a:rPr lang="de-DE" altLang="de-DE" sz="1200" dirty="0" smtClean="0">
                <a:solidFill>
                  <a:srgbClr val="000000"/>
                </a:solidFill>
              </a:rPr>
              <a:t> 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03993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528311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WÄRMEDÄMMUNG DER GEBÄUDEHÜLLE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5" name="Text Box 25"/>
          <p:cNvSpPr txBox="1">
            <a:spLocks noChangeArrowheads="1"/>
          </p:cNvSpPr>
          <p:nvPr/>
        </p:nvSpPr>
        <p:spPr bwMode="auto">
          <a:xfrm>
            <a:off x="5122985" y="2413000"/>
            <a:ext cx="40210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Wärmedämmung sollte den beheizten Bereich möglichst lückenlos umschließen!</a:t>
            </a:r>
          </a:p>
        </p:txBody>
      </p:sp>
      <p:sp>
        <p:nvSpPr>
          <p:cNvPr id="491524" name="AutoShape 4"/>
          <p:cNvSpPr>
            <a:spLocks noChangeAspect="1" noChangeArrowheads="1" noTextEdit="1"/>
          </p:cNvSpPr>
          <p:nvPr/>
        </p:nvSpPr>
        <p:spPr bwMode="auto">
          <a:xfrm>
            <a:off x="219808" y="755650"/>
            <a:ext cx="422763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5109748" y="6315075"/>
            <a:ext cx="3526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de-DE" altLang="de-DE" sz="1000">
                <a:solidFill>
                  <a:srgbClr val="000000"/>
                </a:solidFill>
              </a:rPr>
              <a:t> </a:t>
            </a:r>
            <a:endParaRPr lang="de-DE" alt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296008" y="606056"/>
            <a:ext cx="4813740" cy="5187468"/>
            <a:chOff x="296008" y="803276"/>
            <a:chExt cx="4572000" cy="4990248"/>
          </a:xfrm>
        </p:grpSpPr>
        <p:sp>
          <p:nvSpPr>
            <p:cNvPr id="491543" name="Rectangle 23"/>
            <p:cNvSpPr>
              <a:spLocks noChangeArrowheads="1"/>
            </p:cNvSpPr>
            <p:nvPr/>
          </p:nvSpPr>
          <p:spPr bwMode="auto">
            <a:xfrm>
              <a:off x="2686092" y="803276"/>
              <a:ext cx="67326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900" b="1">
                  <a:solidFill>
                    <a:srgbClr val="0000FF"/>
                  </a:solidFill>
                </a:rPr>
                <a:t> </a:t>
              </a:r>
              <a:endParaRPr lang="de-DE" altLang="de-DE"/>
            </a:p>
          </p:txBody>
        </p:sp>
        <p:pic>
          <p:nvPicPr>
            <p:cNvPr id="22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637"/>
            <a:stretch/>
          </p:blipFill>
          <p:spPr bwMode="auto">
            <a:xfrm>
              <a:off x="296008" y="1181836"/>
              <a:ext cx="4572000" cy="461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4072747" y="2981273"/>
              <a:ext cx="1414" cy="436532"/>
            </a:xfrm>
            <a:prstGeom prst="line">
              <a:avLst/>
            </a:prstGeom>
            <a:noFill/>
            <a:ln w="603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3483117" y="2428044"/>
              <a:ext cx="592458" cy="563314"/>
            </a:xfrm>
            <a:prstGeom prst="line">
              <a:avLst/>
            </a:prstGeom>
            <a:noFill/>
            <a:ln w="603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4072747" y="3414924"/>
              <a:ext cx="2828" cy="1319683"/>
            </a:xfrm>
            <a:prstGeom prst="line">
              <a:avLst/>
            </a:prstGeom>
            <a:noFill/>
            <a:ln w="603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2653112" y="4489688"/>
              <a:ext cx="1414" cy="850014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H="1">
              <a:off x="2638972" y="4504095"/>
              <a:ext cx="1346108" cy="1441"/>
            </a:xfrm>
            <a:prstGeom prst="line">
              <a:avLst/>
            </a:prstGeom>
            <a:noFill/>
            <a:ln w="39688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flipH="1">
              <a:off x="1459713" y="5362754"/>
              <a:ext cx="1115629" cy="1441"/>
            </a:xfrm>
            <a:prstGeom prst="line">
              <a:avLst/>
            </a:prstGeom>
            <a:noFill/>
            <a:ln w="603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1367804" y="4466637"/>
              <a:ext cx="1414" cy="898998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1350836" y="2916441"/>
              <a:ext cx="1414" cy="1553077"/>
            </a:xfrm>
            <a:prstGeom prst="line">
              <a:avLst/>
            </a:prstGeom>
            <a:noFill/>
            <a:ln w="603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 flipH="1">
              <a:off x="1340939" y="2417958"/>
              <a:ext cx="548624" cy="498483"/>
            </a:xfrm>
            <a:prstGeom prst="line">
              <a:avLst/>
            </a:prstGeom>
            <a:noFill/>
            <a:ln w="603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4"/>
            <p:cNvSpPr>
              <a:spLocks noChangeShapeType="1"/>
            </p:cNvSpPr>
            <p:nvPr/>
          </p:nvSpPr>
          <p:spPr bwMode="auto">
            <a:xfrm flipH="1">
              <a:off x="2619176" y="4351381"/>
              <a:ext cx="1344694" cy="144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 flipV="1">
              <a:off x="1871181" y="2428044"/>
              <a:ext cx="1627490" cy="4322"/>
            </a:xfrm>
            <a:prstGeom prst="line">
              <a:avLst/>
            </a:prstGeom>
            <a:noFill/>
            <a:ln w="603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body" sz="quarter" idx="13"/>
          </p:nvPr>
        </p:nvSpPr>
        <p:spPr>
          <a:xfrm>
            <a:off x="378134" y="1285210"/>
            <a:ext cx="8341671" cy="4595632"/>
          </a:xfrm>
        </p:spPr>
        <p:txBody>
          <a:bodyPr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sz="3600" b="1" dirty="0">
              <a:solidFill>
                <a:srgbClr val="0000FF"/>
              </a:solidFill>
            </a:endParaRP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Wer wissen will, wie viel Energie und Kosten er einsparen kann… 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…der muss als erstes wissen wie viel er aktuell verbraucht und was er dafür zahlt</a:t>
            </a:r>
            <a:r>
              <a:rPr lang="de-DE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Wer weiß das? 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15667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6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6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Transmissionswärmeverluste </a:t>
            </a:r>
            <a:endParaRPr lang="de-DE" altLang="de-DE" dirty="0"/>
          </a:p>
        </p:txBody>
      </p:sp>
      <p:sp>
        <p:nvSpPr>
          <p:cNvPr id="713730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88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13731" name="Picture 3" descr="H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132" y="1337871"/>
            <a:ext cx="6087208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3733" name="Text Box 5"/>
          <p:cNvSpPr txBox="1">
            <a:spLocks noChangeArrowheads="1"/>
          </p:cNvSpPr>
          <p:nvPr/>
        </p:nvSpPr>
        <p:spPr bwMode="auto">
          <a:xfrm>
            <a:off x="1295400" y="3477274"/>
            <a:ext cx="620683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971801" y="5077474"/>
            <a:ext cx="52610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713735" name="Text Box 7"/>
          <p:cNvSpPr txBox="1">
            <a:spLocks noChangeArrowheads="1"/>
          </p:cNvSpPr>
          <p:nvPr/>
        </p:nvSpPr>
        <p:spPr bwMode="auto">
          <a:xfrm>
            <a:off x="3124201" y="3629673"/>
            <a:ext cx="52610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3124200" y="2181873"/>
            <a:ext cx="535724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713737" name="Text Box 9"/>
          <p:cNvSpPr txBox="1">
            <a:spLocks noChangeArrowheads="1"/>
          </p:cNvSpPr>
          <p:nvPr/>
        </p:nvSpPr>
        <p:spPr bwMode="auto">
          <a:xfrm>
            <a:off x="7010400" y="4010674"/>
            <a:ext cx="620683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13738" name="AutoShape 10"/>
          <p:cNvSpPr>
            <a:spLocks noChangeArrowheads="1"/>
          </p:cNvSpPr>
          <p:nvPr/>
        </p:nvSpPr>
        <p:spPr bwMode="auto">
          <a:xfrm>
            <a:off x="5486400" y="1273054"/>
            <a:ext cx="486508" cy="976312"/>
          </a:xfrm>
          <a:prstGeom prst="upArrow">
            <a:avLst>
              <a:gd name="adj1" fmla="val 50000"/>
              <a:gd name="adj2" fmla="val 463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39" name="AutoShape 11"/>
          <p:cNvSpPr>
            <a:spLocks noChangeArrowheads="1"/>
          </p:cNvSpPr>
          <p:nvPr/>
        </p:nvSpPr>
        <p:spPr bwMode="auto">
          <a:xfrm>
            <a:off x="4419601" y="2486674"/>
            <a:ext cx="975946" cy="485775"/>
          </a:xfrm>
          <a:prstGeom prst="leftArrow">
            <a:avLst>
              <a:gd name="adj1" fmla="val 50000"/>
              <a:gd name="adj2" fmla="val 544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40" name="AutoShape 12"/>
          <p:cNvSpPr>
            <a:spLocks noChangeArrowheads="1"/>
          </p:cNvSpPr>
          <p:nvPr/>
        </p:nvSpPr>
        <p:spPr bwMode="auto">
          <a:xfrm>
            <a:off x="3048000" y="2562874"/>
            <a:ext cx="486508" cy="976313"/>
          </a:xfrm>
          <a:prstGeom prst="upArrow">
            <a:avLst>
              <a:gd name="adj1" fmla="val 50000"/>
              <a:gd name="adj2" fmla="val 463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41" name="AutoShape 13"/>
          <p:cNvSpPr>
            <a:spLocks noChangeArrowheads="1"/>
          </p:cNvSpPr>
          <p:nvPr/>
        </p:nvSpPr>
        <p:spPr bwMode="auto">
          <a:xfrm>
            <a:off x="2133601" y="3477274"/>
            <a:ext cx="975946" cy="485775"/>
          </a:xfrm>
          <a:prstGeom prst="leftArrow">
            <a:avLst>
              <a:gd name="adj1" fmla="val 50000"/>
              <a:gd name="adj2" fmla="val 544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42" name="AutoShape 14"/>
          <p:cNvSpPr>
            <a:spLocks noChangeArrowheads="1"/>
          </p:cNvSpPr>
          <p:nvPr/>
        </p:nvSpPr>
        <p:spPr bwMode="auto">
          <a:xfrm>
            <a:off x="3048000" y="4010673"/>
            <a:ext cx="486508" cy="976313"/>
          </a:xfrm>
          <a:prstGeom prst="downArrow">
            <a:avLst>
              <a:gd name="adj1" fmla="val 50000"/>
              <a:gd name="adj2" fmla="val 463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43" name="AutoShape 15"/>
          <p:cNvSpPr>
            <a:spLocks noChangeArrowheads="1"/>
          </p:cNvSpPr>
          <p:nvPr/>
        </p:nvSpPr>
        <p:spPr bwMode="auto">
          <a:xfrm>
            <a:off x="4800601" y="4544074"/>
            <a:ext cx="975946" cy="485775"/>
          </a:xfrm>
          <a:prstGeom prst="leftArrow">
            <a:avLst>
              <a:gd name="adj1" fmla="val 50000"/>
              <a:gd name="adj2" fmla="val 544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44" name="AutoShape 16"/>
          <p:cNvSpPr>
            <a:spLocks noChangeArrowheads="1"/>
          </p:cNvSpPr>
          <p:nvPr/>
        </p:nvSpPr>
        <p:spPr bwMode="auto">
          <a:xfrm>
            <a:off x="5562600" y="5077474"/>
            <a:ext cx="486508" cy="976313"/>
          </a:xfrm>
          <a:prstGeom prst="downArrow">
            <a:avLst>
              <a:gd name="adj1" fmla="val 50000"/>
              <a:gd name="adj2" fmla="val 4631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45" name="AutoShape 17"/>
          <p:cNvSpPr>
            <a:spLocks noChangeArrowheads="1"/>
          </p:cNvSpPr>
          <p:nvPr/>
        </p:nvSpPr>
        <p:spPr bwMode="auto">
          <a:xfrm>
            <a:off x="5867401" y="3934474"/>
            <a:ext cx="975946" cy="485775"/>
          </a:xfrm>
          <a:prstGeom prst="rightArrow">
            <a:avLst>
              <a:gd name="adj1" fmla="val 50000"/>
              <a:gd name="adj2" fmla="val 544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3746" name="Text Box 18"/>
          <p:cNvSpPr txBox="1">
            <a:spLocks noChangeArrowheads="1"/>
          </p:cNvSpPr>
          <p:nvPr/>
        </p:nvSpPr>
        <p:spPr bwMode="auto">
          <a:xfrm>
            <a:off x="5562601" y="3477274"/>
            <a:ext cx="52610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713747" name="Text Box 19"/>
          <p:cNvSpPr txBox="1">
            <a:spLocks noChangeArrowheads="1"/>
          </p:cNvSpPr>
          <p:nvPr/>
        </p:nvSpPr>
        <p:spPr bwMode="auto">
          <a:xfrm>
            <a:off x="1752601" y="5001274"/>
            <a:ext cx="44114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5°C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1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1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1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1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8" grpId="0" animBg="1"/>
      <p:bldP spid="713739" grpId="0" animBg="1"/>
      <p:bldP spid="713740" grpId="0" animBg="1"/>
      <p:bldP spid="713741" grpId="0" animBg="1"/>
      <p:bldP spid="713742" grpId="0" animBg="1"/>
      <p:bldP spid="713743" grpId="0" animBg="1"/>
      <p:bldP spid="713744" grpId="0" animBg="1"/>
      <p:bldP spid="7137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Wärmedämmung  (Außendämmung</a:t>
            </a:r>
            <a:r>
              <a:rPr lang="de-DE" altLang="de-DE" dirty="0" smtClean="0"/>
              <a:t>)</a:t>
            </a:r>
            <a:endParaRPr lang="de-DE" altLang="de-DE" dirty="0"/>
          </a:p>
        </p:txBody>
      </p:sp>
      <p:sp>
        <p:nvSpPr>
          <p:cNvPr id="714754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83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1221416" y="1185118"/>
            <a:ext cx="6468208" cy="4862512"/>
            <a:chOff x="1200150" y="1344613"/>
            <a:chExt cx="6468208" cy="4862512"/>
          </a:xfrm>
        </p:grpSpPr>
        <p:pic>
          <p:nvPicPr>
            <p:cNvPr id="714755" name="Picture 3" descr="Haus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150" y="1497013"/>
              <a:ext cx="6087208" cy="468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4757" name="Text Box 5"/>
            <p:cNvSpPr txBox="1">
              <a:spLocks noChangeArrowheads="1"/>
            </p:cNvSpPr>
            <p:nvPr/>
          </p:nvSpPr>
          <p:spPr bwMode="auto">
            <a:xfrm>
              <a:off x="1200150" y="3630613"/>
              <a:ext cx="621323" cy="27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3333FF"/>
                  </a:solidFill>
                </a:rPr>
                <a:t>- 10°C</a:t>
              </a:r>
            </a:p>
          </p:txBody>
        </p:sp>
        <p:sp>
          <p:nvSpPr>
            <p:cNvPr id="714758" name="Text Box 6"/>
            <p:cNvSpPr txBox="1">
              <a:spLocks noChangeArrowheads="1"/>
            </p:cNvSpPr>
            <p:nvPr/>
          </p:nvSpPr>
          <p:spPr bwMode="auto">
            <a:xfrm>
              <a:off x="1657350" y="5154613"/>
              <a:ext cx="441081" cy="276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3333FF"/>
                  </a:solidFill>
                </a:rPr>
                <a:t>5°C</a:t>
              </a:r>
            </a:p>
          </p:txBody>
        </p:sp>
        <p:sp>
          <p:nvSpPr>
            <p:cNvPr id="714759" name="Text Box 7"/>
            <p:cNvSpPr txBox="1">
              <a:spLocks noChangeArrowheads="1"/>
            </p:cNvSpPr>
            <p:nvPr/>
          </p:nvSpPr>
          <p:spPr bwMode="auto">
            <a:xfrm>
              <a:off x="3028950" y="2335213"/>
              <a:ext cx="536331" cy="276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3333FF"/>
                  </a:solidFill>
                </a:rPr>
                <a:t>- 2°C</a:t>
              </a:r>
            </a:p>
          </p:txBody>
        </p:sp>
        <p:sp>
          <p:nvSpPr>
            <p:cNvPr id="714760" name="Text Box 8"/>
            <p:cNvSpPr txBox="1">
              <a:spLocks noChangeArrowheads="1"/>
            </p:cNvSpPr>
            <p:nvPr/>
          </p:nvSpPr>
          <p:spPr bwMode="auto">
            <a:xfrm>
              <a:off x="6915150" y="4164013"/>
              <a:ext cx="621323" cy="27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3333FF"/>
                  </a:solidFill>
                </a:rPr>
                <a:t>- 10°C</a:t>
              </a:r>
            </a:p>
          </p:txBody>
        </p:sp>
        <p:sp>
          <p:nvSpPr>
            <p:cNvPr id="714761" name="Rectangle 9"/>
            <p:cNvSpPr>
              <a:spLocks noChangeArrowheads="1"/>
            </p:cNvSpPr>
            <p:nvPr/>
          </p:nvSpPr>
          <p:spPr bwMode="auto">
            <a:xfrm>
              <a:off x="2438400" y="2881313"/>
              <a:ext cx="76200" cy="7048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2" name="Rectangle 10"/>
            <p:cNvSpPr>
              <a:spLocks noChangeArrowheads="1"/>
            </p:cNvSpPr>
            <p:nvPr/>
          </p:nvSpPr>
          <p:spPr bwMode="auto">
            <a:xfrm>
              <a:off x="2441331" y="4125913"/>
              <a:ext cx="76200" cy="3810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3" name="Rectangle 11"/>
            <p:cNvSpPr>
              <a:spLocks noChangeArrowheads="1"/>
            </p:cNvSpPr>
            <p:nvPr/>
          </p:nvSpPr>
          <p:spPr bwMode="auto">
            <a:xfrm>
              <a:off x="6277708" y="2678113"/>
              <a:ext cx="76200" cy="6223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4" name="Rectangle 12"/>
            <p:cNvSpPr>
              <a:spLocks noChangeArrowheads="1"/>
            </p:cNvSpPr>
            <p:nvPr/>
          </p:nvSpPr>
          <p:spPr bwMode="auto">
            <a:xfrm>
              <a:off x="6273312" y="4122738"/>
              <a:ext cx="76200" cy="7302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5" name="Rectangle 13"/>
            <p:cNvSpPr>
              <a:spLocks noChangeArrowheads="1"/>
            </p:cNvSpPr>
            <p:nvPr/>
          </p:nvSpPr>
          <p:spPr bwMode="auto">
            <a:xfrm>
              <a:off x="6273312" y="5287963"/>
              <a:ext cx="76200" cy="3397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6" name="Rectangle 14"/>
            <p:cNvSpPr>
              <a:spLocks noChangeArrowheads="1"/>
            </p:cNvSpPr>
            <p:nvPr/>
          </p:nvSpPr>
          <p:spPr bwMode="auto">
            <a:xfrm>
              <a:off x="6277708" y="3398838"/>
              <a:ext cx="76200" cy="1778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7" name="Rectangle 15"/>
            <p:cNvSpPr>
              <a:spLocks noChangeArrowheads="1"/>
            </p:cNvSpPr>
            <p:nvPr/>
          </p:nvSpPr>
          <p:spPr bwMode="auto">
            <a:xfrm>
              <a:off x="4977912" y="1690688"/>
              <a:ext cx="293077" cy="987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8" name="Rectangle 16"/>
            <p:cNvSpPr>
              <a:spLocks noChangeArrowheads="1"/>
            </p:cNvSpPr>
            <p:nvPr/>
          </p:nvSpPr>
          <p:spPr bwMode="auto">
            <a:xfrm>
              <a:off x="5375031" y="1690688"/>
              <a:ext cx="269631" cy="987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69" name="Rectangle 17"/>
            <p:cNvSpPr>
              <a:spLocks noChangeArrowheads="1"/>
            </p:cNvSpPr>
            <p:nvPr/>
          </p:nvSpPr>
          <p:spPr bwMode="auto">
            <a:xfrm>
              <a:off x="5753100" y="1681163"/>
              <a:ext cx="260838" cy="990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0" name="Rectangle 18"/>
            <p:cNvSpPr>
              <a:spLocks noChangeArrowheads="1"/>
            </p:cNvSpPr>
            <p:nvPr/>
          </p:nvSpPr>
          <p:spPr bwMode="auto">
            <a:xfrm>
              <a:off x="2667000" y="3227388"/>
              <a:ext cx="857250" cy="76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1" name="Rectangle 19"/>
            <p:cNvSpPr>
              <a:spLocks noChangeArrowheads="1"/>
            </p:cNvSpPr>
            <p:nvPr/>
          </p:nvSpPr>
          <p:spPr bwMode="auto">
            <a:xfrm>
              <a:off x="3717681" y="3224213"/>
              <a:ext cx="1000858" cy="76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2" name="Rectangle 20"/>
            <p:cNvSpPr>
              <a:spLocks noChangeArrowheads="1"/>
            </p:cNvSpPr>
            <p:nvPr/>
          </p:nvSpPr>
          <p:spPr bwMode="auto">
            <a:xfrm>
              <a:off x="2669931" y="4643438"/>
              <a:ext cx="860181" cy="76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3" name="Rectangle 21"/>
            <p:cNvSpPr>
              <a:spLocks noChangeArrowheads="1"/>
            </p:cNvSpPr>
            <p:nvPr/>
          </p:nvSpPr>
          <p:spPr bwMode="auto">
            <a:xfrm>
              <a:off x="3714750" y="4643438"/>
              <a:ext cx="653562" cy="76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4" name="Rectangle 22"/>
            <p:cNvSpPr>
              <a:spLocks noChangeArrowheads="1"/>
            </p:cNvSpPr>
            <p:nvPr/>
          </p:nvSpPr>
          <p:spPr bwMode="auto">
            <a:xfrm>
              <a:off x="4721469" y="1935163"/>
              <a:ext cx="76200" cy="1371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5" name="Rectangle 23"/>
            <p:cNvSpPr>
              <a:spLocks noChangeArrowheads="1"/>
            </p:cNvSpPr>
            <p:nvPr/>
          </p:nvSpPr>
          <p:spPr bwMode="auto">
            <a:xfrm>
              <a:off x="5162550" y="4697413"/>
              <a:ext cx="76200" cy="10128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6" name="Rectangle 24"/>
            <p:cNvSpPr>
              <a:spLocks noChangeArrowheads="1"/>
            </p:cNvSpPr>
            <p:nvPr/>
          </p:nvSpPr>
          <p:spPr bwMode="auto">
            <a:xfrm>
              <a:off x="5336931" y="5630863"/>
              <a:ext cx="778119" cy="7620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7" name="Rectangle 25"/>
            <p:cNvSpPr>
              <a:spLocks noChangeArrowheads="1"/>
            </p:cNvSpPr>
            <p:nvPr/>
          </p:nvSpPr>
          <p:spPr bwMode="auto">
            <a:xfrm>
              <a:off x="2441331" y="4506913"/>
              <a:ext cx="76200" cy="3175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78" name="Rectangle 26"/>
            <p:cNvSpPr>
              <a:spLocks noChangeArrowheads="1"/>
            </p:cNvSpPr>
            <p:nvPr/>
          </p:nvSpPr>
          <p:spPr bwMode="auto">
            <a:xfrm>
              <a:off x="4476750" y="4643438"/>
              <a:ext cx="762000" cy="76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80" name="AutoShape 28"/>
            <p:cNvSpPr>
              <a:spLocks noChangeArrowheads="1"/>
            </p:cNvSpPr>
            <p:nvPr/>
          </p:nvSpPr>
          <p:spPr bwMode="auto">
            <a:xfrm>
              <a:off x="3028950" y="2716213"/>
              <a:ext cx="244719" cy="976312"/>
            </a:xfrm>
            <a:prstGeom prst="upArrow">
              <a:avLst>
                <a:gd name="adj1" fmla="val 50000"/>
                <a:gd name="adj2" fmla="val 9206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82" name="AutoShape 30"/>
            <p:cNvSpPr>
              <a:spLocks noChangeArrowheads="1"/>
            </p:cNvSpPr>
            <p:nvPr/>
          </p:nvSpPr>
          <p:spPr bwMode="auto">
            <a:xfrm>
              <a:off x="4324350" y="2792413"/>
              <a:ext cx="975946" cy="244475"/>
            </a:xfrm>
            <a:prstGeom prst="leftArrow">
              <a:avLst>
                <a:gd name="adj1" fmla="val 50000"/>
                <a:gd name="adj2" fmla="val 10811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84" name="AutoShape 32"/>
            <p:cNvSpPr>
              <a:spLocks noChangeArrowheads="1"/>
            </p:cNvSpPr>
            <p:nvPr/>
          </p:nvSpPr>
          <p:spPr bwMode="auto">
            <a:xfrm>
              <a:off x="5619750" y="1344613"/>
              <a:ext cx="244719" cy="976312"/>
            </a:xfrm>
            <a:prstGeom prst="upArrow">
              <a:avLst>
                <a:gd name="adj1" fmla="val 50000"/>
                <a:gd name="adj2" fmla="val 9206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86" name="AutoShape 34"/>
            <p:cNvSpPr>
              <a:spLocks noChangeArrowheads="1"/>
            </p:cNvSpPr>
            <p:nvPr/>
          </p:nvSpPr>
          <p:spPr bwMode="auto">
            <a:xfrm>
              <a:off x="3105150" y="4240213"/>
              <a:ext cx="244719" cy="976312"/>
            </a:xfrm>
            <a:prstGeom prst="downArrow">
              <a:avLst>
                <a:gd name="adj1" fmla="val 50000"/>
                <a:gd name="adj2" fmla="val 9206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88" name="AutoShape 36"/>
            <p:cNvSpPr>
              <a:spLocks noChangeArrowheads="1"/>
            </p:cNvSpPr>
            <p:nvPr/>
          </p:nvSpPr>
          <p:spPr bwMode="auto">
            <a:xfrm>
              <a:off x="4705350" y="4849813"/>
              <a:ext cx="975946" cy="244475"/>
            </a:xfrm>
            <a:prstGeom prst="leftArrow">
              <a:avLst>
                <a:gd name="adj1" fmla="val 50000"/>
                <a:gd name="adj2" fmla="val 10811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90" name="AutoShape 38"/>
            <p:cNvSpPr>
              <a:spLocks noChangeArrowheads="1"/>
            </p:cNvSpPr>
            <p:nvPr/>
          </p:nvSpPr>
          <p:spPr bwMode="auto">
            <a:xfrm>
              <a:off x="2038350" y="3706813"/>
              <a:ext cx="975946" cy="244475"/>
            </a:xfrm>
            <a:prstGeom prst="leftArrow">
              <a:avLst>
                <a:gd name="adj1" fmla="val 50000"/>
                <a:gd name="adj2" fmla="val 10811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92" name="AutoShape 40"/>
            <p:cNvSpPr>
              <a:spLocks noChangeArrowheads="1"/>
            </p:cNvSpPr>
            <p:nvPr/>
          </p:nvSpPr>
          <p:spPr bwMode="auto">
            <a:xfrm>
              <a:off x="5772150" y="4240213"/>
              <a:ext cx="975946" cy="244475"/>
            </a:xfrm>
            <a:prstGeom prst="rightArrow">
              <a:avLst>
                <a:gd name="adj1" fmla="val 50000"/>
                <a:gd name="adj2" fmla="val 10811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94" name="AutoShape 42"/>
            <p:cNvSpPr>
              <a:spLocks noChangeArrowheads="1"/>
            </p:cNvSpPr>
            <p:nvPr/>
          </p:nvSpPr>
          <p:spPr bwMode="auto">
            <a:xfrm>
              <a:off x="5619750" y="5230813"/>
              <a:ext cx="244719" cy="976312"/>
            </a:xfrm>
            <a:prstGeom prst="downArrow">
              <a:avLst>
                <a:gd name="adj1" fmla="val 50000"/>
                <a:gd name="adj2" fmla="val 9206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95" name="Text Box 43"/>
            <p:cNvSpPr txBox="1">
              <a:spLocks noChangeArrowheads="1"/>
            </p:cNvSpPr>
            <p:nvPr/>
          </p:nvSpPr>
          <p:spPr bwMode="auto">
            <a:xfrm>
              <a:off x="3068705" y="3767111"/>
              <a:ext cx="526073" cy="276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FF0000"/>
                  </a:solidFill>
                </a:rPr>
                <a:t>20°C</a:t>
              </a:r>
            </a:p>
          </p:txBody>
        </p:sp>
        <p:sp>
          <p:nvSpPr>
            <p:cNvPr id="714796" name="Text Box 44"/>
            <p:cNvSpPr txBox="1">
              <a:spLocks noChangeArrowheads="1"/>
            </p:cNvSpPr>
            <p:nvPr/>
          </p:nvSpPr>
          <p:spPr bwMode="auto">
            <a:xfrm>
              <a:off x="2876550" y="5230813"/>
              <a:ext cx="526073" cy="276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3333FF"/>
                  </a:solidFill>
                </a:rPr>
                <a:t>10°C</a:t>
              </a:r>
            </a:p>
          </p:txBody>
        </p:sp>
        <p:sp>
          <p:nvSpPr>
            <p:cNvPr id="714797" name="Text Box 45"/>
            <p:cNvSpPr txBox="1">
              <a:spLocks noChangeArrowheads="1"/>
            </p:cNvSpPr>
            <p:nvPr/>
          </p:nvSpPr>
          <p:spPr bwMode="auto">
            <a:xfrm>
              <a:off x="5467350" y="3630613"/>
              <a:ext cx="526073" cy="276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FF0000"/>
                  </a:solidFill>
                </a:rPr>
                <a:t>20°C</a:t>
              </a:r>
            </a:p>
          </p:txBody>
        </p:sp>
        <p:sp>
          <p:nvSpPr>
            <p:cNvPr id="714798" name="Rectangle 46"/>
            <p:cNvSpPr>
              <a:spLocks noChangeArrowheads="1"/>
            </p:cNvSpPr>
            <p:nvPr/>
          </p:nvSpPr>
          <p:spPr bwMode="auto">
            <a:xfrm>
              <a:off x="6112119" y="1941513"/>
              <a:ext cx="24912" cy="7302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799" name="Rectangle 47"/>
            <p:cNvSpPr>
              <a:spLocks noChangeArrowheads="1"/>
            </p:cNvSpPr>
            <p:nvPr/>
          </p:nvSpPr>
          <p:spPr bwMode="auto">
            <a:xfrm>
              <a:off x="6268916" y="1943100"/>
              <a:ext cx="17585" cy="6445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4800" name="Rectangle 48"/>
            <p:cNvSpPr>
              <a:spLocks noChangeArrowheads="1"/>
            </p:cNvSpPr>
            <p:nvPr/>
          </p:nvSpPr>
          <p:spPr bwMode="auto">
            <a:xfrm>
              <a:off x="6273312" y="5630863"/>
              <a:ext cx="76200" cy="19685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/>
              <a:t>Wichtige Kenngrößen</a:t>
            </a:r>
          </a:p>
        </p:txBody>
      </p:sp>
      <p:sp>
        <p:nvSpPr>
          <p:cNvPr id="49254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71474" y="2666638"/>
            <a:ext cx="4019551" cy="31876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de-DE" altLang="de-DE" sz="2400" b="1" dirty="0">
                <a:latin typeface="Arial" pitchFamily="34" charset="0"/>
                <a:cs typeface="Arial" pitchFamily="34" charset="0"/>
              </a:rPr>
              <a:t>Je niedriger </a:t>
            </a:r>
            <a:r>
              <a:rPr lang="de-DE" altLang="de-DE" sz="2400" b="1" dirty="0" smtClean="0">
                <a:latin typeface="Arial" pitchFamily="34" charset="0"/>
                <a:cs typeface="Arial" pitchFamily="34" charset="0"/>
              </a:rPr>
              <a:t>der </a:t>
            </a:r>
            <a:r>
              <a:rPr lang="de-DE" alt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ג-Wert</a:t>
            </a:r>
            <a:r>
              <a:rPr lang="de-DE" altLang="de-DE" sz="2400" b="1" dirty="0" smtClean="0">
                <a:latin typeface="Arial" pitchFamily="34" charset="0"/>
                <a:cs typeface="Arial" pitchFamily="34" charset="0"/>
              </a:rPr>
              <a:t> (Wärmeleitfähigkeit</a:t>
            </a:r>
            <a:r>
              <a:rPr lang="de-DE" altLang="de-DE" sz="2400" b="1" dirty="0">
                <a:latin typeface="Arial" pitchFamily="34" charset="0"/>
                <a:cs typeface="Arial" pitchFamily="34" charset="0"/>
              </a:rPr>
              <a:t>) eines Bau- oder Dämmstoffs liegt, um so besser ist die </a:t>
            </a:r>
            <a:r>
              <a:rPr lang="de-DE" altLang="de-DE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Dämmwirkung</a:t>
            </a:r>
          </a:p>
        </p:txBody>
      </p:sp>
      <p:sp>
        <p:nvSpPr>
          <p:cNvPr id="492548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94248" y="2666638"/>
            <a:ext cx="4092577" cy="41148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de-DE" altLang="de-DE" sz="2400" b="1" dirty="0">
                <a:latin typeface="Arial" pitchFamily="34" charset="0"/>
                <a:cs typeface="Arial" pitchFamily="34" charset="0"/>
              </a:rPr>
              <a:t>Je niedriger </a:t>
            </a:r>
            <a:r>
              <a:rPr lang="de-DE" altLang="de-DE" sz="2400" b="1" dirty="0" smtClean="0">
                <a:latin typeface="Arial" pitchFamily="34" charset="0"/>
                <a:cs typeface="Arial" pitchFamily="34" charset="0"/>
              </a:rPr>
              <a:t>der </a:t>
            </a:r>
            <a:r>
              <a:rPr lang="de-DE" alt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U-Wert </a:t>
            </a: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(früher: k-Wert)</a:t>
            </a:r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400" b="1" dirty="0" smtClean="0">
                <a:latin typeface="Arial" pitchFamily="34" charset="0"/>
                <a:cs typeface="Arial" pitchFamily="34" charset="0"/>
              </a:rPr>
              <a:t>eines </a:t>
            </a:r>
            <a:r>
              <a:rPr lang="de-DE" altLang="de-DE" sz="2400" b="1" dirty="0">
                <a:latin typeface="Arial" pitchFamily="34" charset="0"/>
                <a:cs typeface="Arial" pitchFamily="34" charset="0"/>
              </a:rPr>
              <a:t>Bauteils liegt, um so besser ist der </a:t>
            </a:r>
            <a:r>
              <a:rPr lang="de-DE" alt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Wärmeschutz </a:t>
            </a:r>
            <a:r>
              <a:rPr lang="de-DE" altLang="de-DE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 Bauteils</a:t>
            </a:r>
          </a:p>
        </p:txBody>
      </p:sp>
      <p:sp>
        <p:nvSpPr>
          <p:cNvPr id="492549" name="Text Box 5"/>
          <p:cNvSpPr txBox="1">
            <a:spLocks noChangeArrowheads="1"/>
          </p:cNvSpPr>
          <p:nvPr/>
        </p:nvSpPr>
        <p:spPr bwMode="auto">
          <a:xfrm>
            <a:off x="481380" y="1578367"/>
            <a:ext cx="37096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b="1" dirty="0">
                <a:solidFill>
                  <a:srgbClr val="FABB00"/>
                </a:solidFill>
              </a:rPr>
              <a:t>Bau- und Dämmstoffe</a:t>
            </a:r>
          </a:p>
        </p:txBody>
      </p:sp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4748578" y="2000634"/>
            <a:ext cx="383344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b="1" dirty="0">
                <a:solidFill>
                  <a:srgbClr val="FABB00"/>
                </a:solidFill>
              </a:rPr>
              <a:t>Bauteile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60" y="404037"/>
            <a:ext cx="7251390" cy="88250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/>
              <a:t>Vergleich Wärmedämmstandards</a:t>
            </a:r>
          </a:p>
        </p:txBody>
      </p:sp>
      <p:graphicFrame>
        <p:nvGraphicFramePr>
          <p:cNvPr id="55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878849"/>
              </p:ext>
            </p:extLst>
          </p:nvPr>
        </p:nvGraphicFramePr>
        <p:xfrm>
          <a:off x="667696" y="1413293"/>
          <a:ext cx="7912923" cy="4313220"/>
        </p:xfrm>
        <a:graphic>
          <a:graphicData uri="http://schemas.openxmlformats.org/drawingml/2006/table">
            <a:tbl>
              <a:tblPr/>
              <a:tblGrid>
                <a:gridCol w="1608779"/>
                <a:gridCol w="1263545"/>
                <a:gridCol w="1800308"/>
                <a:gridCol w="1399571"/>
                <a:gridCol w="1840720"/>
              </a:tblGrid>
              <a:tr h="85781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Bauteil</a:t>
                      </a:r>
                      <a:endParaRPr kumimoji="0" lang="de-DE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Neubau </a:t>
                      </a:r>
                      <a:r>
                        <a:rPr kumimoji="0" lang="de-DE" altLang="de-DE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EnEV</a:t>
                      </a:r>
                      <a:endParaRPr kumimoji="0" lang="de-DE" alt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Mindeststandard*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Typische Altbauten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bis 1978</a:t>
                      </a:r>
                      <a:endParaRPr kumimoji="0" lang="de-DE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98036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altLang="de-DE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K)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altLang="de-DE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K)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12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Außenwände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0,25 - 0,30</a:t>
                      </a:r>
                      <a:endParaRPr kumimoji="0" lang="de-DE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36,5 cm oder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cm + Dämmung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– 1,7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24 - 30 cm</a:t>
                      </a:r>
                      <a:endParaRPr kumimoji="0" lang="de-DE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3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Fenster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1,1 - 1,3 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2,8 - 3,2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3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Dächer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0,2 - 0,25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 – 25 cm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0,8 - 1,5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– 10 cm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Kellerdecke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0,3 - 0,4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– 12 cm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1,0 - 1,5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" name="Textfeld 55"/>
          <p:cNvSpPr txBox="1"/>
          <p:nvPr/>
        </p:nvSpPr>
        <p:spPr>
          <a:xfrm>
            <a:off x="275037" y="5812004"/>
            <a:ext cx="801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 smtClean="0"/>
              <a:t>*</a:t>
            </a:r>
            <a:r>
              <a:rPr lang="de-DE" sz="1400" dirty="0" smtClean="0"/>
              <a:t>Verschärfung der Anforderungen an Neubauten ab 2016:</a:t>
            </a:r>
          </a:p>
          <a:p>
            <a:pPr algn="l"/>
            <a:r>
              <a:rPr lang="de-DE" sz="1400" dirty="0" smtClean="0"/>
              <a:t>Zulässiger Jahres-Primärenergiebedarf -25%, Wärmedämmung der Gebäudehülle ca. -20%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1290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Vergleich Wärmedämmstandards</a:t>
            </a:r>
            <a:endParaRPr lang="de-DE" altLang="de-DE" dirty="0"/>
          </a:p>
        </p:txBody>
      </p:sp>
      <p:sp>
        <p:nvSpPr>
          <p:cNvPr id="885763" name="Text Box 3"/>
          <p:cNvSpPr txBox="1">
            <a:spLocks noChangeArrowheads="1"/>
          </p:cNvSpPr>
          <p:nvPr/>
        </p:nvSpPr>
        <p:spPr bwMode="auto">
          <a:xfrm>
            <a:off x="691662" y="1333501"/>
            <a:ext cx="762439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altLang="de-DE"/>
          </a:p>
        </p:txBody>
      </p:sp>
      <p:graphicFrame>
        <p:nvGraphicFramePr>
          <p:cNvPr id="885814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03972"/>
              </p:ext>
            </p:extLst>
          </p:nvPr>
        </p:nvGraphicFramePr>
        <p:xfrm>
          <a:off x="474785" y="1557338"/>
          <a:ext cx="8212016" cy="4399730"/>
        </p:xfrm>
        <a:graphic>
          <a:graphicData uri="http://schemas.openxmlformats.org/drawingml/2006/table">
            <a:tbl>
              <a:tblPr/>
              <a:tblGrid>
                <a:gridCol w="1620715"/>
                <a:gridCol w="1337897"/>
                <a:gridCol w="2033954"/>
                <a:gridCol w="1260231"/>
                <a:gridCol w="1959219"/>
              </a:tblGrid>
              <a:tr h="55245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Bauteil</a:t>
                      </a:r>
                      <a:endParaRPr kumimoji="0" lang="de-DE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EnEV</a:t>
                      </a: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-Anforderungen bei Modernisierung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Typische Altbauten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bis 1978</a:t>
                      </a:r>
                      <a:endParaRPr kumimoji="0" lang="de-DE" alt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09061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altLang="de-DE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K)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altLang="de-DE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K)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Außenwände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0,24 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14 - 20 cm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– 1,7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24 - 30 cm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Fenster</a:t>
                      </a: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1,3</a:t>
                      </a: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2,8 - 3,2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Decken, Dächer</a:t>
                      </a: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0,24</a:t>
                      </a:r>
                      <a:endParaRPr kumimoji="0" lang="de-DE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 – 25 cm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0,8 - 1,5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– 10 cm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Kellerdecke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0,30</a:t>
                      </a:r>
                      <a:endParaRPr kumimoji="0" lang="de-DE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 – 12 cm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1,0 - 1,5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Außenwand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45461" y="4882402"/>
            <a:ext cx="183319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>
                <a:solidFill>
                  <a:prstClr val="black"/>
                </a:solidFill>
              </a:rPr>
              <a:t>Monolithische Außenwand</a:t>
            </a:r>
          </a:p>
        </p:txBody>
      </p:sp>
      <p:grpSp>
        <p:nvGrpSpPr>
          <p:cNvPr id="26" name="Group 87"/>
          <p:cNvGrpSpPr>
            <a:grpSpLocks/>
          </p:cNvGrpSpPr>
          <p:nvPr/>
        </p:nvGrpSpPr>
        <p:grpSpPr bwMode="auto">
          <a:xfrm flipH="1">
            <a:off x="952462" y="2285274"/>
            <a:ext cx="1085850" cy="2570163"/>
            <a:chOff x="907" y="1374"/>
            <a:chExt cx="741" cy="1619"/>
          </a:xfrm>
        </p:grpSpPr>
        <p:sp>
          <p:nvSpPr>
            <p:cNvPr id="27" name="Rectangle 3" descr="Geflochten"/>
            <p:cNvSpPr>
              <a:spLocks noChangeArrowheads="1"/>
            </p:cNvSpPr>
            <p:nvPr/>
          </p:nvSpPr>
          <p:spPr bwMode="auto">
            <a:xfrm>
              <a:off x="975" y="1379"/>
              <a:ext cx="632" cy="381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610" y="1374"/>
              <a:ext cx="38" cy="1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Rectangle 5" descr="60%"/>
            <p:cNvSpPr>
              <a:spLocks noChangeArrowheads="1"/>
            </p:cNvSpPr>
            <p:nvPr/>
          </p:nvSpPr>
          <p:spPr bwMode="auto">
            <a:xfrm>
              <a:off x="907" y="1379"/>
              <a:ext cx="65" cy="1156"/>
            </a:xfrm>
            <a:prstGeom prst="rect">
              <a:avLst/>
            </a:prstGeom>
            <a:pattFill prst="pct60">
              <a:fgClr>
                <a:srgbClr val="FF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6" descr="Geflochten"/>
            <p:cNvSpPr>
              <a:spLocks noChangeArrowheads="1"/>
            </p:cNvSpPr>
            <p:nvPr/>
          </p:nvSpPr>
          <p:spPr bwMode="auto">
            <a:xfrm>
              <a:off x="975" y="1763"/>
              <a:ext cx="632" cy="387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Rectangle 7" descr="Geflochten"/>
            <p:cNvSpPr>
              <a:spLocks noChangeArrowheads="1"/>
            </p:cNvSpPr>
            <p:nvPr/>
          </p:nvSpPr>
          <p:spPr bwMode="auto">
            <a:xfrm>
              <a:off x="975" y="2154"/>
              <a:ext cx="634" cy="381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Line 8"/>
            <p:cNvSpPr>
              <a:spLocks noChangeShapeType="1"/>
            </p:cNvSpPr>
            <p:nvPr/>
          </p:nvSpPr>
          <p:spPr bwMode="auto">
            <a:xfrm flipV="1">
              <a:off x="970" y="2705"/>
              <a:ext cx="6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972" y="2623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907" y="2624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1094" y="2781"/>
              <a:ext cx="3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>
              <a:off x="1618" y="2632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>
              <a:off x="1648" y="2632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8" name="Rectangle 14"/>
          <p:cNvSpPr>
            <a:spLocks noChangeArrowheads="1"/>
          </p:cNvSpPr>
          <p:nvPr/>
        </p:nvSpPr>
        <p:spPr bwMode="auto">
          <a:xfrm flipH="1">
            <a:off x="3081323" y="2328134"/>
            <a:ext cx="57150" cy="1827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 flipH="1">
            <a:off x="3144334" y="2329721"/>
            <a:ext cx="562708" cy="58578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 flipH="1">
            <a:off x="3142871" y="2921859"/>
            <a:ext cx="564173" cy="60801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auto">
          <a:xfrm flipH="1">
            <a:off x="3144335" y="3534634"/>
            <a:ext cx="565638" cy="62071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2" name="Rectangle 18" descr="Ausgefüllte Rauten"/>
          <p:cNvSpPr>
            <a:spLocks noChangeArrowheads="1"/>
          </p:cNvSpPr>
          <p:nvPr/>
        </p:nvSpPr>
        <p:spPr bwMode="auto">
          <a:xfrm flipH="1">
            <a:off x="3714370" y="2328137"/>
            <a:ext cx="427892" cy="1830387"/>
          </a:xfrm>
          <a:prstGeom prst="rect">
            <a:avLst/>
          </a:prstGeom>
          <a:pattFill prst="solidDmnd">
            <a:fgClr>
              <a:srgbClr val="EAEAEA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3" name="Rectangle 19" descr="60%"/>
          <p:cNvSpPr>
            <a:spLocks noChangeArrowheads="1"/>
          </p:cNvSpPr>
          <p:nvPr/>
        </p:nvSpPr>
        <p:spPr bwMode="auto">
          <a:xfrm flipH="1">
            <a:off x="4148125" y="2328137"/>
            <a:ext cx="54219" cy="1830387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4" name="Line 20"/>
          <p:cNvSpPr>
            <a:spLocks noChangeShapeType="1"/>
          </p:cNvSpPr>
          <p:nvPr/>
        </p:nvSpPr>
        <p:spPr bwMode="auto">
          <a:xfrm flipH="1">
            <a:off x="3138473" y="4326796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 flipH="1" flipV="1">
            <a:off x="3138475" y="4437921"/>
            <a:ext cx="56710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 flipH="1">
            <a:off x="3709973" y="4322034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7" name="Line 25"/>
          <p:cNvSpPr>
            <a:spLocks noChangeShapeType="1"/>
          </p:cNvSpPr>
          <p:nvPr/>
        </p:nvSpPr>
        <p:spPr bwMode="auto">
          <a:xfrm flipH="1">
            <a:off x="3087185" y="4326796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8" name="Line 26"/>
          <p:cNvSpPr>
            <a:spLocks noChangeShapeType="1"/>
          </p:cNvSpPr>
          <p:nvPr/>
        </p:nvSpPr>
        <p:spPr bwMode="auto">
          <a:xfrm flipH="1" flipV="1">
            <a:off x="3709973" y="4437921"/>
            <a:ext cx="42789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9" name="Line 27"/>
          <p:cNvSpPr>
            <a:spLocks noChangeShapeType="1"/>
          </p:cNvSpPr>
          <p:nvPr/>
        </p:nvSpPr>
        <p:spPr bwMode="auto">
          <a:xfrm flipH="1">
            <a:off x="4142262" y="4318859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0" name="Line 28"/>
          <p:cNvSpPr>
            <a:spLocks noChangeShapeType="1"/>
          </p:cNvSpPr>
          <p:nvPr/>
        </p:nvSpPr>
        <p:spPr bwMode="auto">
          <a:xfrm flipH="1">
            <a:off x="4199412" y="4320449"/>
            <a:ext cx="0" cy="2524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 flipH="1">
            <a:off x="3166316" y="4461734"/>
            <a:ext cx="52460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000">
                <a:solidFill>
                  <a:prstClr val="black"/>
                </a:solidFill>
              </a:rPr>
              <a:t>24 cm</a:t>
            </a: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 flipH="1">
            <a:off x="3783242" y="4463321"/>
            <a:ext cx="29307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2764801" y="4937965"/>
            <a:ext cx="183759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>
                <a:solidFill>
                  <a:prstClr val="black"/>
                </a:solidFill>
              </a:rPr>
              <a:t>Zweischalige</a:t>
            </a:r>
            <a:r>
              <a:rPr lang="de-DE" altLang="de-DE" sz="1800" b="1" dirty="0">
                <a:solidFill>
                  <a:prstClr val="black"/>
                </a:solidFill>
              </a:rPr>
              <a:t> </a:t>
            </a:r>
            <a:r>
              <a:rPr lang="de-DE" altLang="de-DE" sz="1800" dirty="0">
                <a:solidFill>
                  <a:prstClr val="black"/>
                </a:solidFill>
              </a:rPr>
              <a:t>Außenwand mit WDVS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713" y="1491450"/>
            <a:ext cx="3178627" cy="2383970"/>
          </a:xfrm>
          <a:prstGeom prst="rect">
            <a:avLst/>
          </a:prstGeom>
        </p:spPr>
      </p:pic>
      <p:pic>
        <p:nvPicPr>
          <p:cNvPr id="54" name="Picture 85" descr="111_11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713" y="3926971"/>
            <a:ext cx="1666070" cy="22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 und VZ RLP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</a:t>
            </a:r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Außenwände</a:t>
            </a:r>
          </a:p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mit Außendämmung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851" y="3621342"/>
            <a:ext cx="2004502" cy="266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280792" y="4877460"/>
            <a:ext cx="19907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smtClean="0">
                <a:solidFill>
                  <a:prstClr val="black"/>
                </a:solidFill>
              </a:rPr>
              <a:t>Verbundplatte </a:t>
            </a:r>
            <a:r>
              <a:rPr lang="de-DE" altLang="de-DE" sz="1800" dirty="0">
                <a:solidFill>
                  <a:prstClr val="black"/>
                </a:solidFill>
              </a:rPr>
              <a:t>aus Gipskarton mit Polystyrol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664459" y="2262570"/>
            <a:ext cx="3205608" cy="2333921"/>
            <a:chOff x="333714" y="2819257"/>
            <a:chExt cx="3796977" cy="3205162"/>
          </a:xfrm>
        </p:grpSpPr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789451" y="2819257"/>
              <a:ext cx="92075" cy="2393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878226" y="2820844"/>
              <a:ext cx="914400" cy="76835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878226" y="3589194"/>
              <a:ext cx="915988" cy="80486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878226" y="4400407"/>
              <a:ext cx="914400" cy="8128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0" name="Rectangle 8" descr="Ausgefüllte Rauten"/>
            <p:cNvSpPr>
              <a:spLocks noChangeArrowheads="1"/>
            </p:cNvSpPr>
            <p:nvPr/>
          </p:nvSpPr>
          <p:spPr bwMode="auto">
            <a:xfrm>
              <a:off x="641689" y="2819257"/>
              <a:ext cx="230187" cy="2392362"/>
            </a:xfrm>
            <a:prstGeom prst="rect">
              <a:avLst/>
            </a:prstGeom>
            <a:pattFill prst="solidDmnd">
              <a:fgClr>
                <a:srgbClr val="EAEAEA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1" name="Rectangle 9" descr="60%"/>
            <p:cNvSpPr>
              <a:spLocks noChangeArrowheads="1"/>
            </p:cNvSpPr>
            <p:nvPr/>
          </p:nvSpPr>
          <p:spPr bwMode="auto">
            <a:xfrm>
              <a:off x="549614" y="2819257"/>
              <a:ext cx="87312" cy="2393950"/>
            </a:xfrm>
            <a:prstGeom prst="rect">
              <a:avLst/>
            </a:prstGeom>
            <a:pattFill prst="pct60">
              <a:fgClr>
                <a:srgbClr val="FF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2" name="Line 10"/>
            <p:cNvSpPr>
              <a:spLocks noChangeShapeType="1"/>
            </p:cNvSpPr>
            <p:nvPr/>
          </p:nvSpPr>
          <p:spPr bwMode="auto">
            <a:xfrm>
              <a:off x="1802151" y="543863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 flipV="1">
              <a:off x="886164" y="5584682"/>
              <a:ext cx="9159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4" name="Line 12"/>
            <p:cNvSpPr>
              <a:spLocks noChangeShapeType="1"/>
            </p:cNvSpPr>
            <p:nvPr/>
          </p:nvSpPr>
          <p:spPr bwMode="auto">
            <a:xfrm>
              <a:off x="878226" y="5432282"/>
              <a:ext cx="0" cy="33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5" name="Line 13"/>
            <p:cNvSpPr>
              <a:spLocks noChangeShapeType="1"/>
            </p:cNvSpPr>
            <p:nvPr/>
          </p:nvSpPr>
          <p:spPr bwMode="auto">
            <a:xfrm>
              <a:off x="1884701" y="543863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6" name="Line 14"/>
            <p:cNvSpPr>
              <a:spLocks noChangeShapeType="1"/>
            </p:cNvSpPr>
            <p:nvPr/>
          </p:nvSpPr>
          <p:spPr bwMode="auto">
            <a:xfrm>
              <a:off x="646451" y="5583094"/>
              <a:ext cx="231775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7" name="Line 15"/>
            <p:cNvSpPr>
              <a:spLocks noChangeShapeType="1"/>
            </p:cNvSpPr>
            <p:nvPr/>
          </p:nvSpPr>
          <p:spPr bwMode="auto">
            <a:xfrm>
              <a:off x="649626" y="5427519"/>
              <a:ext cx="0" cy="3317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8" name="Line 16"/>
            <p:cNvSpPr>
              <a:spLocks noChangeShapeType="1"/>
            </p:cNvSpPr>
            <p:nvPr/>
          </p:nvSpPr>
          <p:spPr bwMode="auto">
            <a:xfrm>
              <a:off x="554376" y="5425932"/>
              <a:ext cx="0" cy="33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9" name="Text Box 17"/>
            <p:cNvSpPr txBox="1">
              <a:spLocks noChangeArrowheads="1"/>
            </p:cNvSpPr>
            <p:nvPr/>
          </p:nvSpPr>
          <p:spPr bwMode="auto">
            <a:xfrm>
              <a:off x="1154451" y="5827569"/>
              <a:ext cx="3873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000">
                  <a:solidFill>
                    <a:prstClr val="black"/>
                  </a:solidFill>
                </a:rPr>
                <a:t>24 cm</a:t>
              </a:r>
            </a:p>
          </p:txBody>
        </p:sp>
        <p:sp>
          <p:nvSpPr>
            <p:cNvPr id="70" name="Text Box 18"/>
            <p:cNvSpPr txBox="1">
              <a:spLocks noChangeArrowheads="1"/>
            </p:cNvSpPr>
            <p:nvPr/>
          </p:nvSpPr>
          <p:spPr bwMode="auto">
            <a:xfrm>
              <a:off x="1058254" y="5197018"/>
              <a:ext cx="474662" cy="336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72" name="Text Box 20"/>
            <p:cNvSpPr txBox="1">
              <a:spLocks noChangeArrowheads="1"/>
            </p:cNvSpPr>
            <p:nvPr/>
          </p:nvSpPr>
          <p:spPr bwMode="auto">
            <a:xfrm>
              <a:off x="694076" y="5837094"/>
              <a:ext cx="327025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000">
                  <a:solidFill>
                    <a:prstClr val="black"/>
                  </a:solidFill>
                </a:rPr>
                <a:t>4 cm</a:t>
              </a:r>
            </a:p>
          </p:txBody>
        </p:sp>
        <p:sp>
          <p:nvSpPr>
            <p:cNvPr id="73" name="Text Box 21"/>
            <p:cNvSpPr txBox="1">
              <a:spLocks noChangeArrowheads="1"/>
            </p:cNvSpPr>
            <p:nvPr/>
          </p:nvSpPr>
          <p:spPr bwMode="auto">
            <a:xfrm>
              <a:off x="333714" y="5833919"/>
              <a:ext cx="327025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000">
                  <a:solidFill>
                    <a:prstClr val="black"/>
                  </a:solidFill>
                </a:rPr>
                <a:t>2 cm</a:t>
              </a:r>
            </a:p>
          </p:txBody>
        </p:sp>
        <p:sp>
          <p:nvSpPr>
            <p:cNvPr id="74" name="Rectangle 22"/>
            <p:cNvSpPr>
              <a:spLocks noChangeArrowheads="1"/>
            </p:cNvSpPr>
            <p:nvPr/>
          </p:nvSpPr>
          <p:spPr bwMode="auto">
            <a:xfrm>
              <a:off x="4035441" y="2863707"/>
              <a:ext cx="92075" cy="2393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5" name="Rectangle 23"/>
            <p:cNvSpPr>
              <a:spLocks noChangeArrowheads="1"/>
            </p:cNvSpPr>
            <p:nvPr/>
          </p:nvSpPr>
          <p:spPr bwMode="auto">
            <a:xfrm>
              <a:off x="3124216" y="2865294"/>
              <a:ext cx="914400" cy="76835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3124216" y="3633644"/>
              <a:ext cx="915988" cy="80486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3124216" y="4444857"/>
              <a:ext cx="914400" cy="8128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8" name="Line 26"/>
            <p:cNvSpPr>
              <a:spLocks noChangeShapeType="1"/>
            </p:cNvSpPr>
            <p:nvPr/>
          </p:nvSpPr>
          <p:spPr bwMode="auto">
            <a:xfrm>
              <a:off x="4048141" y="548308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V="1">
              <a:off x="3132154" y="5629132"/>
              <a:ext cx="9159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>
              <a:off x="3124216" y="5476732"/>
              <a:ext cx="0" cy="33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1" name="Line 29"/>
            <p:cNvSpPr>
              <a:spLocks noChangeShapeType="1"/>
            </p:cNvSpPr>
            <p:nvPr/>
          </p:nvSpPr>
          <p:spPr bwMode="auto">
            <a:xfrm>
              <a:off x="4130691" y="548308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2" name="Line 30"/>
            <p:cNvSpPr>
              <a:spLocks noChangeShapeType="1"/>
            </p:cNvSpPr>
            <p:nvPr/>
          </p:nvSpPr>
          <p:spPr bwMode="auto">
            <a:xfrm>
              <a:off x="2821004" y="5627544"/>
              <a:ext cx="303212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3" name="Line 31"/>
            <p:cNvSpPr>
              <a:spLocks noChangeShapeType="1"/>
            </p:cNvSpPr>
            <p:nvPr/>
          </p:nvSpPr>
          <p:spPr bwMode="auto">
            <a:xfrm>
              <a:off x="2813066" y="5471969"/>
              <a:ext cx="0" cy="3317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4" name="Text Box 32"/>
            <p:cNvSpPr txBox="1">
              <a:spLocks noChangeArrowheads="1"/>
            </p:cNvSpPr>
            <p:nvPr/>
          </p:nvSpPr>
          <p:spPr bwMode="auto">
            <a:xfrm>
              <a:off x="3400441" y="5872019"/>
              <a:ext cx="38735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000">
                  <a:solidFill>
                    <a:prstClr val="black"/>
                  </a:solidFill>
                </a:rPr>
                <a:t>24 cm</a:t>
              </a:r>
            </a:p>
          </p:txBody>
        </p:sp>
        <p:sp>
          <p:nvSpPr>
            <p:cNvPr id="85" name="Text Box 33"/>
            <p:cNvSpPr txBox="1">
              <a:spLocks noChangeArrowheads="1"/>
            </p:cNvSpPr>
            <p:nvPr/>
          </p:nvSpPr>
          <p:spPr bwMode="auto">
            <a:xfrm>
              <a:off x="3344084" y="5197018"/>
              <a:ext cx="474662" cy="336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86" name="Text Box 34"/>
            <p:cNvSpPr txBox="1">
              <a:spLocks noChangeArrowheads="1"/>
            </p:cNvSpPr>
            <p:nvPr/>
          </p:nvSpPr>
          <p:spPr bwMode="auto">
            <a:xfrm>
              <a:off x="2833704" y="5865669"/>
              <a:ext cx="327025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000">
                  <a:solidFill>
                    <a:prstClr val="black"/>
                  </a:solidFill>
                </a:rPr>
                <a:t>6 cm</a:t>
              </a:r>
            </a:p>
          </p:txBody>
        </p:sp>
        <p:sp>
          <p:nvSpPr>
            <p:cNvPr id="87" name="Rectangle 35"/>
            <p:cNvSpPr>
              <a:spLocks noChangeArrowheads="1"/>
            </p:cNvSpPr>
            <p:nvPr/>
          </p:nvSpPr>
          <p:spPr bwMode="auto">
            <a:xfrm>
              <a:off x="2797191" y="3254232"/>
              <a:ext cx="319088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8" name="Rectangle 36" descr="Konturierte Raute"/>
            <p:cNvSpPr>
              <a:spLocks noChangeArrowheads="1"/>
            </p:cNvSpPr>
            <p:nvPr/>
          </p:nvSpPr>
          <p:spPr bwMode="auto">
            <a:xfrm rot="10800000">
              <a:off x="2798779" y="3546332"/>
              <a:ext cx="317500" cy="1343025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9" name="Rectangle 37" descr="Konturierte Raute"/>
            <p:cNvSpPr>
              <a:spLocks noChangeArrowheads="1"/>
            </p:cNvSpPr>
            <p:nvPr/>
          </p:nvSpPr>
          <p:spPr bwMode="auto">
            <a:xfrm>
              <a:off x="2797191" y="2866882"/>
              <a:ext cx="319088" cy="379412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0" name="Line 38"/>
            <p:cNvSpPr>
              <a:spLocks noChangeShapeType="1"/>
            </p:cNvSpPr>
            <p:nvPr/>
          </p:nvSpPr>
          <p:spPr bwMode="auto">
            <a:xfrm rot="-5400000">
              <a:off x="2813066" y="3238357"/>
              <a:ext cx="285750" cy="31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1" name="Line 39"/>
            <p:cNvSpPr>
              <a:spLocks noChangeShapeType="1"/>
            </p:cNvSpPr>
            <p:nvPr/>
          </p:nvSpPr>
          <p:spPr bwMode="auto">
            <a:xfrm rot="16200000" flipV="1">
              <a:off x="2815448" y="3242325"/>
              <a:ext cx="279400" cy="315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2" name="Rectangle 40"/>
            <p:cNvSpPr>
              <a:spLocks noChangeArrowheads="1"/>
            </p:cNvSpPr>
            <p:nvPr/>
          </p:nvSpPr>
          <p:spPr bwMode="auto">
            <a:xfrm>
              <a:off x="2797191" y="4889357"/>
              <a:ext cx="319088" cy="287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 rot="-5400000">
              <a:off x="2812272" y="4874276"/>
              <a:ext cx="287337" cy="31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4" name="Line 42"/>
            <p:cNvSpPr>
              <a:spLocks noChangeShapeType="1"/>
            </p:cNvSpPr>
            <p:nvPr/>
          </p:nvSpPr>
          <p:spPr bwMode="auto">
            <a:xfrm rot="16200000" flipV="1">
              <a:off x="2813860" y="4879038"/>
              <a:ext cx="282575" cy="315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5" name="Rectangle 43" descr="Konturierte Raute"/>
            <p:cNvSpPr>
              <a:spLocks noChangeArrowheads="1"/>
            </p:cNvSpPr>
            <p:nvPr/>
          </p:nvSpPr>
          <p:spPr bwMode="auto">
            <a:xfrm>
              <a:off x="2797191" y="5187807"/>
              <a:ext cx="319088" cy="69850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6" name="Rectangle 44"/>
            <p:cNvSpPr>
              <a:spLocks noChangeArrowheads="1"/>
            </p:cNvSpPr>
            <p:nvPr/>
          </p:nvSpPr>
          <p:spPr bwMode="auto">
            <a:xfrm>
              <a:off x="2736866" y="2860532"/>
              <a:ext cx="42863" cy="2403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grpSp>
          <p:nvGrpSpPr>
            <p:cNvPr id="97" name="Group 45"/>
            <p:cNvGrpSpPr>
              <a:grpSpLocks/>
            </p:cNvGrpSpPr>
            <p:nvPr/>
          </p:nvGrpSpPr>
          <p:grpSpPr bwMode="auto">
            <a:xfrm>
              <a:off x="2695591" y="3320907"/>
              <a:ext cx="42863" cy="147637"/>
              <a:chOff x="3718" y="1473"/>
              <a:chExt cx="19" cy="93"/>
            </a:xfrm>
          </p:grpSpPr>
          <p:sp>
            <p:nvSpPr>
              <p:cNvPr id="98" name="Rectangle 46"/>
              <p:cNvSpPr>
                <a:spLocks noChangeArrowheads="1"/>
              </p:cNvSpPr>
              <p:nvPr/>
            </p:nvSpPr>
            <p:spPr bwMode="auto">
              <a:xfrm rot="-21600000">
                <a:off x="3718" y="1473"/>
                <a:ext cx="19" cy="93"/>
              </a:xfrm>
              <a:prstGeom prst="rect">
                <a:avLst/>
              </a:prstGeom>
              <a:noFill/>
              <a:ln w="444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47"/>
              <p:cNvSpPr>
                <a:spLocks noChangeShapeType="1"/>
              </p:cNvSpPr>
              <p:nvPr/>
            </p:nvSpPr>
            <p:spPr bwMode="auto">
              <a:xfrm rot="-21600000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Line 48"/>
              <p:cNvSpPr>
                <a:spLocks noChangeShapeType="1"/>
              </p:cNvSpPr>
              <p:nvPr/>
            </p:nvSpPr>
            <p:spPr bwMode="auto">
              <a:xfrm flipH="1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1" name="Rectangle 49" descr="Krähenfüße"/>
            <p:cNvSpPr>
              <a:spLocks noChangeArrowheads="1"/>
            </p:cNvSpPr>
            <p:nvPr/>
          </p:nvSpPr>
          <p:spPr bwMode="auto">
            <a:xfrm>
              <a:off x="2659079" y="2871644"/>
              <a:ext cx="30162" cy="2389188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grpSp>
          <p:nvGrpSpPr>
            <p:cNvPr id="102" name="Group 50"/>
            <p:cNvGrpSpPr>
              <a:grpSpLocks/>
            </p:cNvGrpSpPr>
            <p:nvPr/>
          </p:nvGrpSpPr>
          <p:grpSpPr bwMode="auto">
            <a:xfrm>
              <a:off x="2692416" y="4944919"/>
              <a:ext cx="42863" cy="147638"/>
              <a:chOff x="3718" y="1473"/>
              <a:chExt cx="19" cy="93"/>
            </a:xfrm>
          </p:grpSpPr>
          <p:sp>
            <p:nvSpPr>
              <p:cNvPr id="103" name="Rectangle 51"/>
              <p:cNvSpPr>
                <a:spLocks noChangeArrowheads="1"/>
              </p:cNvSpPr>
              <p:nvPr/>
            </p:nvSpPr>
            <p:spPr bwMode="auto">
              <a:xfrm rot="-21600000">
                <a:off x="3718" y="1473"/>
                <a:ext cx="19" cy="93"/>
              </a:xfrm>
              <a:prstGeom prst="rect">
                <a:avLst/>
              </a:prstGeom>
              <a:noFill/>
              <a:ln w="444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Line 52"/>
              <p:cNvSpPr>
                <a:spLocks noChangeShapeType="1"/>
              </p:cNvSpPr>
              <p:nvPr/>
            </p:nvSpPr>
            <p:spPr bwMode="auto">
              <a:xfrm rot="-21600000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Line 53"/>
              <p:cNvSpPr>
                <a:spLocks noChangeShapeType="1"/>
              </p:cNvSpPr>
              <p:nvPr/>
            </p:nvSpPr>
            <p:spPr bwMode="auto">
              <a:xfrm flipH="1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6" name="Line 54"/>
            <p:cNvSpPr>
              <a:spLocks noChangeShapeType="1"/>
            </p:cNvSpPr>
            <p:nvPr/>
          </p:nvSpPr>
          <p:spPr bwMode="auto">
            <a:xfrm>
              <a:off x="2787666" y="2868469"/>
              <a:ext cx="0" cy="23971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107" name="Text Box 55"/>
          <p:cNvSpPr txBox="1">
            <a:spLocks noChangeArrowheads="1"/>
          </p:cNvSpPr>
          <p:nvPr/>
        </p:nvSpPr>
        <p:spPr bwMode="auto">
          <a:xfrm>
            <a:off x="2363929" y="4881977"/>
            <a:ext cx="21812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dirty="0" smtClean="0">
                <a:solidFill>
                  <a:prstClr val="black"/>
                </a:solidFill>
              </a:rPr>
              <a:t>Innendämmung mit Holzständern </a:t>
            </a:r>
            <a:r>
              <a:rPr lang="de-DE" altLang="de-DE" sz="1800" dirty="0">
                <a:solidFill>
                  <a:prstClr val="black"/>
                </a:solidFill>
              </a:rPr>
              <a:t>und Dampfbremse</a:t>
            </a:r>
          </a:p>
        </p:txBody>
      </p:sp>
      <p:sp>
        <p:nvSpPr>
          <p:cNvPr id="108" name="Text Box 56"/>
          <p:cNvSpPr txBox="1">
            <a:spLocks noChangeArrowheads="1"/>
          </p:cNvSpPr>
          <p:nvPr/>
        </p:nvSpPr>
        <p:spPr bwMode="auto">
          <a:xfrm>
            <a:off x="3990411" y="2589553"/>
            <a:ext cx="1841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 dirty="0">
                <a:solidFill>
                  <a:prstClr val="black"/>
                </a:solidFill>
              </a:rPr>
              <a:t>von oben</a:t>
            </a:r>
          </a:p>
          <a:p>
            <a:r>
              <a:rPr lang="de-DE" altLang="de-DE" sz="1800" dirty="0">
                <a:solidFill>
                  <a:prstClr val="black"/>
                </a:solidFill>
              </a:rPr>
              <a:t>betrachtet</a:t>
            </a:r>
          </a:p>
        </p:txBody>
      </p:sp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449" y="1522907"/>
            <a:ext cx="2485139" cy="272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Textfeld 111"/>
          <p:cNvSpPr txBox="1"/>
          <p:nvPr/>
        </p:nvSpPr>
        <p:spPr>
          <a:xfrm>
            <a:off x="398862" y="6485667"/>
            <a:ext cx="7544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Quellen Fotos: IWU, Energiesparinformationen Nr. 11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11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Außenwand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</a:t>
            </a:r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Außenwände</a:t>
            </a:r>
          </a:p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mit </a:t>
            </a:r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Innendämmung</a:t>
            </a:r>
          </a:p>
        </p:txBody>
      </p:sp>
    </p:spTree>
    <p:extLst>
      <p:ext uri="{BB962C8B-B14F-4D97-AF65-F5344CB8AC3E}">
        <p14:creationId xmlns:p14="http://schemas.microsoft.com/office/powerpoint/2010/main" val="26224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6451" name="Rectangle 3"/>
          <p:cNvSpPr>
            <a:spLocks noChangeArrowheads="1"/>
          </p:cNvSpPr>
          <p:nvPr/>
        </p:nvSpPr>
        <p:spPr bwMode="auto">
          <a:xfrm>
            <a:off x="0" y="1043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pSp>
        <p:nvGrpSpPr>
          <p:cNvPr id="616486" name="Group 38"/>
          <p:cNvGrpSpPr>
            <a:grpSpLocks/>
          </p:cNvGrpSpPr>
          <p:nvPr/>
        </p:nvGrpSpPr>
        <p:grpSpPr bwMode="auto">
          <a:xfrm>
            <a:off x="417667" y="1988021"/>
            <a:ext cx="5523034" cy="4016375"/>
            <a:chOff x="1289" y="845"/>
            <a:chExt cx="3769" cy="2530"/>
          </a:xfrm>
        </p:grpSpPr>
        <p:sp>
          <p:nvSpPr>
            <p:cNvPr id="616453" name="Rectangle 5" descr="10%"/>
            <p:cNvSpPr>
              <a:spLocks noChangeArrowheads="1"/>
            </p:cNvSpPr>
            <p:nvPr/>
          </p:nvSpPr>
          <p:spPr bwMode="auto">
            <a:xfrm>
              <a:off x="3145" y="845"/>
              <a:ext cx="662" cy="2076"/>
            </a:xfrm>
            <a:prstGeom prst="rect">
              <a:avLst/>
            </a:prstGeom>
            <a:pattFill prst="pct10">
              <a:fgClr>
                <a:srgbClr val="000000"/>
              </a:fgClr>
              <a:bgClr>
                <a:srgbClr val="FFFFFF"/>
              </a:bgClr>
            </a:patt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54" name="Rectangle 6" descr="25%"/>
            <p:cNvSpPr>
              <a:spLocks noChangeArrowheads="1"/>
            </p:cNvSpPr>
            <p:nvPr/>
          </p:nvSpPr>
          <p:spPr bwMode="auto">
            <a:xfrm>
              <a:off x="3099" y="845"/>
              <a:ext cx="46" cy="2076"/>
            </a:xfrm>
            <a:prstGeom prst="rect">
              <a:avLst/>
            </a:prstGeom>
            <a:pattFill prst="pct25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55" name="Rectangle 7" descr="20%"/>
            <p:cNvSpPr>
              <a:spLocks noChangeArrowheads="1"/>
            </p:cNvSpPr>
            <p:nvPr/>
          </p:nvSpPr>
          <p:spPr bwMode="auto">
            <a:xfrm>
              <a:off x="2712" y="845"/>
              <a:ext cx="365" cy="2076"/>
            </a:xfrm>
            <a:prstGeom prst="rect">
              <a:avLst/>
            </a:prstGeom>
            <a:pattFill prst="pct20">
              <a:fgClr>
                <a:srgbClr val="FFFF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56" name="Rectangle 8"/>
            <p:cNvSpPr>
              <a:spLocks noChangeArrowheads="1"/>
            </p:cNvSpPr>
            <p:nvPr/>
          </p:nvSpPr>
          <p:spPr bwMode="auto">
            <a:xfrm>
              <a:off x="2689" y="845"/>
              <a:ext cx="23" cy="2076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57" name="Rectangle 9"/>
            <p:cNvSpPr>
              <a:spLocks noChangeArrowheads="1"/>
            </p:cNvSpPr>
            <p:nvPr/>
          </p:nvSpPr>
          <p:spPr bwMode="auto">
            <a:xfrm>
              <a:off x="2643" y="845"/>
              <a:ext cx="46" cy="2076"/>
            </a:xfrm>
            <a:prstGeom prst="rect">
              <a:avLst/>
            </a:prstGeom>
            <a:pattFill prst="pct5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58" name="Rectangle 10" descr="10%"/>
            <p:cNvSpPr>
              <a:spLocks noChangeArrowheads="1"/>
            </p:cNvSpPr>
            <p:nvPr/>
          </p:nvSpPr>
          <p:spPr bwMode="auto">
            <a:xfrm>
              <a:off x="3145" y="845"/>
              <a:ext cx="662" cy="343"/>
            </a:xfrm>
            <a:prstGeom prst="rect">
              <a:avLst/>
            </a:prstGeom>
            <a:pattFill prst="pct10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59" name="Rectangle 11" descr="10%"/>
            <p:cNvSpPr>
              <a:spLocks noChangeArrowheads="1"/>
            </p:cNvSpPr>
            <p:nvPr/>
          </p:nvSpPr>
          <p:spPr bwMode="auto">
            <a:xfrm>
              <a:off x="3145" y="1187"/>
              <a:ext cx="662" cy="343"/>
            </a:xfrm>
            <a:prstGeom prst="rect">
              <a:avLst/>
            </a:prstGeom>
            <a:pattFill prst="pct10">
              <a:fgClr>
                <a:srgbClr val="000000"/>
              </a:fgClr>
              <a:bgClr>
                <a:srgbClr val="FFFFFF"/>
              </a:bgClr>
            </a:patt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0" name="Rectangle 12" descr="10%"/>
            <p:cNvSpPr>
              <a:spLocks noChangeArrowheads="1"/>
            </p:cNvSpPr>
            <p:nvPr/>
          </p:nvSpPr>
          <p:spPr bwMode="auto">
            <a:xfrm>
              <a:off x="3145" y="1529"/>
              <a:ext cx="662" cy="343"/>
            </a:xfrm>
            <a:prstGeom prst="rect">
              <a:avLst/>
            </a:prstGeom>
            <a:pattFill prst="pct10">
              <a:fgClr>
                <a:srgbClr val="000000"/>
              </a:fgClr>
              <a:bgClr>
                <a:srgbClr val="FFFFFF"/>
              </a:bgClr>
            </a:patt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1" name="Rectangle 13" descr="10%"/>
            <p:cNvSpPr>
              <a:spLocks noChangeArrowheads="1"/>
            </p:cNvSpPr>
            <p:nvPr/>
          </p:nvSpPr>
          <p:spPr bwMode="auto">
            <a:xfrm>
              <a:off x="3145" y="1871"/>
              <a:ext cx="662" cy="343"/>
            </a:xfrm>
            <a:prstGeom prst="rect">
              <a:avLst/>
            </a:prstGeom>
            <a:pattFill prst="pct10">
              <a:fgClr>
                <a:srgbClr val="000000"/>
              </a:fgClr>
              <a:bgClr>
                <a:srgbClr val="FFFFFF"/>
              </a:bgClr>
            </a:patt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2" name="Rectangle 14" descr="10%"/>
            <p:cNvSpPr>
              <a:spLocks noChangeArrowheads="1"/>
            </p:cNvSpPr>
            <p:nvPr/>
          </p:nvSpPr>
          <p:spPr bwMode="auto">
            <a:xfrm>
              <a:off x="3145" y="2213"/>
              <a:ext cx="662" cy="343"/>
            </a:xfrm>
            <a:prstGeom prst="rect">
              <a:avLst/>
            </a:prstGeom>
            <a:pattFill prst="pct10">
              <a:fgClr>
                <a:srgbClr val="000000"/>
              </a:fgClr>
              <a:bgClr>
                <a:srgbClr val="FFFFFF"/>
              </a:bgClr>
            </a:patt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3" name="Rectangle 15" descr="25%"/>
            <p:cNvSpPr>
              <a:spLocks noChangeArrowheads="1"/>
            </p:cNvSpPr>
            <p:nvPr/>
          </p:nvSpPr>
          <p:spPr bwMode="auto">
            <a:xfrm>
              <a:off x="3806" y="845"/>
              <a:ext cx="23" cy="2076"/>
            </a:xfrm>
            <a:prstGeom prst="rect">
              <a:avLst/>
            </a:prstGeom>
            <a:pattFill prst="pct25">
              <a:fgClr>
                <a:srgbClr val="0000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4" name="Line 16"/>
            <p:cNvSpPr>
              <a:spLocks noChangeShapeType="1"/>
            </p:cNvSpPr>
            <p:nvPr/>
          </p:nvSpPr>
          <p:spPr bwMode="auto">
            <a:xfrm flipV="1">
              <a:off x="3829" y="1252"/>
              <a:ext cx="612" cy="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5" name="Rectangle 17" descr="20%"/>
            <p:cNvSpPr>
              <a:spLocks noChangeArrowheads="1"/>
            </p:cNvSpPr>
            <p:nvPr/>
          </p:nvSpPr>
          <p:spPr bwMode="auto">
            <a:xfrm>
              <a:off x="3077" y="845"/>
              <a:ext cx="24" cy="2076"/>
            </a:xfrm>
            <a:prstGeom prst="rect">
              <a:avLst/>
            </a:prstGeom>
            <a:pattFill prst="pct20">
              <a:fgClr>
                <a:srgbClr val="FF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6" name="Line 18"/>
            <p:cNvSpPr>
              <a:spLocks noChangeShapeType="1"/>
            </p:cNvSpPr>
            <p:nvPr/>
          </p:nvSpPr>
          <p:spPr bwMode="auto">
            <a:xfrm>
              <a:off x="2712" y="2054"/>
              <a:ext cx="525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7" name="Line 19"/>
            <p:cNvSpPr>
              <a:spLocks noChangeShapeType="1"/>
            </p:cNvSpPr>
            <p:nvPr/>
          </p:nvSpPr>
          <p:spPr bwMode="auto">
            <a:xfrm>
              <a:off x="2712" y="1985"/>
              <a:ext cx="0" cy="13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68" name="Rectangle 20"/>
            <p:cNvSpPr>
              <a:spLocks noChangeArrowheads="1"/>
            </p:cNvSpPr>
            <p:nvPr/>
          </p:nvSpPr>
          <p:spPr bwMode="auto">
            <a:xfrm>
              <a:off x="1665" y="2095"/>
              <a:ext cx="445" cy="14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/>
                <a:t>Dübel</a:t>
              </a:r>
            </a:p>
          </p:txBody>
        </p:sp>
        <p:sp>
          <p:nvSpPr>
            <p:cNvPr id="616469" name="Line 21"/>
            <p:cNvSpPr>
              <a:spLocks noChangeShapeType="1"/>
            </p:cNvSpPr>
            <p:nvPr/>
          </p:nvSpPr>
          <p:spPr bwMode="auto">
            <a:xfrm flipH="1">
              <a:off x="2110" y="2054"/>
              <a:ext cx="853" cy="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70" name="Line 22"/>
            <p:cNvSpPr>
              <a:spLocks noChangeShapeType="1"/>
            </p:cNvSpPr>
            <p:nvPr/>
          </p:nvSpPr>
          <p:spPr bwMode="auto">
            <a:xfrm flipH="1" flipV="1">
              <a:off x="2041" y="1159"/>
              <a:ext cx="602" cy="1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71" name="Rectangle 23"/>
            <p:cNvSpPr>
              <a:spLocks noChangeArrowheads="1"/>
            </p:cNvSpPr>
            <p:nvPr/>
          </p:nvSpPr>
          <p:spPr bwMode="auto">
            <a:xfrm>
              <a:off x="1289" y="1082"/>
              <a:ext cx="752" cy="15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 dirty="0"/>
                <a:t>Außenputz</a:t>
              </a:r>
            </a:p>
          </p:txBody>
        </p:sp>
        <p:sp>
          <p:nvSpPr>
            <p:cNvPr id="616472" name="Line 24"/>
            <p:cNvSpPr>
              <a:spLocks noChangeShapeType="1"/>
            </p:cNvSpPr>
            <p:nvPr/>
          </p:nvSpPr>
          <p:spPr bwMode="auto">
            <a:xfrm flipH="1" flipV="1">
              <a:off x="2432" y="1597"/>
              <a:ext cx="257" cy="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73" name="Rectangle 25"/>
            <p:cNvSpPr>
              <a:spLocks noChangeArrowheads="1"/>
            </p:cNvSpPr>
            <p:nvPr/>
          </p:nvSpPr>
          <p:spPr bwMode="auto">
            <a:xfrm>
              <a:off x="1289" y="1446"/>
              <a:ext cx="1143" cy="4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 dirty="0"/>
                <a:t>Armierungsgewebe in Armierungsmörtel</a:t>
              </a:r>
            </a:p>
          </p:txBody>
        </p:sp>
        <p:sp>
          <p:nvSpPr>
            <p:cNvPr id="616474" name="Line 26"/>
            <p:cNvSpPr>
              <a:spLocks noChangeShapeType="1"/>
            </p:cNvSpPr>
            <p:nvPr/>
          </p:nvSpPr>
          <p:spPr bwMode="auto">
            <a:xfrm flipH="1">
              <a:off x="2342" y="2385"/>
              <a:ext cx="552" cy="4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75" name="Rectangle 27"/>
            <p:cNvSpPr>
              <a:spLocks noChangeArrowheads="1"/>
            </p:cNvSpPr>
            <p:nvPr/>
          </p:nvSpPr>
          <p:spPr bwMode="auto">
            <a:xfrm>
              <a:off x="1537" y="2741"/>
              <a:ext cx="805" cy="16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 dirty="0"/>
                <a:t>Dämmplatten</a:t>
              </a:r>
            </a:p>
          </p:txBody>
        </p:sp>
        <p:sp>
          <p:nvSpPr>
            <p:cNvPr id="616476" name="Line 28"/>
            <p:cNvSpPr>
              <a:spLocks noChangeShapeType="1"/>
            </p:cNvSpPr>
            <p:nvPr/>
          </p:nvSpPr>
          <p:spPr bwMode="auto">
            <a:xfrm flipH="1">
              <a:off x="2666" y="2795"/>
              <a:ext cx="422" cy="4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77" name="Rectangle 29"/>
            <p:cNvSpPr>
              <a:spLocks noChangeArrowheads="1"/>
            </p:cNvSpPr>
            <p:nvPr/>
          </p:nvSpPr>
          <p:spPr bwMode="auto">
            <a:xfrm>
              <a:off x="2207" y="3221"/>
              <a:ext cx="881" cy="15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 dirty="0"/>
                <a:t>Klebemasse</a:t>
              </a:r>
            </a:p>
          </p:txBody>
        </p:sp>
        <p:sp>
          <p:nvSpPr>
            <p:cNvPr id="616478" name="Line 30"/>
            <p:cNvSpPr>
              <a:spLocks noChangeShapeType="1"/>
            </p:cNvSpPr>
            <p:nvPr/>
          </p:nvSpPr>
          <p:spPr bwMode="auto">
            <a:xfrm>
              <a:off x="3122" y="2243"/>
              <a:ext cx="1319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79" name="Rectangle 31"/>
            <p:cNvSpPr>
              <a:spLocks noChangeArrowheads="1"/>
            </p:cNvSpPr>
            <p:nvPr/>
          </p:nvSpPr>
          <p:spPr bwMode="auto">
            <a:xfrm>
              <a:off x="4182" y="2363"/>
              <a:ext cx="771" cy="30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/>
                <a:t>Alter Außenputz</a:t>
              </a:r>
            </a:p>
          </p:txBody>
        </p:sp>
        <p:sp>
          <p:nvSpPr>
            <p:cNvPr id="616480" name="Line 32"/>
            <p:cNvSpPr>
              <a:spLocks noChangeShapeType="1"/>
            </p:cNvSpPr>
            <p:nvPr/>
          </p:nvSpPr>
          <p:spPr bwMode="auto">
            <a:xfrm>
              <a:off x="3529" y="1740"/>
              <a:ext cx="912" cy="1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81" name="Rectangle 33"/>
            <p:cNvSpPr>
              <a:spLocks noChangeArrowheads="1"/>
            </p:cNvSpPr>
            <p:nvPr/>
          </p:nvSpPr>
          <p:spPr bwMode="auto">
            <a:xfrm>
              <a:off x="4135" y="1700"/>
              <a:ext cx="923" cy="28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 dirty="0"/>
                <a:t>Bestehende Wand</a:t>
              </a:r>
            </a:p>
          </p:txBody>
        </p:sp>
        <p:sp>
          <p:nvSpPr>
            <p:cNvPr id="616482" name="Rectangle 34"/>
            <p:cNvSpPr>
              <a:spLocks noChangeArrowheads="1"/>
            </p:cNvSpPr>
            <p:nvPr/>
          </p:nvSpPr>
          <p:spPr bwMode="auto">
            <a:xfrm>
              <a:off x="4135" y="1159"/>
              <a:ext cx="865" cy="1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de-DE" altLang="de-DE" sz="1400" b="1" dirty="0"/>
                <a:t>Innenputz</a:t>
              </a:r>
            </a:p>
          </p:txBody>
        </p:sp>
        <p:sp>
          <p:nvSpPr>
            <p:cNvPr id="616483" name="Line 35"/>
            <p:cNvSpPr>
              <a:spLocks noChangeShapeType="1"/>
            </p:cNvSpPr>
            <p:nvPr/>
          </p:nvSpPr>
          <p:spPr bwMode="auto">
            <a:xfrm>
              <a:off x="2712" y="1297"/>
              <a:ext cx="1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84" name="Line 36"/>
            <p:cNvSpPr>
              <a:spLocks noChangeShapeType="1"/>
            </p:cNvSpPr>
            <p:nvPr/>
          </p:nvSpPr>
          <p:spPr bwMode="auto">
            <a:xfrm>
              <a:off x="2894" y="1251"/>
              <a:ext cx="18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6485" name="Line 37"/>
            <p:cNvSpPr>
              <a:spLocks noChangeShapeType="1"/>
            </p:cNvSpPr>
            <p:nvPr/>
          </p:nvSpPr>
          <p:spPr bwMode="auto">
            <a:xfrm flipV="1">
              <a:off x="2894" y="1251"/>
              <a:ext cx="1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Außenwand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Aufbau eines Wärmedämmverbundsystems</a:t>
            </a:r>
          </a:p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(WDVS </a:t>
            </a:r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Thermohaut)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086" y="1988021"/>
            <a:ext cx="2518493" cy="3357990"/>
          </a:xfrm>
          <a:prstGeom prst="rect">
            <a:avLst/>
          </a:prstGeom>
        </p:spPr>
      </p:pic>
      <p:sp>
        <p:nvSpPr>
          <p:cNvPr id="44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Foto: Martina Rittersdorf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6" name="Rectangle 4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  <a:ln/>
        </p:spPr>
        <p:txBody>
          <a:bodyPr/>
          <a:lstStyle/>
          <a:p>
            <a:r>
              <a:rPr lang="de-DE" altLang="de-DE" dirty="0" smtClean="0"/>
              <a:t>Außenwand</a:t>
            </a:r>
            <a:br>
              <a:rPr lang="de-DE" altLang="de-DE" dirty="0" smtClean="0"/>
            </a:br>
            <a:endParaRPr lang="de-DE" altLang="de-DE" dirty="0"/>
          </a:p>
        </p:txBody>
      </p:sp>
      <p:sp>
        <p:nvSpPr>
          <p:cNvPr id="904194" name="Rectangle 2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04195" name="Rectangle 3"/>
          <p:cNvSpPr>
            <a:spLocks noChangeArrowheads="1"/>
          </p:cNvSpPr>
          <p:nvPr/>
        </p:nvSpPr>
        <p:spPr bwMode="auto">
          <a:xfrm>
            <a:off x="0" y="1043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04225" name="Rectangle 33"/>
          <p:cNvSpPr>
            <a:spLocks noChangeArrowheads="1"/>
          </p:cNvSpPr>
          <p:nvPr/>
        </p:nvSpPr>
        <p:spPr bwMode="auto">
          <a:xfrm>
            <a:off x="5920872" y="1906118"/>
            <a:ext cx="286162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altLang="de-DE" sz="1900" b="1" dirty="0">
                <a:solidFill>
                  <a:srgbClr val="000000"/>
                </a:solidFill>
              </a:rPr>
              <a:t>Gesamtkosten </a:t>
            </a:r>
            <a:endParaRPr lang="de-DE" altLang="de-DE" sz="1900" b="1" dirty="0" smtClean="0">
              <a:solidFill>
                <a:srgbClr val="000000"/>
              </a:solidFill>
            </a:endParaRPr>
          </a:p>
          <a:p>
            <a:pPr algn="ctr"/>
            <a:r>
              <a:rPr lang="de-DE" altLang="de-DE" sz="1900" b="1" dirty="0" smtClean="0">
                <a:solidFill>
                  <a:srgbClr val="000000"/>
                </a:solidFill>
              </a:rPr>
              <a:t>100</a:t>
            </a:r>
            <a:r>
              <a:rPr lang="de-DE" altLang="de-DE" sz="1900" b="1" dirty="0">
                <a:solidFill>
                  <a:srgbClr val="000000"/>
                </a:solidFill>
              </a:rPr>
              <a:t>,- bis 150,-€ pro m</a:t>
            </a:r>
            <a:r>
              <a:rPr lang="de-DE" altLang="de-DE" sz="1900" b="1" baseline="30000" dirty="0">
                <a:solidFill>
                  <a:srgbClr val="000000"/>
                </a:solidFill>
              </a:rPr>
              <a:t>2</a:t>
            </a:r>
          </a:p>
          <a:p>
            <a:pPr algn="ctr"/>
            <a:r>
              <a:rPr lang="de-DE" altLang="de-DE" sz="1900" b="1" dirty="0">
                <a:solidFill>
                  <a:srgbClr val="000000"/>
                </a:solidFill>
              </a:rPr>
              <a:t>Je nach Material und Dicke</a:t>
            </a:r>
            <a:endParaRPr lang="de-DE" altLang="de-DE" dirty="0"/>
          </a:p>
        </p:txBody>
      </p:sp>
      <p:pic>
        <p:nvPicPr>
          <p:cNvPr id="904228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37" y="1417673"/>
            <a:ext cx="8261498" cy="603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Kostenstruktur eines WDVS</a:t>
            </a:r>
            <a:endParaRPr lang="de-DE" sz="28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0534" y="1698620"/>
            <a:ext cx="4090988" cy="536575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de-DE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Kennen Sie das?</a:t>
            </a:r>
          </a:p>
        </p:txBody>
      </p:sp>
      <p:pic>
        <p:nvPicPr>
          <p:cNvPr id="104451" name="Picture 3" descr="Flasche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957" y="434979"/>
            <a:ext cx="3887844" cy="561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4570534" y="2583664"/>
            <a:ext cx="432142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Tauwasser (100%)  auf der kalten Oberfläche</a:t>
            </a: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4570534" y="4162986"/>
            <a:ext cx="4573466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Dem Schimmel reichen schon 80</a:t>
            </a:r>
            <a:r>
              <a:rPr lang="de-DE" sz="3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%!</a:t>
            </a:r>
            <a:endParaRPr lang="de-DE" sz="3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291" name="Text Box 3"/>
          <p:cNvSpPr txBox="1">
            <a:spLocks noChangeArrowheads="1"/>
          </p:cNvSpPr>
          <p:nvPr/>
        </p:nvSpPr>
        <p:spPr bwMode="auto">
          <a:xfrm>
            <a:off x="382144" y="3160976"/>
            <a:ext cx="296007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11" tIns="48354" rIns="96711" bIns="48354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l/100km           21.0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</a:t>
            </a:r>
            <a:r>
              <a:rPr lang="de-DE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  <a:endParaRPr lang="de-DE" sz="47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060294" name="Text Box 6"/>
          <p:cNvSpPr txBox="1">
            <a:spLocks noChangeArrowheads="1"/>
          </p:cNvSpPr>
          <p:nvPr/>
        </p:nvSpPr>
        <p:spPr bwMode="auto">
          <a:xfrm>
            <a:off x="382144" y="5723600"/>
            <a:ext cx="319893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11" tIns="48354" rIns="96711" bIns="48354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</a:p>
          <a:p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l/m</a:t>
            </a:r>
            <a:r>
              <a:rPr lang="de-DE" sz="20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             21.0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	</a:t>
            </a:r>
          </a:p>
        </p:txBody>
      </p:sp>
      <p:pic>
        <p:nvPicPr>
          <p:cNvPr id="2060297" name="Picture 9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449" y="1396272"/>
            <a:ext cx="2351428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298" name="Picture 10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79" y="1418165"/>
            <a:ext cx="2350705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660" y="384987"/>
            <a:ext cx="7203987" cy="882503"/>
          </a:xfrm>
        </p:spPr>
        <p:txBody>
          <a:bodyPr/>
          <a:lstStyle/>
          <a:p>
            <a:r>
              <a:rPr lang="de-DE" sz="2800" dirty="0" smtClean="0"/>
              <a:t>Altbau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2060299" name="Picture 11" descr="Altbau 50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036" y="3977591"/>
            <a:ext cx="2348316" cy="176400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00" name="Picture 12" descr="Altbau 50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097" y="3982993"/>
            <a:ext cx="2353854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01" name="Picture 13" descr="Altbau 50e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359" y="3963943"/>
            <a:ext cx="2353715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02" name="Picture 14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437" y="1388311"/>
            <a:ext cx="2350706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2703" name="Text Box 15"/>
          <p:cNvSpPr txBox="1">
            <a:spLocks noChangeArrowheads="1"/>
          </p:cNvSpPr>
          <p:nvPr/>
        </p:nvSpPr>
        <p:spPr bwMode="auto">
          <a:xfrm>
            <a:off x="395792" y="6503729"/>
            <a:ext cx="372500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FF"/>
                    </a:gs>
                    <a:gs pos="100000">
                      <a:srgbClr val="6666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Quelle: Dipl. Ing. Martin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Ploß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346032" y="3135952"/>
            <a:ext cx="296007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11" tIns="48354" rIns="96711" bIns="48354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l/100km            10.5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	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255328" y="3124576"/>
            <a:ext cx="296007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11" tIns="48354" rIns="96711" bIns="48354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l/100km             1.5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	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366561" y="5736489"/>
            <a:ext cx="296007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11" tIns="48354" rIns="96711" bIns="48354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l/m</a:t>
            </a:r>
            <a:r>
              <a:rPr lang="de-DE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            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10.5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	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300845" y="5725843"/>
            <a:ext cx="296007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11" tIns="48354" rIns="96711" bIns="48354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     1.5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l/m</a:t>
            </a:r>
            <a:r>
              <a:rPr lang="de-DE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            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latin typeface="Arial" pitchFamily="34" charset="0"/>
                <a:cs typeface="Arial" pitchFamily="34" charset="0"/>
              </a:rPr>
              <a:t>Technisches Einsparpotenzial</a:t>
            </a:r>
          </a:p>
        </p:txBody>
      </p:sp>
    </p:spTree>
    <p:extLst>
      <p:ext uri="{BB962C8B-B14F-4D97-AF65-F5344CB8AC3E}">
        <p14:creationId xmlns:p14="http://schemas.microsoft.com/office/powerpoint/2010/main" val="5461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291" grpId="0"/>
      <p:bldP spid="2060294" grpId="0"/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5635494" y="2922017"/>
            <a:ext cx="33042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b="1" dirty="0"/>
              <a:t>24 cm </a:t>
            </a:r>
            <a:r>
              <a:rPr lang="de-DE" altLang="de-DE" sz="2000" b="1" dirty="0" smtClean="0"/>
              <a:t>Massivwand        mit </a:t>
            </a:r>
            <a:r>
              <a:rPr lang="de-DE" altLang="de-DE" sz="2000" b="1" dirty="0"/>
              <a:t>U-Wert: 1,45 W(m</a:t>
            </a:r>
            <a:r>
              <a:rPr lang="de-DE" altLang="de-DE" sz="2000" b="1" baseline="30000" dirty="0"/>
              <a:t>2</a:t>
            </a:r>
            <a:r>
              <a:rPr lang="de-DE" altLang="de-DE" sz="2000" b="1" dirty="0"/>
              <a:t>K)</a:t>
            </a:r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671995" y="1704408"/>
            <a:ext cx="4508519" cy="4293398"/>
            <a:chOff x="1303" y="142"/>
            <a:chExt cx="457" cy="501"/>
          </a:xfrm>
        </p:grpSpPr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425" y="195"/>
              <a:ext cx="4" cy="373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1564" y="195"/>
              <a:ext cx="5" cy="373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" name="Rectangle 19" descr="Horizontale Steine"/>
            <p:cNvSpPr>
              <a:spLocks noChangeArrowheads="1"/>
            </p:cNvSpPr>
            <p:nvPr/>
          </p:nvSpPr>
          <p:spPr bwMode="auto">
            <a:xfrm>
              <a:off x="1429" y="195"/>
              <a:ext cx="135" cy="373"/>
            </a:xfrm>
            <a:prstGeom prst="rect">
              <a:avLst/>
            </a:prstGeom>
            <a:pattFill prst="horzBrick">
              <a:fgClr>
                <a:srgbClr val="969696"/>
              </a:fgClr>
              <a:bgClr>
                <a:srgbClr val="FF660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graphicFrame>
          <p:nvGraphicFramePr>
            <p:cNvPr id="13" name="Object 20"/>
            <p:cNvGraphicFramePr>
              <a:graphicFrameLocks noChangeAspect="1"/>
            </p:cNvGraphicFramePr>
            <p:nvPr/>
          </p:nvGraphicFramePr>
          <p:xfrm>
            <a:off x="1303" y="142"/>
            <a:ext cx="457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4909" name="Diagramm" r:id="rId3" imgW="4352925" imgH="4619625" progId="Excel.Chart.8">
                    <p:embed/>
                  </p:oleObj>
                </mc:Choice>
                <mc:Fallback>
                  <p:oleObj name="Diagramm" r:id="rId3" imgW="4352925" imgH="4619625" progId="Excel.Char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3" y="142"/>
                          <a:ext cx="457" cy="5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Temperaturverlauf in der Wand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Massive Wand ohne Dämmung</a:t>
            </a:r>
            <a:endParaRPr lang="de-DE" sz="28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Text Box 2"/>
          <p:cNvSpPr txBox="1">
            <a:spLocks noChangeArrowheads="1"/>
          </p:cNvSpPr>
          <p:nvPr/>
        </p:nvSpPr>
        <p:spPr bwMode="auto">
          <a:xfrm>
            <a:off x="5639022" y="2939951"/>
            <a:ext cx="29545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b="1" dirty="0"/>
              <a:t>24 cm Massivwand mit 16 cm </a:t>
            </a:r>
            <a:r>
              <a:rPr lang="de-DE" altLang="de-DE" sz="2000" b="1" dirty="0" smtClean="0"/>
              <a:t>WDVS,     </a:t>
            </a:r>
            <a:r>
              <a:rPr lang="el-GR" altLang="de-DE" sz="2000" b="1" dirty="0" smtClean="0">
                <a:cs typeface="Arial" charset="0"/>
              </a:rPr>
              <a:t>λ</a:t>
            </a:r>
            <a:r>
              <a:rPr lang="de-DE" altLang="de-DE" sz="2000" b="1" dirty="0">
                <a:cs typeface="Arial" charset="0"/>
              </a:rPr>
              <a:t>=0,035 W/(</a:t>
            </a:r>
            <a:r>
              <a:rPr lang="de-DE" altLang="de-DE" sz="2000" b="1" dirty="0" err="1">
                <a:cs typeface="Arial" charset="0"/>
              </a:rPr>
              <a:t>mK</a:t>
            </a:r>
            <a:r>
              <a:rPr lang="de-DE" altLang="de-DE" sz="2000" b="1" dirty="0">
                <a:cs typeface="Arial" charset="0"/>
              </a:rPr>
              <a:t>)</a:t>
            </a:r>
            <a:r>
              <a:rPr lang="de-DE" altLang="de-DE" sz="2000" b="1" dirty="0"/>
              <a:t> </a:t>
            </a:r>
            <a:br>
              <a:rPr lang="de-DE" altLang="de-DE" sz="2000" b="1" dirty="0"/>
            </a:br>
            <a:r>
              <a:rPr lang="de-DE" altLang="de-DE" sz="2000" b="1" dirty="0"/>
              <a:t>U-Wert: 0,19 W(m</a:t>
            </a:r>
            <a:r>
              <a:rPr lang="de-DE" altLang="de-DE" sz="2000" b="1" baseline="30000" dirty="0"/>
              <a:t>2</a:t>
            </a:r>
            <a:r>
              <a:rPr lang="de-DE" altLang="de-DE" sz="2000" b="1" dirty="0"/>
              <a:t>K)</a:t>
            </a:r>
          </a:p>
        </p:txBody>
      </p:sp>
      <p:sp>
        <p:nvSpPr>
          <p:cNvPr id="846868" name="AutoShape 20"/>
          <p:cNvSpPr>
            <a:spLocks noChangeAspect="1" noChangeArrowheads="1" noTextEdit="1"/>
          </p:cNvSpPr>
          <p:nvPr/>
        </p:nvSpPr>
        <p:spPr bwMode="auto">
          <a:xfrm>
            <a:off x="1863969" y="1311276"/>
            <a:ext cx="48768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776005" y="1596974"/>
            <a:ext cx="4511151" cy="4524426"/>
            <a:chOff x="2019300" y="1311275"/>
            <a:chExt cx="5283200" cy="5305425"/>
          </a:xfrm>
        </p:grpSpPr>
        <p:sp>
          <p:nvSpPr>
            <p:cNvPr id="732" name="Rectangle 15" descr="Zickzack"/>
            <p:cNvSpPr>
              <a:spLocks noChangeArrowheads="1"/>
            </p:cNvSpPr>
            <p:nvPr/>
          </p:nvSpPr>
          <p:spPr bwMode="auto">
            <a:xfrm>
              <a:off x="4970463" y="1989138"/>
              <a:ext cx="850900" cy="3949700"/>
            </a:xfrm>
            <a:prstGeom prst="rect">
              <a:avLst/>
            </a:prstGeom>
            <a:pattFill prst="zigZag">
              <a:fgClr>
                <a:srgbClr val="9999FF"/>
              </a:fgClr>
              <a:bgClr>
                <a:srgbClr val="FFFFE1"/>
              </a:bgClr>
            </a:patt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33" name="Rectangle 16"/>
            <p:cNvSpPr>
              <a:spLocks noChangeArrowheads="1"/>
            </p:cNvSpPr>
            <p:nvPr/>
          </p:nvSpPr>
          <p:spPr bwMode="auto">
            <a:xfrm>
              <a:off x="3305175" y="1989138"/>
              <a:ext cx="46038" cy="3949700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34" name="Rectangle 17"/>
            <p:cNvSpPr>
              <a:spLocks noChangeArrowheads="1"/>
            </p:cNvSpPr>
            <p:nvPr/>
          </p:nvSpPr>
          <p:spPr bwMode="auto">
            <a:xfrm>
              <a:off x="4902200" y="1989138"/>
              <a:ext cx="57150" cy="3949700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35" name="Rectangle 18" descr="Horizontale Steine"/>
            <p:cNvSpPr>
              <a:spLocks noChangeArrowheads="1"/>
            </p:cNvSpPr>
            <p:nvPr/>
          </p:nvSpPr>
          <p:spPr bwMode="auto">
            <a:xfrm>
              <a:off x="3351213" y="1989138"/>
              <a:ext cx="1550987" cy="3949700"/>
            </a:xfrm>
            <a:prstGeom prst="rect">
              <a:avLst/>
            </a:prstGeom>
            <a:pattFill prst="horzBrick">
              <a:fgClr>
                <a:srgbClr val="969696"/>
              </a:fgClr>
              <a:bgClr>
                <a:srgbClr val="FF660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36" name="AutoShape 20"/>
            <p:cNvSpPr>
              <a:spLocks noChangeAspect="1" noChangeArrowheads="1" noTextEdit="1"/>
            </p:cNvSpPr>
            <p:nvPr/>
          </p:nvSpPr>
          <p:spPr bwMode="auto">
            <a:xfrm>
              <a:off x="2019300" y="1311275"/>
              <a:ext cx="5283200" cy="530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737" name="Group 222"/>
            <p:cNvGrpSpPr>
              <a:grpSpLocks/>
            </p:cNvGrpSpPr>
            <p:nvPr/>
          </p:nvGrpSpPr>
          <p:grpSpPr bwMode="auto">
            <a:xfrm>
              <a:off x="2076450" y="1365250"/>
              <a:ext cx="5157788" cy="5197475"/>
              <a:chOff x="1308" y="860"/>
              <a:chExt cx="3249" cy="3274"/>
            </a:xfrm>
          </p:grpSpPr>
          <p:sp>
            <p:nvSpPr>
              <p:cNvPr id="738" name="Rectangle 22"/>
              <p:cNvSpPr>
                <a:spLocks noChangeArrowheads="1"/>
              </p:cNvSpPr>
              <p:nvPr/>
            </p:nvSpPr>
            <p:spPr bwMode="auto">
              <a:xfrm>
                <a:off x="1308" y="860"/>
                <a:ext cx="3249" cy="3274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39" name="Rectangle 23"/>
              <p:cNvSpPr>
                <a:spLocks noChangeArrowheads="1"/>
              </p:cNvSpPr>
              <p:nvPr/>
            </p:nvSpPr>
            <p:spPr bwMode="auto">
              <a:xfrm>
                <a:off x="1417" y="1295"/>
                <a:ext cx="2821" cy="2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0" name="Rectangle 24"/>
              <p:cNvSpPr>
                <a:spLocks noChangeArrowheads="1"/>
              </p:cNvSpPr>
              <p:nvPr/>
            </p:nvSpPr>
            <p:spPr bwMode="auto">
              <a:xfrm>
                <a:off x="1417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1" name="Rectangle 25"/>
              <p:cNvSpPr>
                <a:spLocks noChangeArrowheads="1"/>
              </p:cNvSpPr>
              <p:nvPr/>
            </p:nvSpPr>
            <p:spPr bwMode="auto">
              <a:xfrm>
                <a:off x="1460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2" name="Rectangle 26"/>
              <p:cNvSpPr>
                <a:spLocks noChangeArrowheads="1"/>
              </p:cNvSpPr>
              <p:nvPr/>
            </p:nvSpPr>
            <p:spPr bwMode="auto">
              <a:xfrm>
                <a:off x="1504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3" name="Rectangle 27"/>
              <p:cNvSpPr>
                <a:spLocks noChangeArrowheads="1"/>
              </p:cNvSpPr>
              <p:nvPr/>
            </p:nvSpPr>
            <p:spPr bwMode="auto">
              <a:xfrm>
                <a:off x="1547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4" name="Rectangle 28"/>
              <p:cNvSpPr>
                <a:spLocks noChangeArrowheads="1"/>
              </p:cNvSpPr>
              <p:nvPr/>
            </p:nvSpPr>
            <p:spPr bwMode="auto">
              <a:xfrm>
                <a:off x="1590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5" name="Rectangle 29"/>
              <p:cNvSpPr>
                <a:spLocks noChangeArrowheads="1"/>
              </p:cNvSpPr>
              <p:nvPr/>
            </p:nvSpPr>
            <p:spPr bwMode="auto">
              <a:xfrm>
                <a:off x="1634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6" name="Rectangle 30"/>
              <p:cNvSpPr>
                <a:spLocks noChangeArrowheads="1"/>
              </p:cNvSpPr>
              <p:nvPr/>
            </p:nvSpPr>
            <p:spPr bwMode="auto">
              <a:xfrm>
                <a:off x="1677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7" name="Rectangle 31"/>
              <p:cNvSpPr>
                <a:spLocks noChangeArrowheads="1"/>
              </p:cNvSpPr>
              <p:nvPr/>
            </p:nvSpPr>
            <p:spPr bwMode="auto">
              <a:xfrm>
                <a:off x="1721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8" name="Rectangle 32"/>
              <p:cNvSpPr>
                <a:spLocks noChangeArrowheads="1"/>
              </p:cNvSpPr>
              <p:nvPr/>
            </p:nvSpPr>
            <p:spPr bwMode="auto">
              <a:xfrm>
                <a:off x="1764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9" name="Rectangle 33"/>
              <p:cNvSpPr>
                <a:spLocks noChangeArrowheads="1"/>
              </p:cNvSpPr>
              <p:nvPr/>
            </p:nvSpPr>
            <p:spPr bwMode="auto">
              <a:xfrm>
                <a:off x="1807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0" name="Rectangle 34"/>
              <p:cNvSpPr>
                <a:spLocks noChangeArrowheads="1"/>
              </p:cNvSpPr>
              <p:nvPr/>
            </p:nvSpPr>
            <p:spPr bwMode="auto">
              <a:xfrm>
                <a:off x="1851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1" name="Rectangle 35"/>
              <p:cNvSpPr>
                <a:spLocks noChangeArrowheads="1"/>
              </p:cNvSpPr>
              <p:nvPr/>
            </p:nvSpPr>
            <p:spPr bwMode="auto">
              <a:xfrm>
                <a:off x="1894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2" name="Rectangle 36"/>
              <p:cNvSpPr>
                <a:spLocks noChangeArrowheads="1"/>
              </p:cNvSpPr>
              <p:nvPr/>
            </p:nvSpPr>
            <p:spPr bwMode="auto">
              <a:xfrm>
                <a:off x="1938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3" name="Rectangle 37"/>
              <p:cNvSpPr>
                <a:spLocks noChangeArrowheads="1"/>
              </p:cNvSpPr>
              <p:nvPr/>
            </p:nvSpPr>
            <p:spPr bwMode="auto">
              <a:xfrm>
                <a:off x="1981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4" name="Rectangle 38"/>
              <p:cNvSpPr>
                <a:spLocks noChangeArrowheads="1"/>
              </p:cNvSpPr>
              <p:nvPr/>
            </p:nvSpPr>
            <p:spPr bwMode="auto">
              <a:xfrm>
                <a:off x="2024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5" name="Rectangle 39"/>
              <p:cNvSpPr>
                <a:spLocks noChangeArrowheads="1"/>
              </p:cNvSpPr>
              <p:nvPr/>
            </p:nvSpPr>
            <p:spPr bwMode="auto">
              <a:xfrm>
                <a:off x="2068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6" name="Rectangle 40"/>
              <p:cNvSpPr>
                <a:spLocks noChangeArrowheads="1"/>
              </p:cNvSpPr>
              <p:nvPr/>
            </p:nvSpPr>
            <p:spPr bwMode="auto">
              <a:xfrm>
                <a:off x="2111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7" name="Rectangle 41"/>
              <p:cNvSpPr>
                <a:spLocks noChangeArrowheads="1"/>
              </p:cNvSpPr>
              <p:nvPr/>
            </p:nvSpPr>
            <p:spPr bwMode="auto">
              <a:xfrm>
                <a:off x="2155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8" name="Rectangle 42"/>
              <p:cNvSpPr>
                <a:spLocks noChangeArrowheads="1"/>
              </p:cNvSpPr>
              <p:nvPr/>
            </p:nvSpPr>
            <p:spPr bwMode="auto">
              <a:xfrm>
                <a:off x="2198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9" name="Rectangle 43"/>
              <p:cNvSpPr>
                <a:spLocks noChangeArrowheads="1"/>
              </p:cNvSpPr>
              <p:nvPr/>
            </p:nvSpPr>
            <p:spPr bwMode="auto">
              <a:xfrm>
                <a:off x="2241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0" name="Rectangle 44"/>
              <p:cNvSpPr>
                <a:spLocks noChangeArrowheads="1"/>
              </p:cNvSpPr>
              <p:nvPr/>
            </p:nvSpPr>
            <p:spPr bwMode="auto">
              <a:xfrm>
                <a:off x="2285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1" name="Rectangle 45"/>
              <p:cNvSpPr>
                <a:spLocks noChangeArrowheads="1"/>
              </p:cNvSpPr>
              <p:nvPr/>
            </p:nvSpPr>
            <p:spPr bwMode="auto">
              <a:xfrm>
                <a:off x="2328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2" name="Rectangle 46"/>
              <p:cNvSpPr>
                <a:spLocks noChangeArrowheads="1"/>
              </p:cNvSpPr>
              <p:nvPr/>
            </p:nvSpPr>
            <p:spPr bwMode="auto">
              <a:xfrm>
                <a:off x="2372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3" name="Rectangle 47"/>
              <p:cNvSpPr>
                <a:spLocks noChangeArrowheads="1"/>
              </p:cNvSpPr>
              <p:nvPr/>
            </p:nvSpPr>
            <p:spPr bwMode="auto">
              <a:xfrm>
                <a:off x="2415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4" name="Rectangle 48"/>
              <p:cNvSpPr>
                <a:spLocks noChangeArrowheads="1"/>
              </p:cNvSpPr>
              <p:nvPr/>
            </p:nvSpPr>
            <p:spPr bwMode="auto">
              <a:xfrm>
                <a:off x="2459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5" name="Rectangle 49"/>
              <p:cNvSpPr>
                <a:spLocks noChangeArrowheads="1"/>
              </p:cNvSpPr>
              <p:nvPr/>
            </p:nvSpPr>
            <p:spPr bwMode="auto">
              <a:xfrm>
                <a:off x="2502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6" name="Rectangle 50"/>
              <p:cNvSpPr>
                <a:spLocks noChangeArrowheads="1"/>
              </p:cNvSpPr>
              <p:nvPr/>
            </p:nvSpPr>
            <p:spPr bwMode="auto">
              <a:xfrm>
                <a:off x="2545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7" name="Rectangle 51"/>
              <p:cNvSpPr>
                <a:spLocks noChangeArrowheads="1"/>
              </p:cNvSpPr>
              <p:nvPr/>
            </p:nvSpPr>
            <p:spPr bwMode="auto">
              <a:xfrm>
                <a:off x="2589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8" name="Rectangle 52"/>
              <p:cNvSpPr>
                <a:spLocks noChangeArrowheads="1"/>
              </p:cNvSpPr>
              <p:nvPr/>
            </p:nvSpPr>
            <p:spPr bwMode="auto">
              <a:xfrm>
                <a:off x="2632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9" name="Rectangle 53"/>
              <p:cNvSpPr>
                <a:spLocks noChangeArrowheads="1"/>
              </p:cNvSpPr>
              <p:nvPr/>
            </p:nvSpPr>
            <p:spPr bwMode="auto">
              <a:xfrm>
                <a:off x="2676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0" name="Rectangle 54"/>
              <p:cNvSpPr>
                <a:spLocks noChangeArrowheads="1"/>
              </p:cNvSpPr>
              <p:nvPr/>
            </p:nvSpPr>
            <p:spPr bwMode="auto">
              <a:xfrm>
                <a:off x="2719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1" name="Rectangle 55"/>
              <p:cNvSpPr>
                <a:spLocks noChangeArrowheads="1"/>
              </p:cNvSpPr>
              <p:nvPr/>
            </p:nvSpPr>
            <p:spPr bwMode="auto">
              <a:xfrm>
                <a:off x="2762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2" name="Rectangle 56"/>
              <p:cNvSpPr>
                <a:spLocks noChangeArrowheads="1"/>
              </p:cNvSpPr>
              <p:nvPr/>
            </p:nvSpPr>
            <p:spPr bwMode="auto">
              <a:xfrm>
                <a:off x="2806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3" name="Rectangle 57"/>
              <p:cNvSpPr>
                <a:spLocks noChangeArrowheads="1"/>
              </p:cNvSpPr>
              <p:nvPr/>
            </p:nvSpPr>
            <p:spPr bwMode="auto">
              <a:xfrm>
                <a:off x="2849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4" name="Rectangle 58"/>
              <p:cNvSpPr>
                <a:spLocks noChangeArrowheads="1"/>
              </p:cNvSpPr>
              <p:nvPr/>
            </p:nvSpPr>
            <p:spPr bwMode="auto">
              <a:xfrm>
                <a:off x="2893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5" name="Rectangle 59"/>
              <p:cNvSpPr>
                <a:spLocks noChangeArrowheads="1"/>
              </p:cNvSpPr>
              <p:nvPr/>
            </p:nvSpPr>
            <p:spPr bwMode="auto">
              <a:xfrm>
                <a:off x="2936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6" name="Rectangle 60"/>
              <p:cNvSpPr>
                <a:spLocks noChangeArrowheads="1"/>
              </p:cNvSpPr>
              <p:nvPr/>
            </p:nvSpPr>
            <p:spPr bwMode="auto">
              <a:xfrm>
                <a:off x="2979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7" name="Rectangle 61"/>
              <p:cNvSpPr>
                <a:spLocks noChangeArrowheads="1"/>
              </p:cNvSpPr>
              <p:nvPr/>
            </p:nvSpPr>
            <p:spPr bwMode="auto">
              <a:xfrm>
                <a:off x="3023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8" name="Rectangle 62"/>
              <p:cNvSpPr>
                <a:spLocks noChangeArrowheads="1"/>
              </p:cNvSpPr>
              <p:nvPr/>
            </p:nvSpPr>
            <p:spPr bwMode="auto">
              <a:xfrm>
                <a:off x="3066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9" name="Rectangle 63"/>
              <p:cNvSpPr>
                <a:spLocks noChangeArrowheads="1"/>
              </p:cNvSpPr>
              <p:nvPr/>
            </p:nvSpPr>
            <p:spPr bwMode="auto">
              <a:xfrm>
                <a:off x="3110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0" name="Rectangle 64"/>
              <p:cNvSpPr>
                <a:spLocks noChangeArrowheads="1"/>
              </p:cNvSpPr>
              <p:nvPr/>
            </p:nvSpPr>
            <p:spPr bwMode="auto">
              <a:xfrm>
                <a:off x="3153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1" name="Rectangle 65"/>
              <p:cNvSpPr>
                <a:spLocks noChangeArrowheads="1"/>
              </p:cNvSpPr>
              <p:nvPr/>
            </p:nvSpPr>
            <p:spPr bwMode="auto">
              <a:xfrm>
                <a:off x="3196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2" name="Rectangle 66"/>
              <p:cNvSpPr>
                <a:spLocks noChangeArrowheads="1"/>
              </p:cNvSpPr>
              <p:nvPr/>
            </p:nvSpPr>
            <p:spPr bwMode="auto">
              <a:xfrm>
                <a:off x="3240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3" name="Rectangle 67"/>
              <p:cNvSpPr>
                <a:spLocks noChangeArrowheads="1"/>
              </p:cNvSpPr>
              <p:nvPr/>
            </p:nvSpPr>
            <p:spPr bwMode="auto">
              <a:xfrm>
                <a:off x="3283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4" name="Rectangle 68"/>
              <p:cNvSpPr>
                <a:spLocks noChangeArrowheads="1"/>
              </p:cNvSpPr>
              <p:nvPr/>
            </p:nvSpPr>
            <p:spPr bwMode="auto">
              <a:xfrm>
                <a:off x="3327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5" name="Rectangle 69"/>
              <p:cNvSpPr>
                <a:spLocks noChangeArrowheads="1"/>
              </p:cNvSpPr>
              <p:nvPr/>
            </p:nvSpPr>
            <p:spPr bwMode="auto">
              <a:xfrm>
                <a:off x="3370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6" name="Rectangle 70"/>
              <p:cNvSpPr>
                <a:spLocks noChangeArrowheads="1"/>
              </p:cNvSpPr>
              <p:nvPr/>
            </p:nvSpPr>
            <p:spPr bwMode="auto">
              <a:xfrm>
                <a:off x="3413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7" name="Rectangle 71"/>
              <p:cNvSpPr>
                <a:spLocks noChangeArrowheads="1"/>
              </p:cNvSpPr>
              <p:nvPr/>
            </p:nvSpPr>
            <p:spPr bwMode="auto">
              <a:xfrm>
                <a:off x="3457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8" name="Rectangle 72"/>
              <p:cNvSpPr>
                <a:spLocks noChangeArrowheads="1"/>
              </p:cNvSpPr>
              <p:nvPr/>
            </p:nvSpPr>
            <p:spPr bwMode="auto">
              <a:xfrm>
                <a:off x="3500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9" name="Rectangle 73"/>
              <p:cNvSpPr>
                <a:spLocks noChangeArrowheads="1"/>
              </p:cNvSpPr>
              <p:nvPr/>
            </p:nvSpPr>
            <p:spPr bwMode="auto">
              <a:xfrm>
                <a:off x="3544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0" name="Rectangle 74"/>
              <p:cNvSpPr>
                <a:spLocks noChangeArrowheads="1"/>
              </p:cNvSpPr>
              <p:nvPr/>
            </p:nvSpPr>
            <p:spPr bwMode="auto">
              <a:xfrm>
                <a:off x="3587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1" name="Rectangle 75"/>
              <p:cNvSpPr>
                <a:spLocks noChangeArrowheads="1"/>
              </p:cNvSpPr>
              <p:nvPr/>
            </p:nvSpPr>
            <p:spPr bwMode="auto">
              <a:xfrm>
                <a:off x="3631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2" name="Rectangle 76"/>
              <p:cNvSpPr>
                <a:spLocks noChangeArrowheads="1"/>
              </p:cNvSpPr>
              <p:nvPr/>
            </p:nvSpPr>
            <p:spPr bwMode="auto">
              <a:xfrm>
                <a:off x="3674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3" name="Rectangle 77"/>
              <p:cNvSpPr>
                <a:spLocks noChangeArrowheads="1"/>
              </p:cNvSpPr>
              <p:nvPr/>
            </p:nvSpPr>
            <p:spPr bwMode="auto">
              <a:xfrm>
                <a:off x="3717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4" name="Rectangle 78"/>
              <p:cNvSpPr>
                <a:spLocks noChangeArrowheads="1"/>
              </p:cNvSpPr>
              <p:nvPr/>
            </p:nvSpPr>
            <p:spPr bwMode="auto">
              <a:xfrm>
                <a:off x="3761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5" name="Rectangle 79"/>
              <p:cNvSpPr>
                <a:spLocks noChangeArrowheads="1"/>
              </p:cNvSpPr>
              <p:nvPr/>
            </p:nvSpPr>
            <p:spPr bwMode="auto">
              <a:xfrm>
                <a:off x="3804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6" name="Rectangle 80"/>
              <p:cNvSpPr>
                <a:spLocks noChangeArrowheads="1"/>
              </p:cNvSpPr>
              <p:nvPr/>
            </p:nvSpPr>
            <p:spPr bwMode="auto">
              <a:xfrm>
                <a:off x="3848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7" name="Rectangle 81"/>
              <p:cNvSpPr>
                <a:spLocks noChangeArrowheads="1"/>
              </p:cNvSpPr>
              <p:nvPr/>
            </p:nvSpPr>
            <p:spPr bwMode="auto">
              <a:xfrm>
                <a:off x="3891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8" name="Rectangle 82"/>
              <p:cNvSpPr>
                <a:spLocks noChangeArrowheads="1"/>
              </p:cNvSpPr>
              <p:nvPr/>
            </p:nvSpPr>
            <p:spPr bwMode="auto">
              <a:xfrm>
                <a:off x="3934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9" name="Rectangle 83"/>
              <p:cNvSpPr>
                <a:spLocks noChangeArrowheads="1"/>
              </p:cNvSpPr>
              <p:nvPr/>
            </p:nvSpPr>
            <p:spPr bwMode="auto">
              <a:xfrm>
                <a:off x="3978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0" name="Rectangle 84"/>
              <p:cNvSpPr>
                <a:spLocks noChangeArrowheads="1"/>
              </p:cNvSpPr>
              <p:nvPr/>
            </p:nvSpPr>
            <p:spPr bwMode="auto">
              <a:xfrm>
                <a:off x="4021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1" name="Rectangle 85"/>
              <p:cNvSpPr>
                <a:spLocks noChangeArrowheads="1"/>
              </p:cNvSpPr>
              <p:nvPr/>
            </p:nvSpPr>
            <p:spPr bwMode="auto">
              <a:xfrm>
                <a:off x="4065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2" name="Rectangle 86"/>
              <p:cNvSpPr>
                <a:spLocks noChangeArrowheads="1"/>
              </p:cNvSpPr>
              <p:nvPr/>
            </p:nvSpPr>
            <p:spPr bwMode="auto">
              <a:xfrm>
                <a:off x="4108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3" name="Rectangle 87"/>
              <p:cNvSpPr>
                <a:spLocks noChangeArrowheads="1"/>
              </p:cNvSpPr>
              <p:nvPr/>
            </p:nvSpPr>
            <p:spPr bwMode="auto">
              <a:xfrm>
                <a:off x="4151" y="345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4" name="Rectangle 88"/>
              <p:cNvSpPr>
                <a:spLocks noChangeArrowheads="1"/>
              </p:cNvSpPr>
              <p:nvPr/>
            </p:nvSpPr>
            <p:spPr bwMode="auto">
              <a:xfrm>
                <a:off x="4195" y="345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5" name="Rectangle 89"/>
              <p:cNvSpPr>
                <a:spLocks noChangeArrowheads="1"/>
              </p:cNvSpPr>
              <p:nvPr/>
            </p:nvSpPr>
            <p:spPr bwMode="auto">
              <a:xfrm>
                <a:off x="1417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6" name="Rectangle 90"/>
              <p:cNvSpPr>
                <a:spLocks noChangeArrowheads="1"/>
              </p:cNvSpPr>
              <p:nvPr/>
            </p:nvSpPr>
            <p:spPr bwMode="auto">
              <a:xfrm>
                <a:off x="1460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7" name="Rectangle 91"/>
              <p:cNvSpPr>
                <a:spLocks noChangeArrowheads="1"/>
              </p:cNvSpPr>
              <p:nvPr/>
            </p:nvSpPr>
            <p:spPr bwMode="auto">
              <a:xfrm>
                <a:off x="1504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8" name="Rectangle 92"/>
              <p:cNvSpPr>
                <a:spLocks noChangeArrowheads="1"/>
              </p:cNvSpPr>
              <p:nvPr/>
            </p:nvSpPr>
            <p:spPr bwMode="auto">
              <a:xfrm>
                <a:off x="1547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9" name="Rectangle 93"/>
              <p:cNvSpPr>
                <a:spLocks noChangeArrowheads="1"/>
              </p:cNvSpPr>
              <p:nvPr/>
            </p:nvSpPr>
            <p:spPr bwMode="auto">
              <a:xfrm>
                <a:off x="1590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0" name="Rectangle 94"/>
              <p:cNvSpPr>
                <a:spLocks noChangeArrowheads="1"/>
              </p:cNvSpPr>
              <p:nvPr/>
            </p:nvSpPr>
            <p:spPr bwMode="auto">
              <a:xfrm>
                <a:off x="1634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1" name="Rectangle 95"/>
              <p:cNvSpPr>
                <a:spLocks noChangeArrowheads="1"/>
              </p:cNvSpPr>
              <p:nvPr/>
            </p:nvSpPr>
            <p:spPr bwMode="auto">
              <a:xfrm>
                <a:off x="1677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" name="Rectangle 96"/>
              <p:cNvSpPr>
                <a:spLocks noChangeArrowheads="1"/>
              </p:cNvSpPr>
              <p:nvPr/>
            </p:nvSpPr>
            <p:spPr bwMode="auto">
              <a:xfrm>
                <a:off x="1721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" name="Rectangle 97"/>
              <p:cNvSpPr>
                <a:spLocks noChangeArrowheads="1"/>
              </p:cNvSpPr>
              <p:nvPr/>
            </p:nvSpPr>
            <p:spPr bwMode="auto">
              <a:xfrm>
                <a:off x="1764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" name="Rectangle 98"/>
              <p:cNvSpPr>
                <a:spLocks noChangeArrowheads="1"/>
              </p:cNvSpPr>
              <p:nvPr/>
            </p:nvSpPr>
            <p:spPr bwMode="auto">
              <a:xfrm>
                <a:off x="1807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5" name="Rectangle 99"/>
              <p:cNvSpPr>
                <a:spLocks noChangeArrowheads="1"/>
              </p:cNvSpPr>
              <p:nvPr/>
            </p:nvSpPr>
            <p:spPr bwMode="auto">
              <a:xfrm>
                <a:off x="1851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6" name="Rectangle 100"/>
              <p:cNvSpPr>
                <a:spLocks noChangeArrowheads="1"/>
              </p:cNvSpPr>
              <p:nvPr/>
            </p:nvSpPr>
            <p:spPr bwMode="auto">
              <a:xfrm>
                <a:off x="1894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7" name="Rectangle 101"/>
              <p:cNvSpPr>
                <a:spLocks noChangeArrowheads="1"/>
              </p:cNvSpPr>
              <p:nvPr/>
            </p:nvSpPr>
            <p:spPr bwMode="auto">
              <a:xfrm>
                <a:off x="1938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8" name="Rectangle 102"/>
              <p:cNvSpPr>
                <a:spLocks noChangeArrowheads="1"/>
              </p:cNvSpPr>
              <p:nvPr/>
            </p:nvSpPr>
            <p:spPr bwMode="auto">
              <a:xfrm>
                <a:off x="1981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9" name="Rectangle 103"/>
              <p:cNvSpPr>
                <a:spLocks noChangeArrowheads="1"/>
              </p:cNvSpPr>
              <p:nvPr/>
            </p:nvSpPr>
            <p:spPr bwMode="auto">
              <a:xfrm>
                <a:off x="2024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0" name="Rectangle 104"/>
              <p:cNvSpPr>
                <a:spLocks noChangeArrowheads="1"/>
              </p:cNvSpPr>
              <p:nvPr/>
            </p:nvSpPr>
            <p:spPr bwMode="auto">
              <a:xfrm>
                <a:off x="2068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1" name="Rectangle 105"/>
              <p:cNvSpPr>
                <a:spLocks noChangeArrowheads="1"/>
              </p:cNvSpPr>
              <p:nvPr/>
            </p:nvSpPr>
            <p:spPr bwMode="auto">
              <a:xfrm>
                <a:off x="2111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2" name="Rectangle 106"/>
              <p:cNvSpPr>
                <a:spLocks noChangeArrowheads="1"/>
              </p:cNvSpPr>
              <p:nvPr/>
            </p:nvSpPr>
            <p:spPr bwMode="auto">
              <a:xfrm>
                <a:off x="2155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3" name="Rectangle 107"/>
              <p:cNvSpPr>
                <a:spLocks noChangeArrowheads="1"/>
              </p:cNvSpPr>
              <p:nvPr/>
            </p:nvSpPr>
            <p:spPr bwMode="auto">
              <a:xfrm>
                <a:off x="2198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4" name="Rectangle 108"/>
              <p:cNvSpPr>
                <a:spLocks noChangeArrowheads="1"/>
              </p:cNvSpPr>
              <p:nvPr/>
            </p:nvSpPr>
            <p:spPr bwMode="auto">
              <a:xfrm>
                <a:off x="2241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5" name="Rectangle 109"/>
              <p:cNvSpPr>
                <a:spLocks noChangeArrowheads="1"/>
              </p:cNvSpPr>
              <p:nvPr/>
            </p:nvSpPr>
            <p:spPr bwMode="auto">
              <a:xfrm>
                <a:off x="2285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6" name="Rectangle 110"/>
              <p:cNvSpPr>
                <a:spLocks noChangeArrowheads="1"/>
              </p:cNvSpPr>
              <p:nvPr/>
            </p:nvSpPr>
            <p:spPr bwMode="auto">
              <a:xfrm>
                <a:off x="2328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7" name="Rectangle 111"/>
              <p:cNvSpPr>
                <a:spLocks noChangeArrowheads="1"/>
              </p:cNvSpPr>
              <p:nvPr/>
            </p:nvSpPr>
            <p:spPr bwMode="auto">
              <a:xfrm>
                <a:off x="2372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8" name="Rectangle 112"/>
              <p:cNvSpPr>
                <a:spLocks noChangeArrowheads="1"/>
              </p:cNvSpPr>
              <p:nvPr/>
            </p:nvSpPr>
            <p:spPr bwMode="auto">
              <a:xfrm>
                <a:off x="2415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" name="Rectangle 113"/>
              <p:cNvSpPr>
                <a:spLocks noChangeArrowheads="1"/>
              </p:cNvSpPr>
              <p:nvPr/>
            </p:nvSpPr>
            <p:spPr bwMode="auto">
              <a:xfrm>
                <a:off x="2459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0" name="Rectangle 114"/>
              <p:cNvSpPr>
                <a:spLocks noChangeArrowheads="1"/>
              </p:cNvSpPr>
              <p:nvPr/>
            </p:nvSpPr>
            <p:spPr bwMode="auto">
              <a:xfrm>
                <a:off x="2502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1" name="Rectangle 115"/>
              <p:cNvSpPr>
                <a:spLocks noChangeArrowheads="1"/>
              </p:cNvSpPr>
              <p:nvPr/>
            </p:nvSpPr>
            <p:spPr bwMode="auto">
              <a:xfrm>
                <a:off x="2545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2" name="Rectangle 116"/>
              <p:cNvSpPr>
                <a:spLocks noChangeArrowheads="1"/>
              </p:cNvSpPr>
              <p:nvPr/>
            </p:nvSpPr>
            <p:spPr bwMode="auto">
              <a:xfrm>
                <a:off x="2589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3" name="Rectangle 117"/>
              <p:cNvSpPr>
                <a:spLocks noChangeArrowheads="1"/>
              </p:cNvSpPr>
              <p:nvPr/>
            </p:nvSpPr>
            <p:spPr bwMode="auto">
              <a:xfrm>
                <a:off x="2632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4" name="Rectangle 118"/>
              <p:cNvSpPr>
                <a:spLocks noChangeArrowheads="1"/>
              </p:cNvSpPr>
              <p:nvPr/>
            </p:nvSpPr>
            <p:spPr bwMode="auto">
              <a:xfrm>
                <a:off x="2676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5" name="Rectangle 119"/>
              <p:cNvSpPr>
                <a:spLocks noChangeArrowheads="1"/>
              </p:cNvSpPr>
              <p:nvPr/>
            </p:nvSpPr>
            <p:spPr bwMode="auto">
              <a:xfrm>
                <a:off x="2719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6" name="Rectangle 120"/>
              <p:cNvSpPr>
                <a:spLocks noChangeArrowheads="1"/>
              </p:cNvSpPr>
              <p:nvPr/>
            </p:nvSpPr>
            <p:spPr bwMode="auto">
              <a:xfrm>
                <a:off x="2762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7" name="Rectangle 121"/>
              <p:cNvSpPr>
                <a:spLocks noChangeArrowheads="1"/>
              </p:cNvSpPr>
              <p:nvPr/>
            </p:nvSpPr>
            <p:spPr bwMode="auto">
              <a:xfrm>
                <a:off x="2806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8" name="Rectangle 122"/>
              <p:cNvSpPr>
                <a:spLocks noChangeArrowheads="1"/>
              </p:cNvSpPr>
              <p:nvPr/>
            </p:nvSpPr>
            <p:spPr bwMode="auto">
              <a:xfrm>
                <a:off x="2849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9" name="Rectangle 123"/>
              <p:cNvSpPr>
                <a:spLocks noChangeArrowheads="1"/>
              </p:cNvSpPr>
              <p:nvPr/>
            </p:nvSpPr>
            <p:spPr bwMode="auto">
              <a:xfrm>
                <a:off x="2893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0" name="Rectangle 124"/>
              <p:cNvSpPr>
                <a:spLocks noChangeArrowheads="1"/>
              </p:cNvSpPr>
              <p:nvPr/>
            </p:nvSpPr>
            <p:spPr bwMode="auto">
              <a:xfrm>
                <a:off x="2936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1" name="Rectangle 125"/>
              <p:cNvSpPr>
                <a:spLocks noChangeArrowheads="1"/>
              </p:cNvSpPr>
              <p:nvPr/>
            </p:nvSpPr>
            <p:spPr bwMode="auto">
              <a:xfrm>
                <a:off x="2979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2" name="Rectangle 126"/>
              <p:cNvSpPr>
                <a:spLocks noChangeArrowheads="1"/>
              </p:cNvSpPr>
              <p:nvPr/>
            </p:nvSpPr>
            <p:spPr bwMode="auto">
              <a:xfrm>
                <a:off x="3023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3" name="Rectangle 127"/>
              <p:cNvSpPr>
                <a:spLocks noChangeArrowheads="1"/>
              </p:cNvSpPr>
              <p:nvPr/>
            </p:nvSpPr>
            <p:spPr bwMode="auto">
              <a:xfrm>
                <a:off x="3066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4" name="Rectangle 128"/>
              <p:cNvSpPr>
                <a:spLocks noChangeArrowheads="1"/>
              </p:cNvSpPr>
              <p:nvPr/>
            </p:nvSpPr>
            <p:spPr bwMode="auto">
              <a:xfrm>
                <a:off x="3110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5" name="Rectangle 129"/>
              <p:cNvSpPr>
                <a:spLocks noChangeArrowheads="1"/>
              </p:cNvSpPr>
              <p:nvPr/>
            </p:nvSpPr>
            <p:spPr bwMode="auto">
              <a:xfrm>
                <a:off x="3153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6" name="Rectangle 130"/>
              <p:cNvSpPr>
                <a:spLocks noChangeArrowheads="1"/>
              </p:cNvSpPr>
              <p:nvPr/>
            </p:nvSpPr>
            <p:spPr bwMode="auto">
              <a:xfrm>
                <a:off x="3196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7" name="Rectangle 131"/>
              <p:cNvSpPr>
                <a:spLocks noChangeArrowheads="1"/>
              </p:cNvSpPr>
              <p:nvPr/>
            </p:nvSpPr>
            <p:spPr bwMode="auto">
              <a:xfrm>
                <a:off x="3240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8" name="Rectangle 132"/>
              <p:cNvSpPr>
                <a:spLocks noChangeArrowheads="1"/>
              </p:cNvSpPr>
              <p:nvPr/>
            </p:nvSpPr>
            <p:spPr bwMode="auto">
              <a:xfrm>
                <a:off x="3283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9" name="Rectangle 133"/>
              <p:cNvSpPr>
                <a:spLocks noChangeArrowheads="1"/>
              </p:cNvSpPr>
              <p:nvPr/>
            </p:nvSpPr>
            <p:spPr bwMode="auto">
              <a:xfrm>
                <a:off x="3327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0" name="Rectangle 134"/>
              <p:cNvSpPr>
                <a:spLocks noChangeArrowheads="1"/>
              </p:cNvSpPr>
              <p:nvPr/>
            </p:nvSpPr>
            <p:spPr bwMode="auto">
              <a:xfrm>
                <a:off x="3370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1" name="Rectangle 135"/>
              <p:cNvSpPr>
                <a:spLocks noChangeArrowheads="1"/>
              </p:cNvSpPr>
              <p:nvPr/>
            </p:nvSpPr>
            <p:spPr bwMode="auto">
              <a:xfrm>
                <a:off x="3413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2" name="Rectangle 136"/>
              <p:cNvSpPr>
                <a:spLocks noChangeArrowheads="1"/>
              </p:cNvSpPr>
              <p:nvPr/>
            </p:nvSpPr>
            <p:spPr bwMode="auto">
              <a:xfrm>
                <a:off x="3457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3" name="Rectangle 137"/>
              <p:cNvSpPr>
                <a:spLocks noChangeArrowheads="1"/>
              </p:cNvSpPr>
              <p:nvPr/>
            </p:nvSpPr>
            <p:spPr bwMode="auto">
              <a:xfrm>
                <a:off x="3500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4" name="Rectangle 138"/>
              <p:cNvSpPr>
                <a:spLocks noChangeArrowheads="1"/>
              </p:cNvSpPr>
              <p:nvPr/>
            </p:nvSpPr>
            <p:spPr bwMode="auto">
              <a:xfrm>
                <a:off x="3544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5" name="Rectangle 139"/>
              <p:cNvSpPr>
                <a:spLocks noChangeArrowheads="1"/>
              </p:cNvSpPr>
              <p:nvPr/>
            </p:nvSpPr>
            <p:spPr bwMode="auto">
              <a:xfrm>
                <a:off x="3587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6" name="Rectangle 140"/>
              <p:cNvSpPr>
                <a:spLocks noChangeArrowheads="1"/>
              </p:cNvSpPr>
              <p:nvPr/>
            </p:nvSpPr>
            <p:spPr bwMode="auto">
              <a:xfrm>
                <a:off x="3631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7" name="Rectangle 141"/>
              <p:cNvSpPr>
                <a:spLocks noChangeArrowheads="1"/>
              </p:cNvSpPr>
              <p:nvPr/>
            </p:nvSpPr>
            <p:spPr bwMode="auto">
              <a:xfrm>
                <a:off x="3674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8" name="Rectangle 142"/>
              <p:cNvSpPr>
                <a:spLocks noChangeArrowheads="1"/>
              </p:cNvSpPr>
              <p:nvPr/>
            </p:nvSpPr>
            <p:spPr bwMode="auto">
              <a:xfrm>
                <a:off x="3717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9" name="Rectangle 143"/>
              <p:cNvSpPr>
                <a:spLocks noChangeArrowheads="1"/>
              </p:cNvSpPr>
              <p:nvPr/>
            </p:nvSpPr>
            <p:spPr bwMode="auto">
              <a:xfrm>
                <a:off x="3761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0" name="Rectangle 144"/>
              <p:cNvSpPr>
                <a:spLocks noChangeArrowheads="1"/>
              </p:cNvSpPr>
              <p:nvPr/>
            </p:nvSpPr>
            <p:spPr bwMode="auto">
              <a:xfrm>
                <a:off x="3804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1" name="Rectangle 145"/>
              <p:cNvSpPr>
                <a:spLocks noChangeArrowheads="1"/>
              </p:cNvSpPr>
              <p:nvPr/>
            </p:nvSpPr>
            <p:spPr bwMode="auto">
              <a:xfrm>
                <a:off x="3848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2" name="Rectangle 146"/>
              <p:cNvSpPr>
                <a:spLocks noChangeArrowheads="1"/>
              </p:cNvSpPr>
              <p:nvPr/>
            </p:nvSpPr>
            <p:spPr bwMode="auto">
              <a:xfrm>
                <a:off x="3891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3" name="Rectangle 147"/>
              <p:cNvSpPr>
                <a:spLocks noChangeArrowheads="1"/>
              </p:cNvSpPr>
              <p:nvPr/>
            </p:nvSpPr>
            <p:spPr bwMode="auto">
              <a:xfrm>
                <a:off x="3934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4" name="Rectangle 148"/>
              <p:cNvSpPr>
                <a:spLocks noChangeArrowheads="1"/>
              </p:cNvSpPr>
              <p:nvPr/>
            </p:nvSpPr>
            <p:spPr bwMode="auto">
              <a:xfrm>
                <a:off x="3978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5" name="Rectangle 149"/>
              <p:cNvSpPr>
                <a:spLocks noChangeArrowheads="1"/>
              </p:cNvSpPr>
              <p:nvPr/>
            </p:nvSpPr>
            <p:spPr bwMode="auto">
              <a:xfrm>
                <a:off x="4021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6" name="Rectangle 150"/>
              <p:cNvSpPr>
                <a:spLocks noChangeArrowheads="1"/>
              </p:cNvSpPr>
              <p:nvPr/>
            </p:nvSpPr>
            <p:spPr bwMode="auto">
              <a:xfrm>
                <a:off x="4065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7" name="Rectangle 151"/>
              <p:cNvSpPr>
                <a:spLocks noChangeArrowheads="1"/>
              </p:cNvSpPr>
              <p:nvPr/>
            </p:nvSpPr>
            <p:spPr bwMode="auto">
              <a:xfrm>
                <a:off x="4108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8" name="Rectangle 152"/>
              <p:cNvSpPr>
                <a:spLocks noChangeArrowheads="1"/>
              </p:cNvSpPr>
              <p:nvPr/>
            </p:nvSpPr>
            <p:spPr bwMode="auto">
              <a:xfrm>
                <a:off x="4151" y="3210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9" name="Rectangle 153"/>
              <p:cNvSpPr>
                <a:spLocks noChangeArrowheads="1"/>
              </p:cNvSpPr>
              <p:nvPr/>
            </p:nvSpPr>
            <p:spPr bwMode="auto">
              <a:xfrm>
                <a:off x="4195" y="3210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0" name="Rectangle 154"/>
              <p:cNvSpPr>
                <a:spLocks noChangeArrowheads="1"/>
              </p:cNvSpPr>
              <p:nvPr/>
            </p:nvSpPr>
            <p:spPr bwMode="auto">
              <a:xfrm>
                <a:off x="1417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" name="Rectangle 155"/>
              <p:cNvSpPr>
                <a:spLocks noChangeArrowheads="1"/>
              </p:cNvSpPr>
              <p:nvPr/>
            </p:nvSpPr>
            <p:spPr bwMode="auto">
              <a:xfrm>
                <a:off x="1460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2" name="Rectangle 156"/>
              <p:cNvSpPr>
                <a:spLocks noChangeArrowheads="1"/>
              </p:cNvSpPr>
              <p:nvPr/>
            </p:nvSpPr>
            <p:spPr bwMode="auto">
              <a:xfrm>
                <a:off x="1504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3" name="Rectangle 157"/>
              <p:cNvSpPr>
                <a:spLocks noChangeArrowheads="1"/>
              </p:cNvSpPr>
              <p:nvPr/>
            </p:nvSpPr>
            <p:spPr bwMode="auto">
              <a:xfrm>
                <a:off x="1547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4" name="Rectangle 158"/>
              <p:cNvSpPr>
                <a:spLocks noChangeArrowheads="1"/>
              </p:cNvSpPr>
              <p:nvPr/>
            </p:nvSpPr>
            <p:spPr bwMode="auto">
              <a:xfrm>
                <a:off x="1590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5" name="Rectangle 159"/>
              <p:cNvSpPr>
                <a:spLocks noChangeArrowheads="1"/>
              </p:cNvSpPr>
              <p:nvPr/>
            </p:nvSpPr>
            <p:spPr bwMode="auto">
              <a:xfrm>
                <a:off x="1634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6" name="Rectangle 160"/>
              <p:cNvSpPr>
                <a:spLocks noChangeArrowheads="1"/>
              </p:cNvSpPr>
              <p:nvPr/>
            </p:nvSpPr>
            <p:spPr bwMode="auto">
              <a:xfrm>
                <a:off x="1677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7" name="Rectangle 161"/>
              <p:cNvSpPr>
                <a:spLocks noChangeArrowheads="1"/>
              </p:cNvSpPr>
              <p:nvPr/>
            </p:nvSpPr>
            <p:spPr bwMode="auto">
              <a:xfrm>
                <a:off x="1721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8" name="Rectangle 162"/>
              <p:cNvSpPr>
                <a:spLocks noChangeArrowheads="1"/>
              </p:cNvSpPr>
              <p:nvPr/>
            </p:nvSpPr>
            <p:spPr bwMode="auto">
              <a:xfrm>
                <a:off x="1764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9" name="Rectangle 163"/>
              <p:cNvSpPr>
                <a:spLocks noChangeArrowheads="1"/>
              </p:cNvSpPr>
              <p:nvPr/>
            </p:nvSpPr>
            <p:spPr bwMode="auto">
              <a:xfrm>
                <a:off x="1807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0" name="Rectangle 164"/>
              <p:cNvSpPr>
                <a:spLocks noChangeArrowheads="1"/>
              </p:cNvSpPr>
              <p:nvPr/>
            </p:nvSpPr>
            <p:spPr bwMode="auto">
              <a:xfrm>
                <a:off x="1851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1" name="Rectangle 165"/>
              <p:cNvSpPr>
                <a:spLocks noChangeArrowheads="1"/>
              </p:cNvSpPr>
              <p:nvPr/>
            </p:nvSpPr>
            <p:spPr bwMode="auto">
              <a:xfrm>
                <a:off x="1894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2" name="Rectangle 166"/>
              <p:cNvSpPr>
                <a:spLocks noChangeArrowheads="1"/>
              </p:cNvSpPr>
              <p:nvPr/>
            </p:nvSpPr>
            <p:spPr bwMode="auto">
              <a:xfrm>
                <a:off x="1938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3" name="Rectangle 167"/>
              <p:cNvSpPr>
                <a:spLocks noChangeArrowheads="1"/>
              </p:cNvSpPr>
              <p:nvPr/>
            </p:nvSpPr>
            <p:spPr bwMode="auto">
              <a:xfrm>
                <a:off x="1981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4" name="Rectangle 168"/>
              <p:cNvSpPr>
                <a:spLocks noChangeArrowheads="1"/>
              </p:cNvSpPr>
              <p:nvPr/>
            </p:nvSpPr>
            <p:spPr bwMode="auto">
              <a:xfrm>
                <a:off x="2024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5" name="Rectangle 169"/>
              <p:cNvSpPr>
                <a:spLocks noChangeArrowheads="1"/>
              </p:cNvSpPr>
              <p:nvPr/>
            </p:nvSpPr>
            <p:spPr bwMode="auto">
              <a:xfrm>
                <a:off x="2068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6" name="Rectangle 170"/>
              <p:cNvSpPr>
                <a:spLocks noChangeArrowheads="1"/>
              </p:cNvSpPr>
              <p:nvPr/>
            </p:nvSpPr>
            <p:spPr bwMode="auto">
              <a:xfrm>
                <a:off x="2111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7" name="Rectangle 171"/>
              <p:cNvSpPr>
                <a:spLocks noChangeArrowheads="1"/>
              </p:cNvSpPr>
              <p:nvPr/>
            </p:nvSpPr>
            <p:spPr bwMode="auto">
              <a:xfrm>
                <a:off x="2155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8" name="Rectangle 172"/>
              <p:cNvSpPr>
                <a:spLocks noChangeArrowheads="1"/>
              </p:cNvSpPr>
              <p:nvPr/>
            </p:nvSpPr>
            <p:spPr bwMode="auto">
              <a:xfrm>
                <a:off x="2198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9" name="Rectangle 173"/>
              <p:cNvSpPr>
                <a:spLocks noChangeArrowheads="1"/>
              </p:cNvSpPr>
              <p:nvPr/>
            </p:nvSpPr>
            <p:spPr bwMode="auto">
              <a:xfrm>
                <a:off x="2241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0" name="Rectangle 174"/>
              <p:cNvSpPr>
                <a:spLocks noChangeArrowheads="1"/>
              </p:cNvSpPr>
              <p:nvPr/>
            </p:nvSpPr>
            <p:spPr bwMode="auto">
              <a:xfrm>
                <a:off x="2285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1" name="Rectangle 175"/>
              <p:cNvSpPr>
                <a:spLocks noChangeArrowheads="1"/>
              </p:cNvSpPr>
              <p:nvPr/>
            </p:nvSpPr>
            <p:spPr bwMode="auto">
              <a:xfrm>
                <a:off x="2328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2" name="Rectangle 176"/>
              <p:cNvSpPr>
                <a:spLocks noChangeArrowheads="1"/>
              </p:cNvSpPr>
              <p:nvPr/>
            </p:nvSpPr>
            <p:spPr bwMode="auto">
              <a:xfrm>
                <a:off x="2372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3" name="Rectangle 177"/>
              <p:cNvSpPr>
                <a:spLocks noChangeArrowheads="1"/>
              </p:cNvSpPr>
              <p:nvPr/>
            </p:nvSpPr>
            <p:spPr bwMode="auto">
              <a:xfrm>
                <a:off x="2415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4" name="Rectangle 178"/>
              <p:cNvSpPr>
                <a:spLocks noChangeArrowheads="1"/>
              </p:cNvSpPr>
              <p:nvPr/>
            </p:nvSpPr>
            <p:spPr bwMode="auto">
              <a:xfrm>
                <a:off x="2459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5" name="Rectangle 179"/>
              <p:cNvSpPr>
                <a:spLocks noChangeArrowheads="1"/>
              </p:cNvSpPr>
              <p:nvPr/>
            </p:nvSpPr>
            <p:spPr bwMode="auto">
              <a:xfrm>
                <a:off x="2502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6" name="Rectangle 180"/>
              <p:cNvSpPr>
                <a:spLocks noChangeArrowheads="1"/>
              </p:cNvSpPr>
              <p:nvPr/>
            </p:nvSpPr>
            <p:spPr bwMode="auto">
              <a:xfrm>
                <a:off x="2545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7" name="Rectangle 181"/>
              <p:cNvSpPr>
                <a:spLocks noChangeArrowheads="1"/>
              </p:cNvSpPr>
              <p:nvPr/>
            </p:nvSpPr>
            <p:spPr bwMode="auto">
              <a:xfrm>
                <a:off x="2589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8" name="Rectangle 182"/>
              <p:cNvSpPr>
                <a:spLocks noChangeArrowheads="1"/>
              </p:cNvSpPr>
              <p:nvPr/>
            </p:nvSpPr>
            <p:spPr bwMode="auto">
              <a:xfrm>
                <a:off x="2632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9" name="Rectangle 183"/>
              <p:cNvSpPr>
                <a:spLocks noChangeArrowheads="1"/>
              </p:cNvSpPr>
              <p:nvPr/>
            </p:nvSpPr>
            <p:spPr bwMode="auto">
              <a:xfrm>
                <a:off x="2676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0" name="Rectangle 184"/>
              <p:cNvSpPr>
                <a:spLocks noChangeArrowheads="1"/>
              </p:cNvSpPr>
              <p:nvPr/>
            </p:nvSpPr>
            <p:spPr bwMode="auto">
              <a:xfrm>
                <a:off x="2719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1" name="Rectangle 185"/>
              <p:cNvSpPr>
                <a:spLocks noChangeArrowheads="1"/>
              </p:cNvSpPr>
              <p:nvPr/>
            </p:nvSpPr>
            <p:spPr bwMode="auto">
              <a:xfrm>
                <a:off x="2762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2" name="Rectangle 186"/>
              <p:cNvSpPr>
                <a:spLocks noChangeArrowheads="1"/>
              </p:cNvSpPr>
              <p:nvPr/>
            </p:nvSpPr>
            <p:spPr bwMode="auto">
              <a:xfrm>
                <a:off x="2806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3" name="Rectangle 187"/>
              <p:cNvSpPr>
                <a:spLocks noChangeArrowheads="1"/>
              </p:cNvSpPr>
              <p:nvPr/>
            </p:nvSpPr>
            <p:spPr bwMode="auto">
              <a:xfrm>
                <a:off x="2849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4" name="Rectangle 188"/>
              <p:cNvSpPr>
                <a:spLocks noChangeArrowheads="1"/>
              </p:cNvSpPr>
              <p:nvPr/>
            </p:nvSpPr>
            <p:spPr bwMode="auto">
              <a:xfrm>
                <a:off x="2893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5" name="Rectangle 189"/>
              <p:cNvSpPr>
                <a:spLocks noChangeArrowheads="1"/>
              </p:cNvSpPr>
              <p:nvPr/>
            </p:nvSpPr>
            <p:spPr bwMode="auto">
              <a:xfrm>
                <a:off x="2936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6" name="Rectangle 190"/>
              <p:cNvSpPr>
                <a:spLocks noChangeArrowheads="1"/>
              </p:cNvSpPr>
              <p:nvPr/>
            </p:nvSpPr>
            <p:spPr bwMode="auto">
              <a:xfrm>
                <a:off x="2979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7" name="Rectangle 191"/>
              <p:cNvSpPr>
                <a:spLocks noChangeArrowheads="1"/>
              </p:cNvSpPr>
              <p:nvPr/>
            </p:nvSpPr>
            <p:spPr bwMode="auto">
              <a:xfrm>
                <a:off x="3023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8" name="Rectangle 192"/>
              <p:cNvSpPr>
                <a:spLocks noChangeArrowheads="1"/>
              </p:cNvSpPr>
              <p:nvPr/>
            </p:nvSpPr>
            <p:spPr bwMode="auto">
              <a:xfrm>
                <a:off x="3066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9" name="Rectangle 193"/>
              <p:cNvSpPr>
                <a:spLocks noChangeArrowheads="1"/>
              </p:cNvSpPr>
              <p:nvPr/>
            </p:nvSpPr>
            <p:spPr bwMode="auto">
              <a:xfrm>
                <a:off x="3110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0" name="Rectangle 194"/>
              <p:cNvSpPr>
                <a:spLocks noChangeArrowheads="1"/>
              </p:cNvSpPr>
              <p:nvPr/>
            </p:nvSpPr>
            <p:spPr bwMode="auto">
              <a:xfrm>
                <a:off x="3153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1" name="Rectangle 195"/>
              <p:cNvSpPr>
                <a:spLocks noChangeArrowheads="1"/>
              </p:cNvSpPr>
              <p:nvPr/>
            </p:nvSpPr>
            <p:spPr bwMode="auto">
              <a:xfrm>
                <a:off x="3196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2" name="Rectangle 196"/>
              <p:cNvSpPr>
                <a:spLocks noChangeArrowheads="1"/>
              </p:cNvSpPr>
              <p:nvPr/>
            </p:nvSpPr>
            <p:spPr bwMode="auto">
              <a:xfrm>
                <a:off x="3240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3" name="Rectangle 197"/>
              <p:cNvSpPr>
                <a:spLocks noChangeArrowheads="1"/>
              </p:cNvSpPr>
              <p:nvPr/>
            </p:nvSpPr>
            <p:spPr bwMode="auto">
              <a:xfrm>
                <a:off x="3283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4" name="Rectangle 198"/>
              <p:cNvSpPr>
                <a:spLocks noChangeArrowheads="1"/>
              </p:cNvSpPr>
              <p:nvPr/>
            </p:nvSpPr>
            <p:spPr bwMode="auto">
              <a:xfrm>
                <a:off x="3327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5" name="Rectangle 199"/>
              <p:cNvSpPr>
                <a:spLocks noChangeArrowheads="1"/>
              </p:cNvSpPr>
              <p:nvPr/>
            </p:nvSpPr>
            <p:spPr bwMode="auto">
              <a:xfrm>
                <a:off x="3370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6" name="Rectangle 200"/>
              <p:cNvSpPr>
                <a:spLocks noChangeArrowheads="1"/>
              </p:cNvSpPr>
              <p:nvPr/>
            </p:nvSpPr>
            <p:spPr bwMode="auto">
              <a:xfrm>
                <a:off x="3413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7" name="Rectangle 201"/>
              <p:cNvSpPr>
                <a:spLocks noChangeArrowheads="1"/>
              </p:cNvSpPr>
              <p:nvPr/>
            </p:nvSpPr>
            <p:spPr bwMode="auto">
              <a:xfrm>
                <a:off x="3457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8" name="Rectangle 202"/>
              <p:cNvSpPr>
                <a:spLocks noChangeArrowheads="1"/>
              </p:cNvSpPr>
              <p:nvPr/>
            </p:nvSpPr>
            <p:spPr bwMode="auto">
              <a:xfrm>
                <a:off x="3500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9" name="Rectangle 203"/>
              <p:cNvSpPr>
                <a:spLocks noChangeArrowheads="1"/>
              </p:cNvSpPr>
              <p:nvPr/>
            </p:nvSpPr>
            <p:spPr bwMode="auto">
              <a:xfrm>
                <a:off x="3544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0" name="Rectangle 204"/>
              <p:cNvSpPr>
                <a:spLocks noChangeArrowheads="1"/>
              </p:cNvSpPr>
              <p:nvPr/>
            </p:nvSpPr>
            <p:spPr bwMode="auto">
              <a:xfrm>
                <a:off x="3587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1" name="Rectangle 205"/>
              <p:cNvSpPr>
                <a:spLocks noChangeArrowheads="1"/>
              </p:cNvSpPr>
              <p:nvPr/>
            </p:nvSpPr>
            <p:spPr bwMode="auto">
              <a:xfrm>
                <a:off x="3631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2" name="Rectangle 206"/>
              <p:cNvSpPr>
                <a:spLocks noChangeArrowheads="1"/>
              </p:cNvSpPr>
              <p:nvPr/>
            </p:nvSpPr>
            <p:spPr bwMode="auto">
              <a:xfrm>
                <a:off x="3674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3" name="Rectangle 207"/>
              <p:cNvSpPr>
                <a:spLocks noChangeArrowheads="1"/>
              </p:cNvSpPr>
              <p:nvPr/>
            </p:nvSpPr>
            <p:spPr bwMode="auto">
              <a:xfrm>
                <a:off x="3717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4" name="Rectangle 208"/>
              <p:cNvSpPr>
                <a:spLocks noChangeArrowheads="1"/>
              </p:cNvSpPr>
              <p:nvPr/>
            </p:nvSpPr>
            <p:spPr bwMode="auto">
              <a:xfrm>
                <a:off x="3761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5" name="Rectangle 209"/>
              <p:cNvSpPr>
                <a:spLocks noChangeArrowheads="1"/>
              </p:cNvSpPr>
              <p:nvPr/>
            </p:nvSpPr>
            <p:spPr bwMode="auto">
              <a:xfrm>
                <a:off x="3804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6" name="Rectangle 210"/>
              <p:cNvSpPr>
                <a:spLocks noChangeArrowheads="1"/>
              </p:cNvSpPr>
              <p:nvPr/>
            </p:nvSpPr>
            <p:spPr bwMode="auto">
              <a:xfrm>
                <a:off x="3848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7" name="Rectangle 211"/>
              <p:cNvSpPr>
                <a:spLocks noChangeArrowheads="1"/>
              </p:cNvSpPr>
              <p:nvPr/>
            </p:nvSpPr>
            <p:spPr bwMode="auto">
              <a:xfrm>
                <a:off x="3891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8" name="Rectangle 212"/>
              <p:cNvSpPr>
                <a:spLocks noChangeArrowheads="1"/>
              </p:cNvSpPr>
              <p:nvPr/>
            </p:nvSpPr>
            <p:spPr bwMode="auto">
              <a:xfrm>
                <a:off x="3934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9" name="Rectangle 213"/>
              <p:cNvSpPr>
                <a:spLocks noChangeArrowheads="1"/>
              </p:cNvSpPr>
              <p:nvPr/>
            </p:nvSpPr>
            <p:spPr bwMode="auto">
              <a:xfrm>
                <a:off x="3978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0" name="Rectangle 214"/>
              <p:cNvSpPr>
                <a:spLocks noChangeArrowheads="1"/>
              </p:cNvSpPr>
              <p:nvPr/>
            </p:nvSpPr>
            <p:spPr bwMode="auto">
              <a:xfrm>
                <a:off x="4021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1" name="Rectangle 215"/>
              <p:cNvSpPr>
                <a:spLocks noChangeArrowheads="1"/>
              </p:cNvSpPr>
              <p:nvPr/>
            </p:nvSpPr>
            <p:spPr bwMode="auto">
              <a:xfrm>
                <a:off x="4065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2" name="Rectangle 216"/>
              <p:cNvSpPr>
                <a:spLocks noChangeArrowheads="1"/>
              </p:cNvSpPr>
              <p:nvPr/>
            </p:nvSpPr>
            <p:spPr bwMode="auto">
              <a:xfrm>
                <a:off x="4108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3" name="Rectangle 217"/>
              <p:cNvSpPr>
                <a:spLocks noChangeArrowheads="1"/>
              </p:cNvSpPr>
              <p:nvPr/>
            </p:nvSpPr>
            <p:spPr bwMode="auto">
              <a:xfrm>
                <a:off x="4151" y="297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4" name="Rectangle 218"/>
              <p:cNvSpPr>
                <a:spLocks noChangeArrowheads="1"/>
              </p:cNvSpPr>
              <p:nvPr/>
            </p:nvSpPr>
            <p:spPr bwMode="auto">
              <a:xfrm>
                <a:off x="4195" y="297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5" name="Rectangle 219"/>
              <p:cNvSpPr>
                <a:spLocks noChangeArrowheads="1"/>
              </p:cNvSpPr>
              <p:nvPr/>
            </p:nvSpPr>
            <p:spPr bwMode="auto">
              <a:xfrm>
                <a:off x="1417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6" name="Rectangle 220"/>
              <p:cNvSpPr>
                <a:spLocks noChangeArrowheads="1"/>
              </p:cNvSpPr>
              <p:nvPr/>
            </p:nvSpPr>
            <p:spPr bwMode="auto">
              <a:xfrm>
                <a:off x="1460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7" name="Rectangle 221"/>
              <p:cNvSpPr>
                <a:spLocks noChangeArrowheads="1"/>
              </p:cNvSpPr>
              <p:nvPr/>
            </p:nvSpPr>
            <p:spPr bwMode="auto">
              <a:xfrm>
                <a:off x="1504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38" name="Group 423"/>
            <p:cNvGrpSpPr>
              <a:grpSpLocks/>
            </p:cNvGrpSpPr>
            <p:nvPr/>
          </p:nvGrpSpPr>
          <p:grpSpPr bwMode="auto">
            <a:xfrm>
              <a:off x="2249488" y="3192463"/>
              <a:ext cx="4432300" cy="1160462"/>
              <a:chOff x="1417" y="2011"/>
              <a:chExt cx="2792" cy="731"/>
            </a:xfrm>
          </p:grpSpPr>
          <p:sp>
            <p:nvSpPr>
              <p:cNvPr id="939" name="Rectangle 223"/>
              <p:cNvSpPr>
                <a:spLocks noChangeArrowheads="1"/>
              </p:cNvSpPr>
              <p:nvPr/>
            </p:nvSpPr>
            <p:spPr bwMode="auto">
              <a:xfrm>
                <a:off x="1547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0" name="Rectangle 224"/>
              <p:cNvSpPr>
                <a:spLocks noChangeArrowheads="1"/>
              </p:cNvSpPr>
              <p:nvPr/>
            </p:nvSpPr>
            <p:spPr bwMode="auto">
              <a:xfrm>
                <a:off x="1590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1" name="Rectangle 225"/>
              <p:cNvSpPr>
                <a:spLocks noChangeArrowheads="1"/>
              </p:cNvSpPr>
              <p:nvPr/>
            </p:nvSpPr>
            <p:spPr bwMode="auto">
              <a:xfrm>
                <a:off x="1634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2" name="Rectangle 226"/>
              <p:cNvSpPr>
                <a:spLocks noChangeArrowheads="1"/>
              </p:cNvSpPr>
              <p:nvPr/>
            </p:nvSpPr>
            <p:spPr bwMode="auto">
              <a:xfrm>
                <a:off x="1677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3" name="Rectangle 227"/>
              <p:cNvSpPr>
                <a:spLocks noChangeArrowheads="1"/>
              </p:cNvSpPr>
              <p:nvPr/>
            </p:nvSpPr>
            <p:spPr bwMode="auto">
              <a:xfrm>
                <a:off x="1721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4" name="Rectangle 228"/>
              <p:cNvSpPr>
                <a:spLocks noChangeArrowheads="1"/>
              </p:cNvSpPr>
              <p:nvPr/>
            </p:nvSpPr>
            <p:spPr bwMode="auto">
              <a:xfrm>
                <a:off x="1764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5" name="Rectangle 229"/>
              <p:cNvSpPr>
                <a:spLocks noChangeArrowheads="1"/>
              </p:cNvSpPr>
              <p:nvPr/>
            </p:nvSpPr>
            <p:spPr bwMode="auto">
              <a:xfrm>
                <a:off x="1807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6" name="Rectangle 230"/>
              <p:cNvSpPr>
                <a:spLocks noChangeArrowheads="1"/>
              </p:cNvSpPr>
              <p:nvPr/>
            </p:nvSpPr>
            <p:spPr bwMode="auto">
              <a:xfrm>
                <a:off x="1851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7" name="Rectangle 231"/>
              <p:cNvSpPr>
                <a:spLocks noChangeArrowheads="1"/>
              </p:cNvSpPr>
              <p:nvPr/>
            </p:nvSpPr>
            <p:spPr bwMode="auto">
              <a:xfrm>
                <a:off x="1894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8" name="Rectangle 232"/>
              <p:cNvSpPr>
                <a:spLocks noChangeArrowheads="1"/>
              </p:cNvSpPr>
              <p:nvPr/>
            </p:nvSpPr>
            <p:spPr bwMode="auto">
              <a:xfrm>
                <a:off x="1938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9" name="Rectangle 233"/>
              <p:cNvSpPr>
                <a:spLocks noChangeArrowheads="1"/>
              </p:cNvSpPr>
              <p:nvPr/>
            </p:nvSpPr>
            <p:spPr bwMode="auto">
              <a:xfrm>
                <a:off x="1981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0" name="Rectangle 234"/>
              <p:cNvSpPr>
                <a:spLocks noChangeArrowheads="1"/>
              </p:cNvSpPr>
              <p:nvPr/>
            </p:nvSpPr>
            <p:spPr bwMode="auto">
              <a:xfrm>
                <a:off x="2024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1" name="Rectangle 235"/>
              <p:cNvSpPr>
                <a:spLocks noChangeArrowheads="1"/>
              </p:cNvSpPr>
              <p:nvPr/>
            </p:nvSpPr>
            <p:spPr bwMode="auto">
              <a:xfrm>
                <a:off x="2068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2" name="Rectangle 236"/>
              <p:cNvSpPr>
                <a:spLocks noChangeArrowheads="1"/>
              </p:cNvSpPr>
              <p:nvPr/>
            </p:nvSpPr>
            <p:spPr bwMode="auto">
              <a:xfrm>
                <a:off x="2111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3" name="Rectangle 237"/>
              <p:cNvSpPr>
                <a:spLocks noChangeArrowheads="1"/>
              </p:cNvSpPr>
              <p:nvPr/>
            </p:nvSpPr>
            <p:spPr bwMode="auto">
              <a:xfrm>
                <a:off x="2155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4" name="Rectangle 238"/>
              <p:cNvSpPr>
                <a:spLocks noChangeArrowheads="1"/>
              </p:cNvSpPr>
              <p:nvPr/>
            </p:nvSpPr>
            <p:spPr bwMode="auto">
              <a:xfrm>
                <a:off x="2198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5" name="Rectangle 239"/>
              <p:cNvSpPr>
                <a:spLocks noChangeArrowheads="1"/>
              </p:cNvSpPr>
              <p:nvPr/>
            </p:nvSpPr>
            <p:spPr bwMode="auto">
              <a:xfrm>
                <a:off x="2241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6" name="Rectangle 240"/>
              <p:cNvSpPr>
                <a:spLocks noChangeArrowheads="1"/>
              </p:cNvSpPr>
              <p:nvPr/>
            </p:nvSpPr>
            <p:spPr bwMode="auto">
              <a:xfrm>
                <a:off x="2285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7" name="Rectangle 241"/>
              <p:cNvSpPr>
                <a:spLocks noChangeArrowheads="1"/>
              </p:cNvSpPr>
              <p:nvPr/>
            </p:nvSpPr>
            <p:spPr bwMode="auto">
              <a:xfrm>
                <a:off x="2328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8" name="Rectangle 242"/>
              <p:cNvSpPr>
                <a:spLocks noChangeArrowheads="1"/>
              </p:cNvSpPr>
              <p:nvPr/>
            </p:nvSpPr>
            <p:spPr bwMode="auto">
              <a:xfrm>
                <a:off x="2372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9" name="Rectangle 243"/>
              <p:cNvSpPr>
                <a:spLocks noChangeArrowheads="1"/>
              </p:cNvSpPr>
              <p:nvPr/>
            </p:nvSpPr>
            <p:spPr bwMode="auto">
              <a:xfrm>
                <a:off x="2415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0" name="Rectangle 244"/>
              <p:cNvSpPr>
                <a:spLocks noChangeArrowheads="1"/>
              </p:cNvSpPr>
              <p:nvPr/>
            </p:nvSpPr>
            <p:spPr bwMode="auto">
              <a:xfrm>
                <a:off x="2459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1" name="Rectangle 245"/>
              <p:cNvSpPr>
                <a:spLocks noChangeArrowheads="1"/>
              </p:cNvSpPr>
              <p:nvPr/>
            </p:nvSpPr>
            <p:spPr bwMode="auto">
              <a:xfrm>
                <a:off x="2502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2" name="Rectangle 246"/>
              <p:cNvSpPr>
                <a:spLocks noChangeArrowheads="1"/>
              </p:cNvSpPr>
              <p:nvPr/>
            </p:nvSpPr>
            <p:spPr bwMode="auto">
              <a:xfrm>
                <a:off x="2545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3" name="Rectangle 247"/>
              <p:cNvSpPr>
                <a:spLocks noChangeArrowheads="1"/>
              </p:cNvSpPr>
              <p:nvPr/>
            </p:nvSpPr>
            <p:spPr bwMode="auto">
              <a:xfrm>
                <a:off x="2589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4" name="Rectangle 248"/>
              <p:cNvSpPr>
                <a:spLocks noChangeArrowheads="1"/>
              </p:cNvSpPr>
              <p:nvPr/>
            </p:nvSpPr>
            <p:spPr bwMode="auto">
              <a:xfrm>
                <a:off x="2632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5" name="Rectangle 249"/>
              <p:cNvSpPr>
                <a:spLocks noChangeArrowheads="1"/>
              </p:cNvSpPr>
              <p:nvPr/>
            </p:nvSpPr>
            <p:spPr bwMode="auto">
              <a:xfrm>
                <a:off x="2676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6" name="Rectangle 250"/>
              <p:cNvSpPr>
                <a:spLocks noChangeArrowheads="1"/>
              </p:cNvSpPr>
              <p:nvPr/>
            </p:nvSpPr>
            <p:spPr bwMode="auto">
              <a:xfrm>
                <a:off x="2719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7" name="Rectangle 251"/>
              <p:cNvSpPr>
                <a:spLocks noChangeArrowheads="1"/>
              </p:cNvSpPr>
              <p:nvPr/>
            </p:nvSpPr>
            <p:spPr bwMode="auto">
              <a:xfrm>
                <a:off x="2762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8" name="Rectangle 252"/>
              <p:cNvSpPr>
                <a:spLocks noChangeArrowheads="1"/>
              </p:cNvSpPr>
              <p:nvPr/>
            </p:nvSpPr>
            <p:spPr bwMode="auto">
              <a:xfrm>
                <a:off x="2806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9" name="Rectangle 253"/>
              <p:cNvSpPr>
                <a:spLocks noChangeArrowheads="1"/>
              </p:cNvSpPr>
              <p:nvPr/>
            </p:nvSpPr>
            <p:spPr bwMode="auto">
              <a:xfrm>
                <a:off x="2849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0" name="Rectangle 254"/>
              <p:cNvSpPr>
                <a:spLocks noChangeArrowheads="1"/>
              </p:cNvSpPr>
              <p:nvPr/>
            </p:nvSpPr>
            <p:spPr bwMode="auto">
              <a:xfrm>
                <a:off x="2893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1" name="Rectangle 255"/>
              <p:cNvSpPr>
                <a:spLocks noChangeArrowheads="1"/>
              </p:cNvSpPr>
              <p:nvPr/>
            </p:nvSpPr>
            <p:spPr bwMode="auto">
              <a:xfrm>
                <a:off x="2936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2" name="Rectangle 256"/>
              <p:cNvSpPr>
                <a:spLocks noChangeArrowheads="1"/>
              </p:cNvSpPr>
              <p:nvPr/>
            </p:nvSpPr>
            <p:spPr bwMode="auto">
              <a:xfrm>
                <a:off x="2979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3" name="Rectangle 257"/>
              <p:cNvSpPr>
                <a:spLocks noChangeArrowheads="1"/>
              </p:cNvSpPr>
              <p:nvPr/>
            </p:nvSpPr>
            <p:spPr bwMode="auto">
              <a:xfrm>
                <a:off x="3023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4" name="Rectangle 258"/>
              <p:cNvSpPr>
                <a:spLocks noChangeArrowheads="1"/>
              </p:cNvSpPr>
              <p:nvPr/>
            </p:nvSpPr>
            <p:spPr bwMode="auto">
              <a:xfrm>
                <a:off x="3066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5" name="Rectangle 259"/>
              <p:cNvSpPr>
                <a:spLocks noChangeArrowheads="1"/>
              </p:cNvSpPr>
              <p:nvPr/>
            </p:nvSpPr>
            <p:spPr bwMode="auto">
              <a:xfrm>
                <a:off x="3110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6" name="Rectangle 260"/>
              <p:cNvSpPr>
                <a:spLocks noChangeArrowheads="1"/>
              </p:cNvSpPr>
              <p:nvPr/>
            </p:nvSpPr>
            <p:spPr bwMode="auto">
              <a:xfrm>
                <a:off x="3153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7" name="Rectangle 261"/>
              <p:cNvSpPr>
                <a:spLocks noChangeArrowheads="1"/>
              </p:cNvSpPr>
              <p:nvPr/>
            </p:nvSpPr>
            <p:spPr bwMode="auto">
              <a:xfrm>
                <a:off x="3196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8" name="Rectangle 262"/>
              <p:cNvSpPr>
                <a:spLocks noChangeArrowheads="1"/>
              </p:cNvSpPr>
              <p:nvPr/>
            </p:nvSpPr>
            <p:spPr bwMode="auto">
              <a:xfrm>
                <a:off x="3240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9" name="Rectangle 263"/>
              <p:cNvSpPr>
                <a:spLocks noChangeArrowheads="1"/>
              </p:cNvSpPr>
              <p:nvPr/>
            </p:nvSpPr>
            <p:spPr bwMode="auto">
              <a:xfrm>
                <a:off x="3283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0" name="Rectangle 264"/>
              <p:cNvSpPr>
                <a:spLocks noChangeArrowheads="1"/>
              </p:cNvSpPr>
              <p:nvPr/>
            </p:nvSpPr>
            <p:spPr bwMode="auto">
              <a:xfrm>
                <a:off x="3327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1" name="Rectangle 265"/>
              <p:cNvSpPr>
                <a:spLocks noChangeArrowheads="1"/>
              </p:cNvSpPr>
              <p:nvPr/>
            </p:nvSpPr>
            <p:spPr bwMode="auto">
              <a:xfrm>
                <a:off x="3370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2" name="Rectangle 266"/>
              <p:cNvSpPr>
                <a:spLocks noChangeArrowheads="1"/>
              </p:cNvSpPr>
              <p:nvPr/>
            </p:nvSpPr>
            <p:spPr bwMode="auto">
              <a:xfrm>
                <a:off x="3413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3" name="Rectangle 267"/>
              <p:cNvSpPr>
                <a:spLocks noChangeArrowheads="1"/>
              </p:cNvSpPr>
              <p:nvPr/>
            </p:nvSpPr>
            <p:spPr bwMode="auto">
              <a:xfrm>
                <a:off x="3457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4" name="Rectangle 268"/>
              <p:cNvSpPr>
                <a:spLocks noChangeArrowheads="1"/>
              </p:cNvSpPr>
              <p:nvPr/>
            </p:nvSpPr>
            <p:spPr bwMode="auto">
              <a:xfrm>
                <a:off x="3500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5" name="Rectangle 269"/>
              <p:cNvSpPr>
                <a:spLocks noChangeArrowheads="1"/>
              </p:cNvSpPr>
              <p:nvPr/>
            </p:nvSpPr>
            <p:spPr bwMode="auto">
              <a:xfrm>
                <a:off x="3544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6" name="Rectangle 270"/>
              <p:cNvSpPr>
                <a:spLocks noChangeArrowheads="1"/>
              </p:cNvSpPr>
              <p:nvPr/>
            </p:nvSpPr>
            <p:spPr bwMode="auto">
              <a:xfrm>
                <a:off x="3587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7" name="Rectangle 271"/>
              <p:cNvSpPr>
                <a:spLocks noChangeArrowheads="1"/>
              </p:cNvSpPr>
              <p:nvPr/>
            </p:nvSpPr>
            <p:spPr bwMode="auto">
              <a:xfrm>
                <a:off x="3631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8" name="Rectangle 272"/>
              <p:cNvSpPr>
                <a:spLocks noChangeArrowheads="1"/>
              </p:cNvSpPr>
              <p:nvPr/>
            </p:nvSpPr>
            <p:spPr bwMode="auto">
              <a:xfrm>
                <a:off x="3674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9" name="Rectangle 273"/>
              <p:cNvSpPr>
                <a:spLocks noChangeArrowheads="1"/>
              </p:cNvSpPr>
              <p:nvPr/>
            </p:nvSpPr>
            <p:spPr bwMode="auto">
              <a:xfrm>
                <a:off x="3717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0" name="Rectangle 274"/>
              <p:cNvSpPr>
                <a:spLocks noChangeArrowheads="1"/>
              </p:cNvSpPr>
              <p:nvPr/>
            </p:nvSpPr>
            <p:spPr bwMode="auto">
              <a:xfrm>
                <a:off x="3761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1" name="Rectangle 275"/>
              <p:cNvSpPr>
                <a:spLocks noChangeArrowheads="1"/>
              </p:cNvSpPr>
              <p:nvPr/>
            </p:nvSpPr>
            <p:spPr bwMode="auto">
              <a:xfrm>
                <a:off x="3804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2" name="Rectangle 276"/>
              <p:cNvSpPr>
                <a:spLocks noChangeArrowheads="1"/>
              </p:cNvSpPr>
              <p:nvPr/>
            </p:nvSpPr>
            <p:spPr bwMode="auto">
              <a:xfrm>
                <a:off x="3848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3" name="Rectangle 277"/>
              <p:cNvSpPr>
                <a:spLocks noChangeArrowheads="1"/>
              </p:cNvSpPr>
              <p:nvPr/>
            </p:nvSpPr>
            <p:spPr bwMode="auto">
              <a:xfrm>
                <a:off x="3891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4" name="Rectangle 278"/>
              <p:cNvSpPr>
                <a:spLocks noChangeArrowheads="1"/>
              </p:cNvSpPr>
              <p:nvPr/>
            </p:nvSpPr>
            <p:spPr bwMode="auto">
              <a:xfrm>
                <a:off x="3934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5" name="Rectangle 279"/>
              <p:cNvSpPr>
                <a:spLocks noChangeArrowheads="1"/>
              </p:cNvSpPr>
              <p:nvPr/>
            </p:nvSpPr>
            <p:spPr bwMode="auto">
              <a:xfrm>
                <a:off x="3978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6" name="Rectangle 280"/>
              <p:cNvSpPr>
                <a:spLocks noChangeArrowheads="1"/>
              </p:cNvSpPr>
              <p:nvPr/>
            </p:nvSpPr>
            <p:spPr bwMode="auto">
              <a:xfrm>
                <a:off x="4021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7" name="Rectangle 281"/>
              <p:cNvSpPr>
                <a:spLocks noChangeArrowheads="1"/>
              </p:cNvSpPr>
              <p:nvPr/>
            </p:nvSpPr>
            <p:spPr bwMode="auto">
              <a:xfrm>
                <a:off x="4065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8" name="Rectangle 282"/>
              <p:cNvSpPr>
                <a:spLocks noChangeArrowheads="1"/>
              </p:cNvSpPr>
              <p:nvPr/>
            </p:nvSpPr>
            <p:spPr bwMode="auto">
              <a:xfrm>
                <a:off x="4108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9" name="Rectangle 283"/>
              <p:cNvSpPr>
                <a:spLocks noChangeArrowheads="1"/>
              </p:cNvSpPr>
              <p:nvPr/>
            </p:nvSpPr>
            <p:spPr bwMode="auto">
              <a:xfrm>
                <a:off x="4151" y="2735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0" name="Rectangle 284"/>
              <p:cNvSpPr>
                <a:spLocks noChangeArrowheads="1"/>
              </p:cNvSpPr>
              <p:nvPr/>
            </p:nvSpPr>
            <p:spPr bwMode="auto">
              <a:xfrm>
                <a:off x="4195" y="2735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1" name="Rectangle 285"/>
              <p:cNvSpPr>
                <a:spLocks noChangeArrowheads="1"/>
              </p:cNvSpPr>
              <p:nvPr/>
            </p:nvSpPr>
            <p:spPr bwMode="auto">
              <a:xfrm>
                <a:off x="1417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2" name="Rectangle 286"/>
              <p:cNvSpPr>
                <a:spLocks noChangeArrowheads="1"/>
              </p:cNvSpPr>
              <p:nvPr/>
            </p:nvSpPr>
            <p:spPr bwMode="auto">
              <a:xfrm>
                <a:off x="1460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3" name="Rectangle 287"/>
              <p:cNvSpPr>
                <a:spLocks noChangeArrowheads="1"/>
              </p:cNvSpPr>
              <p:nvPr/>
            </p:nvSpPr>
            <p:spPr bwMode="auto">
              <a:xfrm>
                <a:off x="1504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4" name="Rectangle 288"/>
              <p:cNvSpPr>
                <a:spLocks noChangeArrowheads="1"/>
              </p:cNvSpPr>
              <p:nvPr/>
            </p:nvSpPr>
            <p:spPr bwMode="auto">
              <a:xfrm>
                <a:off x="1547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5" name="Rectangle 289"/>
              <p:cNvSpPr>
                <a:spLocks noChangeArrowheads="1"/>
              </p:cNvSpPr>
              <p:nvPr/>
            </p:nvSpPr>
            <p:spPr bwMode="auto">
              <a:xfrm>
                <a:off x="1590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6" name="Rectangle 290"/>
              <p:cNvSpPr>
                <a:spLocks noChangeArrowheads="1"/>
              </p:cNvSpPr>
              <p:nvPr/>
            </p:nvSpPr>
            <p:spPr bwMode="auto">
              <a:xfrm>
                <a:off x="1634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7" name="Rectangle 291"/>
              <p:cNvSpPr>
                <a:spLocks noChangeArrowheads="1"/>
              </p:cNvSpPr>
              <p:nvPr/>
            </p:nvSpPr>
            <p:spPr bwMode="auto">
              <a:xfrm>
                <a:off x="1677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8" name="Rectangle 292"/>
              <p:cNvSpPr>
                <a:spLocks noChangeArrowheads="1"/>
              </p:cNvSpPr>
              <p:nvPr/>
            </p:nvSpPr>
            <p:spPr bwMode="auto">
              <a:xfrm>
                <a:off x="1721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9" name="Rectangle 293"/>
              <p:cNvSpPr>
                <a:spLocks noChangeArrowheads="1"/>
              </p:cNvSpPr>
              <p:nvPr/>
            </p:nvSpPr>
            <p:spPr bwMode="auto">
              <a:xfrm>
                <a:off x="1764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0" name="Rectangle 294"/>
              <p:cNvSpPr>
                <a:spLocks noChangeArrowheads="1"/>
              </p:cNvSpPr>
              <p:nvPr/>
            </p:nvSpPr>
            <p:spPr bwMode="auto">
              <a:xfrm>
                <a:off x="1807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1" name="Rectangle 295"/>
              <p:cNvSpPr>
                <a:spLocks noChangeArrowheads="1"/>
              </p:cNvSpPr>
              <p:nvPr/>
            </p:nvSpPr>
            <p:spPr bwMode="auto">
              <a:xfrm>
                <a:off x="1851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2" name="Rectangle 296"/>
              <p:cNvSpPr>
                <a:spLocks noChangeArrowheads="1"/>
              </p:cNvSpPr>
              <p:nvPr/>
            </p:nvSpPr>
            <p:spPr bwMode="auto">
              <a:xfrm>
                <a:off x="1894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3" name="Rectangle 297"/>
              <p:cNvSpPr>
                <a:spLocks noChangeArrowheads="1"/>
              </p:cNvSpPr>
              <p:nvPr/>
            </p:nvSpPr>
            <p:spPr bwMode="auto">
              <a:xfrm>
                <a:off x="1938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4" name="Rectangle 298"/>
              <p:cNvSpPr>
                <a:spLocks noChangeArrowheads="1"/>
              </p:cNvSpPr>
              <p:nvPr/>
            </p:nvSpPr>
            <p:spPr bwMode="auto">
              <a:xfrm>
                <a:off x="1981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5" name="Rectangle 299"/>
              <p:cNvSpPr>
                <a:spLocks noChangeArrowheads="1"/>
              </p:cNvSpPr>
              <p:nvPr/>
            </p:nvSpPr>
            <p:spPr bwMode="auto">
              <a:xfrm>
                <a:off x="2024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6" name="Rectangle 300"/>
              <p:cNvSpPr>
                <a:spLocks noChangeArrowheads="1"/>
              </p:cNvSpPr>
              <p:nvPr/>
            </p:nvSpPr>
            <p:spPr bwMode="auto">
              <a:xfrm>
                <a:off x="2068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7" name="Rectangle 301"/>
              <p:cNvSpPr>
                <a:spLocks noChangeArrowheads="1"/>
              </p:cNvSpPr>
              <p:nvPr/>
            </p:nvSpPr>
            <p:spPr bwMode="auto">
              <a:xfrm>
                <a:off x="2111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8" name="Rectangle 302"/>
              <p:cNvSpPr>
                <a:spLocks noChangeArrowheads="1"/>
              </p:cNvSpPr>
              <p:nvPr/>
            </p:nvSpPr>
            <p:spPr bwMode="auto">
              <a:xfrm>
                <a:off x="2155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9" name="Rectangle 303"/>
              <p:cNvSpPr>
                <a:spLocks noChangeArrowheads="1"/>
              </p:cNvSpPr>
              <p:nvPr/>
            </p:nvSpPr>
            <p:spPr bwMode="auto">
              <a:xfrm>
                <a:off x="2198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0" name="Rectangle 304"/>
              <p:cNvSpPr>
                <a:spLocks noChangeArrowheads="1"/>
              </p:cNvSpPr>
              <p:nvPr/>
            </p:nvSpPr>
            <p:spPr bwMode="auto">
              <a:xfrm>
                <a:off x="2241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1" name="Rectangle 305"/>
              <p:cNvSpPr>
                <a:spLocks noChangeArrowheads="1"/>
              </p:cNvSpPr>
              <p:nvPr/>
            </p:nvSpPr>
            <p:spPr bwMode="auto">
              <a:xfrm>
                <a:off x="2285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2" name="Rectangle 306"/>
              <p:cNvSpPr>
                <a:spLocks noChangeArrowheads="1"/>
              </p:cNvSpPr>
              <p:nvPr/>
            </p:nvSpPr>
            <p:spPr bwMode="auto">
              <a:xfrm>
                <a:off x="2328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3" name="Rectangle 307"/>
              <p:cNvSpPr>
                <a:spLocks noChangeArrowheads="1"/>
              </p:cNvSpPr>
              <p:nvPr/>
            </p:nvSpPr>
            <p:spPr bwMode="auto">
              <a:xfrm>
                <a:off x="2372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4" name="Rectangle 308"/>
              <p:cNvSpPr>
                <a:spLocks noChangeArrowheads="1"/>
              </p:cNvSpPr>
              <p:nvPr/>
            </p:nvSpPr>
            <p:spPr bwMode="auto">
              <a:xfrm>
                <a:off x="2415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5" name="Rectangle 309"/>
              <p:cNvSpPr>
                <a:spLocks noChangeArrowheads="1"/>
              </p:cNvSpPr>
              <p:nvPr/>
            </p:nvSpPr>
            <p:spPr bwMode="auto">
              <a:xfrm>
                <a:off x="2459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6" name="Rectangle 310"/>
              <p:cNvSpPr>
                <a:spLocks noChangeArrowheads="1"/>
              </p:cNvSpPr>
              <p:nvPr/>
            </p:nvSpPr>
            <p:spPr bwMode="auto">
              <a:xfrm>
                <a:off x="2502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7" name="Rectangle 311"/>
              <p:cNvSpPr>
                <a:spLocks noChangeArrowheads="1"/>
              </p:cNvSpPr>
              <p:nvPr/>
            </p:nvSpPr>
            <p:spPr bwMode="auto">
              <a:xfrm>
                <a:off x="2545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8" name="Rectangle 312"/>
              <p:cNvSpPr>
                <a:spLocks noChangeArrowheads="1"/>
              </p:cNvSpPr>
              <p:nvPr/>
            </p:nvSpPr>
            <p:spPr bwMode="auto">
              <a:xfrm>
                <a:off x="2589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9" name="Rectangle 313"/>
              <p:cNvSpPr>
                <a:spLocks noChangeArrowheads="1"/>
              </p:cNvSpPr>
              <p:nvPr/>
            </p:nvSpPr>
            <p:spPr bwMode="auto">
              <a:xfrm>
                <a:off x="2632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0" name="Rectangle 314"/>
              <p:cNvSpPr>
                <a:spLocks noChangeArrowheads="1"/>
              </p:cNvSpPr>
              <p:nvPr/>
            </p:nvSpPr>
            <p:spPr bwMode="auto">
              <a:xfrm>
                <a:off x="2676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1" name="Rectangle 315"/>
              <p:cNvSpPr>
                <a:spLocks noChangeArrowheads="1"/>
              </p:cNvSpPr>
              <p:nvPr/>
            </p:nvSpPr>
            <p:spPr bwMode="auto">
              <a:xfrm>
                <a:off x="2719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2" name="Rectangle 316"/>
              <p:cNvSpPr>
                <a:spLocks noChangeArrowheads="1"/>
              </p:cNvSpPr>
              <p:nvPr/>
            </p:nvSpPr>
            <p:spPr bwMode="auto">
              <a:xfrm>
                <a:off x="2762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3" name="Rectangle 317"/>
              <p:cNvSpPr>
                <a:spLocks noChangeArrowheads="1"/>
              </p:cNvSpPr>
              <p:nvPr/>
            </p:nvSpPr>
            <p:spPr bwMode="auto">
              <a:xfrm>
                <a:off x="2806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4" name="Rectangle 318"/>
              <p:cNvSpPr>
                <a:spLocks noChangeArrowheads="1"/>
              </p:cNvSpPr>
              <p:nvPr/>
            </p:nvSpPr>
            <p:spPr bwMode="auto">
              <a:xfrm>
                <a:off x="2849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5" name="Rectangle 319"/>
              <p:cNvSpPr>
                <a:spLocks noChangeArrowheads="1"/>
              </p:cNvSpPr>
              <p:nvPr/>
            </p:nvSpPr>
            <p:spPr bwMode="auto">
              <a:xfrm>
                <a:off x="2893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6" name="Rectangle 320"/>
              <p:cNvSpPr>
                <a:spLocks noChangeArrowheads="1"/>
              </p:cNvSpPr>
              <p:nvPr/>
            </p:nvSpPr>
            <p:spPr bwMode="auto">
              <a:xfrm>
                <a:off x="2936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7" name="Rectangle 321"/>
              <p:cNvSpPr>
                <a:spLocks noChangeArrowheads="1"/>
              </p:cNvSpPr>
              <p:nvPr/>
            </p:nvSpPr>
            <p:spPr bwMode="auto">
              <a:xfrm>
                <a:off x="2979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8" name="Rectangle 322"/>
              <p:cNvSpPr>
                <a:spLocks noChangeArrowheads="1"/>
              </p:cNvSpPr>
              <p:nvPr/>
            </p:nvSpPr>
            <p:spPr bwMode="auto">
              <a:xfrm>
                <a:off x="3023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9" name="Rectangle 323"/>
              <p:cNvSpPr>
                <a:spLocks noChangeArrowheads="1"/>
              </p:cNvSpPr>
              <p:nvPr/>
            </p:nvSpPr>
            <p:spPr bwMode="auto">
              <a:xfrm>
                <a:off x="3066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0" name="Rectangle 324"/>
              <p:cNvSpPr>
                <a:spLocks noChangeArrowheads="1"/>
              </p:cNvSpPr>
              <p:nvPr/>
            </p:nvSpPr>
            <p:spPr bwMode="auto">
              <a:xfrm>
                <a:off x="3110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1" name="Rectangle 325"/>
              <p:cNvSpPr>
                <a:spLocks noChangeArrowheads="1"/>
              </p:cNvSpPr>
              <p:nvPr/>
            </p:nvSpPr>
            <p:spPr bwMode="auto">
              <a:xfrm>
                <a:off x="3153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2" name="Rectangle 326"/>
              <p:cNvSpPr>
                <a:spLocks noChangeArrowheads="1"/>
              </p:cNvSpPr>
              <p:nvPr/>
            </p:nvSpPr>
            <p:spPr bwMode="auto">
              <a:xfrm>
                <a:off x="3196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3" name="Rectangle 327"/>
              <p:cNvSpPr>
                <a:spLocks noChangeArrowheads="1"/>
              </p:cNvSpPr>
              <p:nvPr/>
            </p:nvSpPr>
            <p:spPr bwMode="auto">
              <a:xfrm>
                <a:off x="3240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4" name="Rectangle 328"/>
              <p:cNvSpPr>
                <a:spLocks noChangeArrowheads="1"/>
              </p:cNvSpPr>
              <p:nvPr/>
            </p:nvSpPr>
            <p:spPr bwMode="auto">
              <a:xfrm>
                <a:off x="3283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5" name="Rectangle 329"/>
              <p:cNvSpPr>
                <a:spLocks noChangeArrowheads="1"/>
              </p:cNvSpPr>
              <p:nvPr/>
            </p:nvSpPr>
            <p:spPr bwMode="auto">
              <a:xfrm>
                <a:off x="3327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6" name="Rectangle 330"/>
              <p:cNvSpPr>
                <a:spLocks noChangeArrowheads="1"/>
              </p:cNvSpPr>
              <p:nvPr/>
            </p:nvSpPr>
            <p:spPr bwMode="auto">
              <a:xfrm>
                <a:off x="3370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7" name="Rectangle 331"/>
              <p:cNvSpPr>
                <a:spLocks noChangeArrowheads="1"/>
              </p:cNvSpPr>
              <p:nvPr/>
            </p:nvSpPr>
            <p:spPr bwMode="auto">
              <a:xfrm>
                <a:off x="3413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8" name="Rectangle 332"/>
              <p:cNvSpPr>
                <a:spLocks noChangeArrowheads="1"/>
              </p:cNvSpPr>
              <p:nvPr/>
            </p:nvSpPr>
            <p:spPr bwMode="auto">
              <a:xfrm>
                <a:off x="3457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9" name="Rectangle 333"/>
              <p:cNvSpPr>
                <a:spLocks noChangeArrowheads="1"/>
              </p:cNvSpPr>
              <p:nvPr/>
            </p:nvSpPr>
            <p:spPr bwMode="auto">
              <a:xfrm>
                <a:off x="3500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0" name="Rectangle 334"/>
              <p:cNvSpPr>
                <a:spLocks noChangeArrowheads="1"/>
              </p:cNvSpPr>
              <p:nvPr/>
            </p:nvSpPr>
            <p:spPr bwMode="auto">
              <a:xfrm>
                <a:off x="3544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1" name="Rectangle 335"/>
              <p:cNvSpPr>
                <a:spLocks noChangeArrowheads="1"/>
              </p:cNvSpPr>
              <p:nvPr/>
            </p:nvSpPr>
            <p:spPr bwMode="auto">
              <a:xfrm>
                <a:off x="3587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" name="Rectangle 336"/>
              <p:cNvSpPr>
                <a:spLocks noChangeArrowheads="1"/>
              </p:cNvSpPr>
              <p:nvPr/>
            </p:nvSpPr>
            <p:spPr bwMode="auto">
              <a:xfrm>
                <a:off x="3631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3" name="Rectangle 337"/>
              <p:cNvSpPr>
                <a:spLocks noChangeArrowheads="1"/>
              </p:cNvSpPr>
              <p:nvPr/>
            </p:nvSpPr>
            <p:spPr bwMode="auto">
              <a:xfrm>
                <a:off x="3674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4" name="Rectangle 338"/>
              <p:cNvSpPr>
                <a:spLocks noChangeArrowheads="1"/>
              </p:cNvSpPr>
              <p:nvPr/>
            </p:nvSpPr>
            <p:spPr bwMode="auto">
              <a:xfrm>
                <a:off x="3717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5" name="Rectangle 339"/>
              <p:cNvSpPr>
                <a:spLocks noChangeArrowheads="1"/>
              </p:cNvSpPr>
              <p:nvPr/>
            </p:nvSpPr>
            <p:spPr bwMode="auto">
              <a:xfrm>
                <a:off x="3761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6" name="Rectangle 340"/>
              <p:cNvSpPr>
                <a:spLocks noChangeArrowheads="1"/>
              </p:cNvSpPr>
              <p:nvPr/>
            </p:nvSpPr>
            <p:spPr bwMode="auto">
              <a:xfrm>
                <a:off x="3804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7" name="Rectangle 341"/>
              <p:cNvSpPr>
                <a:spLocks noChangeArrowheads="1"/>
              </p:cNvSpPr>
              <p:nvPr/>
            </p:nvSpPr>
            <p:spPr bwMode="auto">
              <a:xfrm>
                <a:off x="3848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8" name="Rectangle 342"/>
              <p:cNvSpPr>
                <a:spLocks noChangeArrowheads="1"/>
              </p:cNvSpPr>
              <p:nvPr/>
            </p:nvSpPr>
            <p:spPr bwMode="auto">
              <a:xfrm>
                <a:off x="3891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9" name="Rectangle 343"/>
              <p:cNvSpPr>
                <a:spLocks noChangeArrowheads="1"/>
              </p:cNvSpPr>
              <p:nvPr/>
            </p:nvSpPr>
            <p:spPr bwMode="auto">
              <a:xfrm>
                <a:off x="3934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0" name="Rectangle 344"/>
              <p:cNvSpPr>
                <a:spLocks noChangeArrowheads="1"/>
              </p:cNvSpPr>
              <p:nvPr/>
            </p:nvSpPr>
            <p:spPr bwMode="auto">
              <a:xfrm>
                <a:off x="3978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1" name="Rectangle 345"/>
              <p:cNvSpPr>
                <a:spLocks noChangeArrowheads="1"/>
              </p:cNvSpPr>
              <p:nvPr/>
            </p:nvSpPr>
            <p:spPr bwMode="auto">
              <a:xfrm>
                <a:off x="4021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2" name="Rectangle 346"/>
              <p:cNvSpPr>
                <a:spLocks noChangeArrowheads="1"/>
              </p:cNvSpPr>
              <p:nvPr/>
            </p:nvSpPr>
            <p:spPr bwMode="auto">
              <a:xfrm>
                <a:off x="4065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3" name="Rectangle 347"/>
              <p:cNvSpPr>
                <a:spLocks noChangeArrowheads="1"/>
              </p:cNvSpPr>
              <p:nvPr/>
            </p:nvSpPr>
            <p:spPr bwMode="auto">
              <a:xfrm>
                <a:off x="4108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4" name="Rectangle 348"/>
              <p:cNvSpPr>
                <a:spLocks noChangeArrowheads="1"/>
              </p:cNvSpPr>
              <p:nvPr/>
            </p:nvSpPr>
            <p:spPr bwMode="auto">
              <a:xfrm>
                <a:off x="4151" y="2494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5" name="Rectangle 349"/>
              <p:cNvSpPr>
                <a:spLocks noChangeArrowheads="1"/>
              </p:cNvSpPr>
              <p:nvPr/>
            </p:nvSpPr>
            <p:spPr bwMode="auto">
              <a:xfrm>
                <a:off x="4195" y="2494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6" name="Rectangle 350"/>
              <p:cNvSpPr>
                <a:spLocks noChangeArrowheads="1"/>
              </p:cNvSpPr>
              <p:nvPr/>
            </p:nvSpPr>
            <p:spPr bwMode="auto">
              <a:xfrm>
                <a:off x="1417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7" name="Rectangle 351"/>
              <p:cNvSpPr>
                <a:spLocks noChangeArrowheads="1"/>
              </p:cNvSpPr>
              <p:nvPr/>
            </p:nvSpPr>
            <p:spPr bwMode="auto">
              <a:xfrm>
                <a:off x="1460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8" name="Rectangle 352"/>
              <p:cNvSpPr>
                <a:spLocks noChangeArrowheads="1"/>
              </p:cNvSpPr>
              <p:nvPr/>
            </p:nvSpPr>
            <p:spPr bwMode="auto">
              <a:xfrm>
                <a:off x="1504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9" name="Rectangle 353"/>
              <p:cNvSpPr>
                <a:spLocks noChangeArrowheads="1"/>
              </p:cNvSpPr>
              <p:nvPr/>
            </p:nvSpPr>
            <p:spPr bwMode="auto">
              <a:xfrm>
                <a:off x="1547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0" name="Rectangle 354"/>
              <p:cNvSpPr>
                <a:spLocks noChangeArrowheads="1"/>
              </p:cNvSpPr>
              <p:nvPr/>
            </p:nvSpPr>
            <p:spPr bwMode="auto">
              <a:xfrm>
                <a:off x="1590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1" name="Rectangle 355"/>
              <p:cNvSpPr>
                <a:spLocks noChangeArrowheads="1"/>
              </p:cNvSpPr>
              <p:nvPr/>
            </p:nvSpPr>
            <p:spPr bwMode="auto">
              <a:xfrm>
                <a:off x="1634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2" name="Rectangle 356"/>
              <p:cNvSpPr>
                <a:spLocks noChangeArrowheads="1"/>
              </p:cNvSpPr>
              <p:nvPr/>
            </p:nvSpPr>
            <p:spPr bwMode="auto">
              <a:xfrm>
                <a:off x="1677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3" name="Rectangle 357"/>
              <p:cNvSpPr>
                <a:spLocks noChangeArrowheads="1"/>
              </p:cNvSpPr>
              <p:nvPr/>
            </p:nvSpPr>
            <p:spPr bwMode="auto">
              <a:xfrm>
                <a:off x="1721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4" name="Rectangle 358"/>
              <p:cNvSpPr>
                <a:spLocks noChangeArrowheads="1"/>
              </p:cNvSpPr>
              <p:nvPr/>
            </p:nvSpPr>
            <p:spPr bwMode="auto">
              <a:xfrm>
                <a:off x="1764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5" name="Rectangle 359"/>
              <p:cNvSpPr>
                <a:spLocks noChangeArrowheads="1"/>
              </p:cNvSpPr>
              <p:nvPr/>
            </p:nvSpPr>
            <p:spPr bwMode="auto">
              <a:xfrm>
                <a:off x="1807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6" name="Rectangle 360"/>
              <p:cNvSpPr>
                <a:spLocks noChangeArrowheads="1"/>
              </p:cNvSpPr>
              <p:nvPr/>
            </p:nvSpPr>
            <p:spPr bwMode="auto">
              <a:xfrm>
                <a:off x="1851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7" name="Rectangle 361"/>
              <p:cNvSpPr>
                <a:spLocks noChangeArrowheads="1"/>
              </p:cNvSpPr>
              <p:nvPr/>
            </p:nvSpPr>
            <p:spPr bwMode="auto">
              <a:xfrm>
                <a:off x="1894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8" name="Rectangle 362"/>
              <p:cNvSpPr>
                <a:spLocks noChangeArrowheads="1"/>
              </p:cNvSpPr>
              <p:nvPr/>
            </p:nvSpPr>
            <p:spPr bwMode="auto">
              <a:xfrm>
                <a:off x="1938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9" name="Rectangle 363"/>
              <p:cNvSpPr>
                <a:spLocks noChangeArrowheads="1"/>
              </p:cNvSpPr>
              <p:nvPr/>
            </p:nvSpPr>
            <p:spPr bwMode="auto">
              <a:xfrm>
                <a:off x="1981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0" name="Rectangle 364"/>
              <p:cNvSpPr>
                <a:spLocks noChangeArrowheads="1"/>
              </p:cNvSpPr>
              <p:nvPr/>
            </p:nvSpPr>
            <p:spPr bwMode="auto">
              <a:xfrm>
                <a:off x="2024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1" name="Rectangle 365"/>
              <p:cNvSpPr>
                <a:spLocks noChangeArrowheads="1"/>
              </p:cNvSpPr>
              <p:nvPr/>
            </p:nvSpPr>
            <p:spPr bwMode="auto">
              <a:xfrm>
                <a:off x="2068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2" name="Rectangle 366"/>
              <p:cNvSpPr>
                <a:spLocks noChangeArrowheads="1"/>
              </p:cNvSpPr>
              <p:nvPr/>
            </p:nvSpPr>
            <p:spPr bwMode="auto">
              <a:xfrm>
                <a:off x="2111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3" name="Rectangle 367"/>
              <p:cNvSpPr>
                <a:spLocks noChangeArrowheads="1"/>
              </p:cNvSpPr>
              <p:nvPr/>
            </p:nvSpPr>
            <p:spPr bwMode="auto">
              <a:xfrm>
                <a:off x="2155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4" name="Rectangle 368"/>
              <p:cNvSpPr>
                <a:spLocks noChangeArrowheads="1"/>
              </p:cNvSpPr>
              <p:nvPr/>
            </p:nvSpPr>
            <p:spPr bwMode="auto">
              <a:xfrm>
                <a:off x="2198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5" name="Rectangle 369"/>
              <p:cNvSpPr>
                <a:spLocks noChangeArrowheads="1"/>
              </p:cNvSpPr>
              <p:nvPr/>
            </p:nvSpPr>
            <p:spPr bwMode="auto">
              <a:xfrm>
                <a:off x="2241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6" name="Rectangle 370"/>
              <p:cNvSpPr>
                <a:spLocks noChangeArrowheads="1"/>
              </p:cNvSpPr>
              <p:nvPr/>
            </p:nvSpPr>
            <p:spPr bwMode="auto">
              <a:xfrm>
                <a:off x="2285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7" name="Rectangle 371"/>
              <p:cNvSpPr>
                <a:spLocks noChangeArrowheads="1"/>
              </p:cNvSpPr>
              <p:nvPr/>
            </p:nvSpPr>
            <p:spPr bwMode="auto">
              <a:xfrm>
                <a:off x="2328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8" name="Rectangle 372"/>
              <p:cNvSpPr>
                <a:spLocks noChangeArrowheads="1"/>
              </p:cNvSpPr>
              <p:nvPr/>
            </p:nvSpPr>
            <p:spPr bwMode="auto">
              <a:xfrm>
                <a:off x="2372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9" name="Rectangle 373"/>
              <p:cNvSpPr>
                <a:spLocks noChangeArrowheads="1"/>
              </p:cNvSpPr>
              <p:nvPr/>
            </p:nvSpPr>
            <p:spPr bwMode="auto">
              <a:xfrm>
                <a:off x="2415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0" name="Rectangle 374"/>
              <p:cNvSpPr>
                <a:spLocks noChangeArrowheads="1"/>
              </p:cNvSpPr>
              <p:nvPr/>
            </p:nvSpPr>
            <p:spPr bwMode="auto">
              <a:xfrm>
                <a:off x="2459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1" name="Rectangle 375"/>
              <p:cNvSpPr>
                <a:spLocks noChangeArrowheads="1"/>
              </p:cNvSpPr>
              <p:nvPr/>
            </p:nvSpPr>
            <p:spPr bwMode="auto">
              <a:xfrm>
                <a:off x="2502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2" name="Rectangle 376"/>
              <p:cNvSpPr>
                <a:spLocks noChangeArrowheads="1"/>
              </p:cNvSpPr>
              <p:nvPr/>
            </p:nvSpPr>
            <p:spPr bwMode="auto">
              <a:xfrm>
                <a:off x="2545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3" name="Rectangle 377"/>
              <p:cNvSpPr>
                <a:spLocks noChangeArrowheads="1"/>
              </p:cNvSpPr>
              <p:nvPr/>
            </p:nvSpPr>
            <p:spPr bwMode="auto">
              <a:xfrm>
                <a:off x="2589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4" name="Rectangle 378"/>
              <p:cNvSpPr>
                <a:spLocks noChangeArrowheads="1"/>
              </p:cNvSpPr>
              <p:nvPr/>
            </p:nvSpPr>
            <p:spPr bwMode="auto">
              <a:xfrm>
                <a:off x="2632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5" name="Rectangle 379"/>
              <p:cNvSpPr>
                <a:spLocks noChangeArrowheads="1"/>
              </p:cNvSpPr>
              <p:nvPr/>
            </p:nvSpPr>
            <p:spPr bwMode="auto">
              <a:xfrm>
                <a:off x="2676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6" name="Rectangle 380"/>
              <p:cNvSpPr>
                <a:spLocks noChangeArrowheads="1"/>
              </p:cNvSpPr>
              <p:nvPr/>
            </p:nvSpPr>
            <p:spPr bwMode="auto">
              <a:xfrm>
                <a:off x="2719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7" name="Rectangle 381"/>
              <p:cNvSpPr>
                <a:spLocks noChangeArrowheads="1"/>
              </p:cNvSpPr>
              <p:nvPr/>
            </p:nvSpPr>
            <p:spPr bwMode="auto">
              <a:xfrm>
                <a:off x="2762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8" name="Rectangle 382"/>
              <p:cNvSpPr>
                <a:spLocks noChangeArrowheads="1"/>
              </p:cNvSpPr>
              <p:nvPr/>
            </p:nvSpPr>
            <p:spPr bwMode="auto">
              <a:xfrm>
                <a:off x="2806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9" name="Rectangle 383"/>
              <p:cNvSpPr>
                <a:spLocks noChangeArrowheads="1"/>
              </p:cNvSpPr>
              <p:nvPr/>
            </p:nvSpPr>
            <p:spPr bwMode="auto">
              <a:xfrm>
                <a:off x="2849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0" name="Rectangle 384"/>
              <p:cNvSpPr>
                <a:spLocks noChangeArrowheads="1"/>
              </p:cNvSpPr>
              <p:nvPr/>
            </p:nvSpPr>
            <p:spPr bwMode="auto">
              <a:xfrm>
                <a:off x="2893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1" name="Rectangle 385"/>
              <p:cNvSpPr>
                <a:spLocks noChangeArrowheads="1"/>
              </p:cNvSpPr>
              <p:nvPr/>
            </p:nvSpPr>
            <p:spPr bwMode="auto">
              <a:xfrm>
                <a:off x="2936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2" name="Rectangle 386"/>
              <p:cNvSpPr>
                <a:spLocks noChangeArrowheads="1"/>
              </p:cNvSpPr>
              <p:nvPr/>
            </p:nvSpPr>
            <p:spPr bwMode="auto">
              <a:xfrm>
                <a:off x="2979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3" name="Rectangle 387"/>
              <p:cNvSpPr>
                <a:spLocks noChangeArrowheads="1"/>
              </p:cNvSpPr>
              <p:nvPr/>
            </p:nvSpPr>
            <p:spPr bwMode="auto">
              <a:xfrm>
                <a:off x="3023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4" name="Rectangle 388"/>
              <p:cNvSpPr>
                <a:spLocks noChangeArrowheads="1"/>
              </p:cNvSpPr>
              <p:nvPr/>
            </p:nvSpPr>
            <p:spPr bwMode="auto">
              <a:xfrm>
                <a:off x="3066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5" name="Rectangle 389"/>
              <p:cNvSpPr>
                <a:spLocks noChangeArrowheads="1"/>
              </p:cNvSpPr>
              <p:nvPr/>
            </p:nvSpPr>
            <p:spPr bwMode="auto">
              <a:xfrm>
                <a:off x="3110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6" name="Rectangle 390"/>
              <p:cNvSpPr>
                <a:spLocks noChangeArrowheads="1"/>
              </p:cNvSpPr>
              <p:nvPr/>
            </p:nvSpPr>
            <p:spPr bwMode="auto">
              <a:xfrm>
                <a:off x="3153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7" name="Rectangle 391"/>
              <p:cNvSpPr>
                <a:spLocks noChangeArrowheads="1"/>
              </p:cNvSpPr>
              <p:nvPr/>
            </p:nvSpPr>
            <p:spPr bwMode="auto">
              <a:xfrm>
                <a:off x="3196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8" name="Rectangle 392"/>
              <p:cNvSpPr>
                <a:spLocks noChangeArrowheads="1"/>
              </p:cNvSpPr>
              <p:nvPr/>
            </p:nvSpPr>
            <p:spPr bwMode="auto">
              <a:xfrm>
                <a:off x="3240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9" name="Rectangle 393"/>
              <p:cNvSpPr>
                <a:spLocks noChangeArrowheads="1"/>
              </p:cNvSpPr>
              <p:nvPr/>
            </p:nvSpPr>
            <p:spPr bwMode="auto">
              <a:xfrm>
                <a:off x="3283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0" name="Rectangle 394"/>
              <p:cNvSpPr>
                <a:spLocks noChangeArrowheads="1"/>
              </p:cNvSpPr>
              <p:nvPr/>
            </p:nvSpPr>
            <p:spPr bwMode="auto">
              <a:xfrm>
                <a:off x="3327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1" name="Rectangle 395"/>
              <p:cNvSpPr>
                <a:spLocks noChangeArrowheads="1"/>
              </p:cNvSpPr>
              <p:nvPr/>
            </p:nvSpPr>
            <p:spPr bwMode="auto">
              <a:xfrm>
                <a:off x="3370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2" name="Rectangle 396"/>
              <p:cNvSpPr>
                <a:spLocks noChangeArrowheads="1"/>
              </p:cNvSpPr>
              <p:nvPr/>
            </p:nvSpPr>
            <p:spPr bwMode="auto">
              <a:xfrm>
                <a:off x="3413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3" name="Rectangle 397"/>
              <p:cNvSpPr>
                <a:spLocks noChangeArrowheads="1"/>
              </p:cNvSpPr>
              <p:nvPr/>
            </p:nvSpPr>
            <p:spPr bwMode="auto">
              <a:xfrm>
                <a:off x="3457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4" name="Rectangle 398"/>
              <p:cNvSpPr>
                <a:spLocks noChangeArrowheads="1"/>
              </p:cNvSpPr>
              <p:nvPr/>
            </p:nvSpPr>
            <p:spPr bwMode="auto">
              <a:xfrm>
                <a:off x="3500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5" name="Rectangle 399"/>
              <p:cNvSpPr>
                <a:spLocks noChangeArrowheads="1"/>
              </p:cNvSpPr>
              <p:nvPr/>
            </p:nvSpPr>
            <p:spPr bwMode="auto">
              <a:xfrm>
                <a:off x="3544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6" name="Rectangle 400"/>
              <p:cNvSpPr>
                <a:spLocks noChangeArrowheads="1"/>
              </p:cNvSpPr>
              <p:nvPr/>
            </p:nvSpPr>
            <p:spPr bwMode="auto">
              <a:xfrm>
                <a:off x="3587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7" name="Rectangle 401"/>
              <p:cNvSpPr>
                <a:spLocks noChangeArrowheads="1"/>
              </p:cNvSpPr>
              <p:nvPr/>
            </p:nvSpPr>
            <p:spPr bwMode="auto">
              <a:xfrm>
                <a:off x="3631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8" name="Rectangle 402"/>
              <p:cNvSpPr>
                <a:spLocks noChangeArrowheads="1"/>
              </p:cNvSpPr>
              <p:nvPr/>
            </p:nvSpPr>
            <p:spPr bwMode="auto">
              <a:xfrm>
                <a:off x="3674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9" name="Rectangle 403"/>
              <p:cNvSpPr>
                <a:spLocks noChangeArrowheads="1"/>
              </p:cNvSpPr>
              <p:nvPr/>
            </p:nvSpPr>
            <p:spPr bwMode="auto">
              <a:xfrm>
                <a:off x="3717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0" name="Rectangle 404"/>
              <p:cNvSpPr>
                <a:spLocks noChangeArrowheads="1"/>
              </p:cNvSpPr>
              <p:nvPr/>
            </p:nvSpPr>
            <p:spPr bwMode="auto">
              <a:xfrm>
                <a:off x="3761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1" name="Rectangle 405"/>
              <p:cNvSpPr>
                <a:spLocks noChangeArrowheads="1"/>
              </p:cNvSpPr>
              <p:nvPr/>
            </p:nvSpPr>
            <p:spPr bwMode="auto">
              <a:xfrm>
                <a:off x="3804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2" name="Rectangle 406"/>
              <p:cNvSpPr>
                <a:spLocks noChangeArrowheads="1"/>
              </p:cNvSpPr>
              <p:nvPr/>
            </p:nvSpPr>
            <p:spPr bwMode="auto">
              <a:xfrm>
                <a:off x="3848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3" name="Rectangle 407"/>
              <p:cNvSpPr>
                <a:spLocks noChangeArrowheads="1"/>
              </p:cNvSpPr>
              <p:nvPr/>
            </p:nvSpPr>
            <p:spPr bwMode="auto">
              <a:xfrm>
                <a:off x="3891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4" name="Rectangle 408"/>
              <p:cNvSpPr>
                <a:spLocks noChangeArrowheads="1"/>
              </p:cNvSpPr>
              <p:nvPr/>
            </p:nvSpPr>
            <p:spPr bwMode="auto">
              <a:xfrm>
                <a:off x="3934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5" name="Rectangle 409"/>
              <p:cNvSpPr>
                <a:spLocks noChangeArrowheads="1"/>
              </p:cNvSpPr>
              <p:nvPr/>
            </p:nvSpPr>
            <p:spPr bwMode="auto">
              <a:xfrm>
                <a:off x="3978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6" name="Rectangle 410"/>
              <p:cNvSpPr>
                <a:spLocks noChangeArrowheads="1"/>
              </p:cNvSpPr>
              <p:nvPr/>
            </p:nvSpPr>
            <p:spPr bwMode="auto">
              <a:xfrm>
                <a:off x="4021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7" name="Rectangle 411"/>
              <p:cNvSpPr>
                <a:spLocks noChangeArrowheads="1"/>
              </p:cNvSpPr>
              <p:nvPr/>
            </p:nvSpPr>
            <p:spPr bwMode="auto">
              <a:xfrm>
                <a:off x="4065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8" name="Rectangle 412"/>
              <p:cNvSpPr>
                <a:spLocks noChangeArrowheads="1"/>
              </p:cNvSpPr>
              <p:nvPr/>
            </p:nvSpPr>
            <p:spPr bwMode="auto">
              <a:xfrm>
                <a:off x="4108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9" name="Rectangle 413"/>
              <p:cNvSpPr>
                <a:spLocks noChangeArrowheads="1"/>
              </p:cNvSpPr>
              <p:nvPr/>
            </p:nvSpPr>
            <p:spPr bwMode="auto">
              <a:xfrm>
                <a:off x="4151" y="2252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0" name="Rectangle 414"/>
              <p:cNvSpPr>
                <a:spLocks noChangeArrowheads="1"/>
              </p:cNvSpPr>
              <p:nvPr/>
            </p:nvSpPr>
            <p:spPr bwMode="auto">
              <a:xfrm>
                <a:off x="4195" y="2252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1" name="Rectangle 415"/>
              <p:cNvSpPr>
                <a:spLocks noChangeArrowheads="1"/>
              </p:cNvSpPr>
              <p:nvPr/>
            </p:nvSpPr>
            <p:spPr bwMode="auto">
              <a:xfrm>
                <a:off x="1417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2" name="Rectangle 416"/>
              <p:cNvSpPr>
                <a:spLocks noChangeArrowheads="1"/>
              </p:cNvSpPr>
              <p:nvPr/>
            </p:nvSpPr>
            <p:spPr bwMode="auto">
              <a:xfrm>
                <a:off x="1460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3" name="Rectangle 417"/>
              <p:cNvSpPr>
                <a:spLocks noChangeArrowheads="1"/>
              </p:cNvSpPr>
              <p:nvPr/>
            </p:nvSpPr>
            <p:spPr bwMode="auto">
              <a:xfrm>
                <a:off x="1504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4" name="Rectangle 418"/>
              <p:cNvSpPr>
                <a:spLocks noChangeArrowheads="1"/>
              </p:cNvSpPr>
              <p:nvPr/>
            </p:nvSpPr>
            <p:spPr bwMode="auto">
              <a:xfrm>
                <a:off x="1547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5" name="Rectangle 419"/>
              <p:cNvSpPr>
                <a:spLocks noChangeArrowheads="1"/>
              </p:cNvSpPr>
              <p:nvPr/>
            </p:nvSpPr>
            <p:spPr bwMode="auto">
              <a:xfrm>
                <a:off x="1590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6" name="Rectangle 420"/>
              <p:cNvSpPr>
                <a:spLocks noChangeArrowheads="1"/>
              </p:cNvSpPr>
              <p:nvPr/>
            </p:nvSpPr>
            <p:spPr bwMode="auto">
              <a:xfrm>
                <a:off x="1634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7" name="Rectangle 421"/>
              <p:cNvSpPr>
                <a:spLocks noChangeArrowheads="1"/>
              </p:cNvSpPr>
              <p:nvPr/>
            </p:nvSpPr>
            <p:spPr bwMode="auto">
              <a:xfrm>
                <a:off x="1677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8" name="Rectangle 422"/>
              <p:cNvSpPr>
                <a:spLocks noChangeArrowheads="1"/>
              </p:cNvSpPr>
              <p:nvPr/>
            </p:nvSpPr>
            <p:spPr bwMode="auto">
              <a:xfrm>
                <a:off x="1721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139" name="Group 624"/>
            <p:cNvGrpSpPr>
              <a:grpSpLocks/>
            </p:cNvGrpSpPr>
            <p:nvPr/>
          </p:nvGrpSpPr>
          <p:grpSpPr bwMode="auto">
            <a:xfrm>
              <a:off x="2249488" y="2055813"/>
              <a:ext cx="4432300" cy="1147762"/>
              <a:chOff x="1417" y="1295"/>
              <a:chExt cx="2792" cy="723"/>
            </a:xfrm>
          </p:grpSpPr>
          <p:sp>
            <p:nvSpPr>
              <p:cNvPr id="1140" name="Rectangle 424"/>
              <p:cNvSpPr>
                <a:spLocks noChangeArrowheads="1"/>
              </p:cNvSpPr>
              <p:nvPr/>
            </p:nvSpPr>
            <p:spPr bwMode="auto">
              <a:xfrm>
                <a:off x="1764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1" name="Rectangle 425"/>
              <p:cNvSpPr>
                <a:spLocks noChangeArrowheads="1"/>
              </p:cNvSpPr>
              <p:nvPr/>
            </p:nvSpPr>
            <p:spPr bwMode="auto">
              <a:xfrm>
                <a:off x="1807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2" name="Rectangle 426"/>
              <p:cNvSpPr>
                <a:spLocks noChangeArrowheads="1"/>
              </p:cNvSpPr>
              <p:nvPr/>
            </p:nvSpPr>
            <p:spPr bwMode="auto">
              <a:xfrm>
                <a:off x="1851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3" name="Rectangle 427"/>
              <p:cNvSpPr>
                <a:spLocks noChangeArrowheads="1"/>
              </p:cNvSpPr>
              <p:nvPr/>
            </p:nvSpPr>
            <p:spPr bwMode="auto">
              <a:xfrm>
                <a:off x="1894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4" name="Rectangle 428"/>
              <p:cNvSpPr>
                <a:spLocks noChangeArrowheads="1"/>
              </p:cNvSpPr>
              <p:nvPr/>
            </p:nvSpPr>
            <p:spPr bwMode="auto">
              <a:xfrm>
                <a:off x="1938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5" name="Rectangle 429"/>
              <p:cNvSpPr>
                <a:spLocks noChangeArrowheads="1"/>
              </p:cNvSpPr>
              <p:nvPr/>
            </p:nvSpPr>
            <p:spPr bwMode="auto">
              <a:xfrm>
                <a:off x="1981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6" name="Rectangle 430"/>
              <p:cNvSpPr>
                <a:spLocks noChangeArrowheads="1"/>
              </p:cNvSpPr>
              <p:nvPr/>
            </p:nvSpPr>
            <p:spPr bwMode="auto">
              <a:xfrm>
                <a:off x="2024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7" name="Rectangle 431"/>
              <p:cNvSpPr>
                <a:spLocks noChangeArrowheads="1"/>
              </p:cNvSpPr>
              <p:nvPr/>
            </p:nvSpPr>
            <p:spPr bwMode="auto">
              <a:xfrm>
                <a:off x="2068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8" name="Rectangle 432"/>
              <p:cNvSpPr>
                <a:spLocks noChangeArrowheads="1"/>
              </p:cNvSpPr>
              <p:nvPr/>
            </p:nvSpPr>
            <p:spPr bwMode="auto">
              <a:xfrm>
                <a:off x="2111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9" name="Rectangle 433"/>
              <p:cNvSpPr>
                <a:spLocks noChangeArrowheads="1"/>
              </p:cNvSpPr>
              <p:nvPr/>
            </p:nvSpPr>
            <p:spPr bwMode="auto">
              <a:xfrm>
                <a:off x="2155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0" name="Rectangle 434"/>
              <p:cNvSpPr>
                <a:spLocks noChangeArrowheads="1"/>
              </p:cNvSpPr>
              <p:nvPr/>
            </p:nvSpPr>
            <p:spPr bwMode="auto">
              <a:xfrm>
                <a:off x="2198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1" name="Rectangle 435"/>
              <p:cNvSpPr>
                <a:spLocks noChangeArrowheads="1"/>
              </p:cNvSpPr>
              <p:nvPr/>
            </p:nvSpPr>
            <p:spPr bwMode="auto">
              <a:xfrm>
                <a:off x="2241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2" name="Rectangle 436"/>
              <p:cNvSpPr>
                <a:spLocks noChangeArrowheads="1"/>
              </p:cNvSpPr>
              <p:nvPr/>
            </p:nvSpPr>
            <p:spPr bwMode="auto">
              <a:xfrm>
                <a:off x="2285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3" name="Rectangle 437"/>
              <p:cNvSpPr>
                <a:spLocks noChangeArrowheads="1"/>
              </p:cNvSpPr>
              <p:nvPr/>
            </p:nvSpPr>
            <p:spPr bwMode="auto">
              <a:xfrm>
                <a:off x="2328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4" name="Rectangle 438"/>
              <p:cNvSpPr>
                <a:spLocks noChangeArrowheads="1"/>
              </p:cNvSpPr>
              <p:nvPr/>
            </p:nvSpPr>
            <p:spPr bwMode="auto">
              <a:xfrm>
                <a:off x="2372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5" name="Rectangle 439"/>
              <p:cNvSpPr>
                <a:spLocks noChangeArrowheads="1"/>
              </p:cNvSpPr>
              <p:nvPr/>
            </p:nvSpPr>
            <p:spPr bwMode="auto">
              <a:xfrm>
                <a:off x="2415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6" name="Rectangle 440"/>
              <p:cNvSpPr>
                <a:spLocks noChangeArrowheads="1"/>
              </p:cNvSpPr>
              <p:nvPr/>
            </p:nvSpPr>
            <p:spPr bwMode="auto">
              <a:xfrm>
                <a:off x="2459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7" name="Rectangle 441"/>
              <p:cNvSpPr>
                <a:spLocks noChangeArrowheads="1"/>
              </p:cNvSpPr>
              <p:nvPr/>
            </p:nvSpPr>
            <p:spPr bwMode="auto">
              <a:xfrm>
                <a:off x="2502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8" name="Rectangle 442"/>
              <p:cNvSpPr>
                <a:spLocks noChangeArrowheads="1"/>
              </p:cNvSpPr>
              <p:nvPr/>
            </p:nvSpPr>
            <p:spPr bwMode="auto">
              <a:xfrm>
                <a:off x="2545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9" name="Rectangle 443"/>
              <p:cNvSpPr>
                <a:spLocks noChangeArrowheads="1"/>
              </p:cNvSpPr>
              <p:nvPr/>
            </p:nvSpPr>
            <p:spPr bwMode="auto">
              <a:xfrm>
                <a:off x="2589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0" name="Rectangle 444"/>
              <p:cNvSpPr>
                <a:spLocks noChangeArrowheads="1"/>
              </p:cNvSpPr>
              <p:nvPr/>
            </p:nvSpPr>
            <p:spPr bwMode="auto">
              <a:xfrm>
                <a:off x="2632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1" name="Rectangle 445"/>
              <p:cNvSpPr>
                <a:spLocks noChangeArrowheads="1"/>
              </p:cNvSpPr>
              <p:nvPr/>
            </p:nvSpPr>
            <p:spPr bwMode="auto">
              <a:xfrm>
                <a:off x="2676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2" name="Rectangle 446"/>
              <p:cNvSpPr>
                <a:spLocks noChangeArrowheads="1"/>
              </p:cNvSpPr>
              <p:nvPr/>
            </p:nvSpPr>
            <p:spPr bwMode="auto">
              <a:xfrm>
                <a:off x="2719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3" name="Rectangle 447"/>
              <p:cNvSpPr>
                <a:spLocks noChangeArrowheads="1"/>
              </p:cNvSpPr>
              <p:nvPr/>
            </p:nvSpPr>
            <p:spPr bwMode="auto">
              <a:xfrm>
                <a:off x="2762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4" name="Rectangle 448"/>
              <p:cNvSpPr>
                <a:spLocks noChangeArrowheads="1"/>
              </p:cNvSpPr>
              <p:nvPr/>
            </p:nvSpPr>
            <p:spPr bwMode="auto">
              <a:xfrm>
                <a:off x="2806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5" name="Rectangle 449"/>
              <p:cNvSpPr>
                <a:spLocks noChangeArrowheads="1"/>
              </p:cNvSpPr>
              <p:nvPr/>
            </p:nvSpPr>
            <p:spPr bwMode="auto">
              <a:xfrm>
                <a:off x="2849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6" name="Rectangle 450"/>
              <p:cNvSpPr>
                <a:spLocks noChangeArrowheads="1"/>
              </p:cNvSpPr>
              <p:nvPr/>
            </p:nvSpPr>
            <p:spPr bwMode="auto">
              <a:xfrm>
                <a:off x="2893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7" name="Rectangle 451"/>
              <p:cNvSpPr>
                <a:spLocks noChangeArrowheads="1"/>
              </p:cNvSpPr>
              <p:nvPr/>
            </p:nvSpPr>
            <p:spPr bwMode="auto">
              <a:xfrm>
                <a:off x="2936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8" name="Rectangle 452"/>
              <p:cNvSpPr>
                <a:spLocks noChangeArrowheads="1"/>
              </p:cNvSpPr>
              <p:nvPr/>
            </p:nvSpPr>
            <p:spPr bwMode="auto">
              <a:xfrm>
                <a:off x="2979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9" name="Rectangle 453"/>
              <p:cNvSpPr>
                <a:spLocks noChangeArrowheads="1"/>
              </p:cNvSpPr>
              <p:nvPr/>
            </p:nvSpPr>
            <p:spPr bwMode="auto">
              <a:xfrm>
                <a:off x="3023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0" name="Rectangle 454"/>
              <p:cNvSpPr>
                <a:spLocks noChangeArrowheads="1"/>
              </p:cNvSpPr>
              <p:nvPr/>
            </p:nvSpPr>
            <p:spPr bwMode="auto">
              <a:xfrm>
                <a:off x="3066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1" name="Rectangle 455"/>
              <p:cNvSpPr>
                <a:spLocks noChangeArrowheads="1"/>
              </p:cNvSpPr>
              <p:nvPr/>
            </p:nvSpPr>
            <p:spPr bwMode="auto">
              <a:xfrm>
                <a:off x="3110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2" name="Rectangle 456"/>
              <p:cNvSpPr>
                <a:spLocks noChangeArrowheads="1"/>
              </p:cNvSpPr>
              <p:nvPr/>
            </p:nvSpPr>
            <p:spPr bwMode="auto">
              <a:xfrm>
                <a:off x="3153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3" name="Rectangle 457"/>
              <p:cNvSpPr>
                <a:spLocks noChangeArrowheads="1"/>
              </p:cNvSpPr>
              <p:nvPr/>
            </p:nvSpPr>
            <p:spPr bwMode="auto">
              <a:xfrm>
                <a:off x="3196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4" name="Rectangle 458"/>
              <p:cNvSpPr>
                <a:spLocks noChangeArrowheads="1"/>
              </p:cNvSpPr>
              <p:nvPr/>
            </p:nvSpPr>
            <p:spPr bwMode="auto">
              <a:xfrm>
                <a:off x="3240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5" name="Rectangle 459"/>
              <p:cNvSpPr>
                <a:spLocks noChangeArrowheads="1"/>
              </p:cNvSpPr>
              <p:nvPr/>
            </p:nvSpPr>
            <p:spPr bwMode="auto">
              <a:xfrm>
                <a:off x="3283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6" name="Rectangle 460"/>
              <p:cNvSpPr>
                <a:spLocks noChangeArrowheads="1"/>
              </p:cNvSpPr>
              <p:nvPr/>
            </p:nvSpPr>
            <p:spPr bwMode="auto">
              <a:xfrm>
                <a:off x="3327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7" name="Rectangle 461"/>
              <p:cNvSpPr>
                <a:spLocks noChangeArrowheads="1"/>
              </p:cNvSpPr>
              <p:nvPr/>
            </p:nvSpPr>
            <p:spPr bwMode="auto">
              <a:xfrm>
                <a:off x="3370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8" name="Rectangle 462"/>
              <p:cNvSpPr>
                <a:spLocks noChangeArrowheads="1"/>
              </p:cNvSpPr>
              <p:nvPr/>
            </p:nvSpPr>
            <p:spPr bwMode="auto">
              <a:xfrm>
                <a:off x="3413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9" name="Rectangle 463"/>
              <p:cNvSpPr>
                <a:spLocks noChangeArrowheads="1"/>
              </p:cNvSpPr>
              <p:nvPr/>
            </p:nvSpPr>
            <p:spPr bwMode="auto">
              <a:xfrm>
                <a:off x="3457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0" name="Rectangle 464"/>
              <p:cNvSpPr>
                <a:spLocks noChangeArrowheads="1"/>
              </p:cNvSpPr>
              <p:nvPr/>
            </p:nvSpPr>
            <p:spPr bwMode="auto">
              <a:xfrm>
                <a:off x="3500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1" name="Rectangle 465"/>
              <p:cNvSpPr>
                <a:spLocks noChangeArrowheads="1"/>
              </p:cNvSpPr>
              <p:nvPr/>
            </p:nvSpPr>
            <p:spPr bwMode="auto">
              <a:xfrm>
                <a:off x="3544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2" name="Rectangle 466"/>
              <p:cNvSpPr>
                <a:spLocks noChangeArrowheads="1"/>
              </p:cNvSpPr>
              <p:nvPr/>
            </p:nvSpPr>
            <p:spPr bwMode="auto">
              <a:xfrm>
                <a:off x="3587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3" name="Rectangle 467"/>
              <p:cNvSpPr>
                <a:spLocks noChangeArrowheads="1"/>
              </p:cNvSpPr>
              <p:nvPr/>
            </p:nvSpPr>
            <p:spPr bwMode="auto">
              <a:xfrm>
                <a:off x="3631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4" name="Rectangle 468"/>
              <p:cNvSpPr>
                <a:spLocks noChangeArrowheads="1"/>
              </p:cNvSpPr>
              <p:nvPr/>
            </p:nvSpPr>
            <p:spPr bwMode="auto">
              <a:xfrm>
                <a:off x="3674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5" name="Rectangle 469"/>
              <p:cNvSpPr>
                <a:spLocks noChangeArrowheads="1"/>
              </p:cNvSpPr>
              <p:nvPr/>
            </p:nvSpPr>
            <p:spPr bwMode="auto">
              <a:xfrm>
                <a:off x="3717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6" name="Rectangle 470"/>
              <p:cNvSpPr>
                <a:spLocks noChangeArrowheads="1"/>
              </p:cNvSpPr>
              <p:nvPr/>
            </p:nvSpPr>
            <p:spPr bwMode="auto">
              <a:xfrm>
                <a:off x="3761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7" name="Rectangle 471"/>
              <p:cNvSpPr>
                <a:spLocks noChangeArrowheads="1"/>
              </p:cNvSpPr>
              <p:nvPr/>
            </p:nvSpPr>
            <p:spPr bwMode="auto">
              <a:xfrm>
                <a:off x="3804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8" name="Rectangle 472"/>
              <p:cNvSpPr>
                <a:spLocks noChangeArrowheads="1"/>
              </p:cNvSpPr>
              <p:nvPr/>
            </p:nvSpPr>
            <p:spPr bwMode="auto">
              <a:xfrm>
                <a:off x="3848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9" name="Rectangle 473"/>
              <p:cNvSpPr>
                <a:spLocks noChangeArrowheads="1"/>
              </p:cNvSpPr>
              <p:nvPr/>
            </p:nvSpPr>
            <p:spPr bwMode="auto">
              <a:xfrm>
                <a:off x="3891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0" name="Rectangle 474"/>
              <p:cNvSpPr>
                <a:spLocks noChangeArrowheads="1"/>
              </p:cNvSpPr>
              <p:nvPr/>
            </p:nvSpPr>
            <p:spPr bwMode="auto">
              <a:xfrm>
                <a:off x="3934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1" name="Rectangle 475"/>
              <p:cNvSpPr>
                <a:spLocks noChangeArrowheads="1"/>
              </p:cNvSpPr>
              <p:nvPr/>
            </p:nvSpPr>
            <p:spPr bwMode="auto">
              <a:xfrm>
                <a:off x="3978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2" name="Rectangle 476"/>
              <p:cNvSpPr>
                <a:spLocks noChangeArrowheads="1"/>
              </p:cNvSpPr>
              <p:nvPr/>
            </p:nvSpPr>
            <p:spPr bwMode="auto">
              <a:xfrm>
                <a:off x="4021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3" name="Rectangle 477"/>
              <p:cNvSpPr>
                <a:spLocks noChangeArrowheads="1"/>
              </p:cNvSpPr>
              <p:nvPr/>
            </p:nvSpPr>
            <p:spPr bwMode="auto">
              <a:xfrm>
                <a:off x="4065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4" name="Rectangle 478"/>
              <p:cNvSpPr>
                <a:spLocks noChangeArrowheads="1"/>
              </p:cNvSpPr>
              <p:nvPr/>
            </p:nvSpPr>
            <p:spPr bwMode="auto">
              <a:xfrm>
                <a:off x="4108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5" name="Rectangle 479"/>
              <p:cNvSpPr>
                <a:spLocks noChangeArrowheads="1"/>
              </p:cNvSpPr>
              <p:nvPr/>
            </p:nvSpPr>
            <p:spPr bwMode="auto">
              <a:xfrm>
                <a:off x="4151" y="2011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6" name="Rectangle 480"/>
              <p:cNvSpPr>
                <a:spLocks noChangeArrowheads="1"/>
              </p:cNvSpPr>
              <p:nvPr/>
            </p:nvSpPr>
            <p:spPr bwMode="auto">
              <a:xfrm>
                <a:off x="4195" y="2011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7" name="Rectangle 481"/>
              <p:cNvSpPr>
                <a:spLocks noChangeArrowheads="1"/>
              </p:cNvSpPr>
              <p:nvPr/>
            </p:nvSpPr>
            <p:spPr bwMode="auto">
              <a:xfrm>
                <a:off x="1417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8" name="Rectangle 482"/>
              <p:cNvSpPr>
                <a:spLocks noChangeArrowheads="1"/>
              </p:cNvSpPr>
              <p:nvPr/>
            </p:nvSpPr>
            <p:spPr bwMode="auto">
              <a:xfrm>
                <a:off x="1460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9" name="Rectangle 483"/>
              <p:cNvSpPr>
                <a:spLocks noChangeArrowheads="1"/>
              </p:cNvSpPr>
              <p:nvPr/>
            </p:nvSpPr>
            <p:spPr bwMode="auto">
              <a:xfrm>
                <a:off x="1504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0" name="Rectangle 484"/>
              <p:cNvSpPr>
                <a:spLocks noChangeArrowheads="1"/>
              </p:cNvSpPr>
              <p:nvPr/>
            </p:nvSpPr>
            <p:spPr bwMode="auto">
              <a:xfrm>
                <a:off x="1547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1" name="Rectangle 485"/>
              <p:cNvSpPr>
                <a:spLocks noChangeArrowheads="1"/>
              </p:cNvSpPr>
              <p:nvPr/>
            </p:nvSpPr>
            <p:spPr bwMode="auto">
              <a:xfrm>
                <a:off x="1590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2" name="Rectangle 486"/>
              <p:cNvSpPr>
                <a:spLocks noChangeArrowheads="1"/>
              </p:cNvSpPr>
              <p:nvPr/>
            </p:nvSpPr>
            <p:spPr bwMode="auto">
              <a:xfrm>
                <a:off x="1634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3" name="Rectangle 487"/>
              <p:cNvSpPr>
                <a:spLocks noChangeArrowheads="1"/>
              </p:cNvSpPr>
              <p:nvPr/>
            </p:nvSpPr>
            <p:spPr bwMode="auto">
              <a:xfrm>
                <a:off x="1677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4" name="Rectangle 488"/>
              <p:cNvSpPr>
                <a:spLocks noChangeArrowheads="1"/>
              </p:cNvSpPr>
              <p:nvPr/>
            </p:nvSpPr>
            <p:spPr bwMode="auto">
              <a:xfrm>
                <a:off x="1721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5" name="Rectangle 489"/>
              <p:cNvSpPr>
                <a:spLocks noChangeArrowheads="1"/>
              </p:cNvSpPr>
              <p:nvPr/>
            </p:nvSpPr>
            <p:spPr bwMode="auto">
              <a:xfrm>
                <a:off x="1764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6" name="Rectangle 490"/>
              <p:cNvSpPr>
                <a:spLocks noChangeArrowheads="1"/>
              </p:cNvSpPr>
              <p:nvPr/>
            </p:nvSpPr>
            <p:spPr bwMode="auto">
              <a:xfrm>
                <a:off x="1807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7" name="Rectangle 491"/>
              <p:cNvSpPr>
                <a:spLocks noChangeArrowheads="1"/>
              </p:cNvSpPr>
              <p:nvPr/>
            </p:nvSpPr>
            <p:spPr bwMode="auto">
              <a:xfrm>
                <a:off x="1851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8" name="Rectangle 492"/>
              <p:cNvSpPr>
                <a:spLocks noChangeArrowheads="1"/>
              </p:cNvSpPr>
              <p:nvPr/>
            </p:nvSpPr>
            <p:spPr bwMode="auto">
              <a:xfrm>
                <a:off x="1894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9" name="Rectangle 493"/>
              <p:cNvSpPr>
                <a:spLocks noChangeArrowheads="1"/>
              </p:cNvSpPr>
              <p:nvPr/>
            </p:nvSpPr>
            <p:spPr bwMode="auto">
              <a:xfrm>
                <a:off x="1938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0" name="Rectangle 494"/>
              <p:cNvSpPr>
                <a:spLocks noChangeArrowheads="1"/>
              </p:cNvSpPr>
              <p:nvPr/>
            </p:nvSpPr>
            <p:spPr bwMode="auto">
              <a:xfrm>
                <a:off x="1981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1" name="Rectangle 495"/>
              <p:cNvSpPr>
                <a:spLocks noChangeArrowheads="1"/>
              </p:cNvSpPr>
              <p:nvPr/>
            </p:nvSpPr>
            <p:spPr bwMode="auto">
              <a:xfrm>
                <a:off x="2024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2" name="Rectangle 496"/>
              <p:cNvSpPr>
                <a:spLocks noChangeArrowheads="1"/>
              </p:cNvSpPr>
              <p:nvPr/>
            </p:nvSpPr>
            <p:spPr bwMode="auto">
              <a:xfrm>
                <a:off x="2068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3" name="Rectangle 497"/>
              <p:cNvSpPr>
                <a:spLocks noChangeArrowheads="1"/>
              </p:cNvSpPr>
              <p:nvPr/>
            </p:nvSpPr>
            <p:spPr bwMode="auto">
              <a:xfrm>
                <a:off x="2111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4" name="Rectangle 498"/>
              <p:cNvSpPr>
                <a:spLocks noChangeArrowheads="1"/>
              </p:cNvSpPr>
              <p:nvPr/>
            </p:nvSpPr>
            <p:spPr bwMode="auto">
              <a:xfrm>
                <a:off x="2155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5" name="Rectangle 499"/>
              <p:cNvSpPr>
                <a:spLocks noChangeArrowheads="1"/>
              </p:cNvSpPr>
              <p:nvPr/>
            </p:nvSpPr>
            <p:spPr bwMode="auto">
              <a:xfrm>
                <a:off x="2198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6" name="Rectangle 500"/>
              <p:cNvSpPr>
                <a:spLocks noChangeArrowheads="1"/>
              </p:cNvSpPr>
              <p:nvPr/>
            </p:nvSpPr>
            <p:spPr bwMode="auto">
              <a:xfrm>
                <a:off x="2241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7" name="Rectangle 501"/>
              <p:cNvSpPr>
                <a:spLocks noChangeArrowheads="1"/>
              </p:cNvSpPr>
              <p:nvPr/>
            </p:nvSpPr>
            <p:spPr bwMode="auto">
              <a:xfrm>
                <a:off x="2285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8" name="Rectangle 502"/>
              <p:cNvSpPr>
                <a:spLocks noChangeArrowheads="1"/>
              </p:cNvSpPr>
              <p:nvPr/>
            </p:nvSpPr>
            <p:spPr bwMode="auto">
              <a:xfrm>
                <a:off x="2328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9" name="Rectangle 503"/>
              <p:cNvSpPr>
                <a:spLocks noChangeArrowheads="1"/>
              </p:cNvSpPr>
              <p:nvPr/>
            </p:nvSpPr>
            <p:spPr bwMode="auto">
              <a:xfrm>
                <a:off x="2372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0" name="Rectangle 504"/>
              <p:cNvSpPr>
                <a:spLocks noChangeArrowheads="1"/>
              </p:cNvSpPr>
              <p:nvPr/>
            </p:nvSpPr>
            <p:spPr bwMode="auto">
              <a:xfrm>
                <a:off x="2415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1" name="Rectangle 505"/>
              <p:cNvSpPr>
                <a:spLocks noChangeArrowheads="1"/>
              </p:cNvSpPr>
              <p:nvPr/>
            </p:nvSpPr>
            <p:spPr bwMode="auto">
              <a:xfrm>
                <a:off x="2459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2" name="Rectangle 506"/>
              <p:cNvSpPr>
                <a:spLocks noChangeArrowheads="1"/>
              </p:cNvSpPr>
              <p:nvPr/>
            </p:nvSpPr>
            <p:spPr bwMode="auto">
              <a:xfrm>
                <a:off x="2502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3" name="Rectangle 507"/>
              <p:cNvSpPr>
                <a:spLocks noChangeArrowheads="1"/>
              </p:cNvSpPr>
              <p:nvPr/>
            </p:nvSpPr>
            <p:spPr bwMode="auto">
              <a:xfrm>
                <a:off x="2545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4" name="Rectangle 508"/>
              <p:cNvSpPr>
                <a:spLocks noChangeArrowheads="1"/>
              </p:cNvSpPr>
              <p:nvPr/>
            </p:nvSpPr>
            <p:spPr bwMode="auto">
              <a:xfrm>
                <a:off x="2589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5" name="Rectangle 509"/>
              <p:cNvSpPr>
                <a:spLocks noChangeArrowheads="1"/>
              </p:cNvSpPr>
              <p:nvPr/>
            </p:nvSpPr>
            <p:spPr bwMode="auto">
              <a:xfrm>
                <a:off x="2632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6" name="Rectangle 510"/>
              <p:cNvSpPr>
                <a:spLocks noChangeArrowheads="1"/>
              </p:cNvSpPr>
              <p:nvPr/>
            </p:nvSpPr>
            <p:spPr bwMode="auto">
              <a:xfrm>
                <a:off x="2676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7" name="Rectangle 511"/>
              <p:cNvSpPr>
                <a:spLocks noChangeArrowheads="1"/>
              </p:cNvSpPr>
              <p:nvPr/>
            </p:nvSpPr>
            <p:spPr bwMode="auto">
              <a:xfrm>
                <a:off x="2719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8" name="Rectangle 512"/>
              <p:cNvSpPr>
                <a:spLocks noChangeArrowheads="1"/>
              </p:cNvSpPr>
              <p:nvPr/>
            </p:nvSpPr>
            <p:spPr bwMode="auto">
              <a:xfrm>
                <a:off x="2762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9" name="Rectangle 513"/>
              <p:cNvSpPr>
                <a:spLocks noChangeArrowheads="1"/>
              </p:cNvSpPr>
              <p:nvPr/>
            </p:nvSpPr>
            <p:spPr bwMode="auto">
              <a:xfrm>
                <a:off x="2806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" name="Rectangle 514"/>
              <p:cNvSpPr>
                <a:spLocks noChangeArrowheads="1"/>
              </p:cNvSpPr>
              <p:nvPr/>
            </p:nvSpPr>
            <p:spPr bwMode="auto">
              <a:xfrm>
                <a:off x="2849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" name="Rectangle 515"/>
              <p:cNvSpPr>
                <a:spLocks noChangeArrowheads="1"/>
              </p:cNvSpPr>
              <p:nvPr/>
            </p:nvSpPr>
            <p:spPr bwMode="auto">
              <a:xfrm>
                <a:off x="2893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2" name="Rectangle 516"/>
              <p:cNvSpPr>
                <a:spLocks noChangeArrowheads="1"/>
              </p:cNvSpPr>
              <p:nvPr/>
            </p:nvSpPr>
            <p:spPr bwMode="auto">
              <a:xfrm>
                <a:off x="2936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3" name="Rectangle 517"/>
              <p:cNvSpPr>
                <a:spLocks noChangeArrowheads="1"/>
              </p:cNvSpPr>
              <p:nvPr/>
            </p:nvSpPr>
            <p:spPr bwMode="auto">
              <a:xfrm>
                <a:off x="2979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4" name="Rectangle 518"/>
              <p:cNvSpPr>
                <a:spLocks noChangeArrowheads="1"/>
              </p:cNvSpPr>
              <p:nvPr/>
            </p:nvSpPr>
            <p:spPr bwMode="auto">
              <a:xfrm>
                <a:off x="3023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5" name="Rectangle 519"/>
              <p:cNvSpPr>
                <a:spLocks noChangeArrowheads="1"/>
              </p:cNvSpPr>
              <p:nvPr/>
            </p:nvSpPr>
            <p:spPr bwMode="auto">
              <a:xfrm>
                <a:off x="3066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6" name="Rectangle 520"/>
              <p:cNvSpPr>
                <a:spLocks noChangeArrowheads="1"/>
              </p:cNvSpPr>
              <p:nvPr/>
            </p:nvSpPr>
            <p:spPr bwMode="auto">
              <a:xfrm>
                <a:off x="3110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7" name="Rectangle 521"/>
              <p:cNvSpPr>
                <a:spLocks noChangeArrowheads="1"/>
              </p:cNvSpPr>
              <p:nvPr/>
            </p:nvSpPr>
            <p:spPr bwMode="auto">
              <a:xfrm>
                <a:off x="3153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8" name="Rectangle 522"/>
              <p:cNvSpPr>
                <a:spLocks noChangeArrowheads="1"/>
              </p:cNvSpPr>
              <p:nvPr/>
            </p:nvSpPr>
            <p:spPr bwMode="auto">
              <a:xfrm>
                <a:off x="3196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9" name="Rectangle 523"/>
              <p:cNvSpPr>
                <a:spLocks noChangeArrowheads="1"/>
              </p:cNvSpPr>
              <p:nvPr/>
            </p:nvSpPr>
            <p:spPr bwMode="auto">
              <a:xfrm>
                <a:off x="3240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0" name="Rectangle 524"/>
              <p:cNvSpPr>
                <a:spLocks noChangeArrowheads="1"/>
              </p:cNvSpPr>
              <p:nvPr/>
            </p:nvSpPr>
            <p:spPr bwMode="auto">
              <a:xfrm>
                <a:off x="3283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1" name="Rectangle 525"/>
              <p:cNvSpPr>
                <a:spLocks noChangeArrowheads="1"/>
              </p:cNvSpPr>
              <p:nvPr/>
            </p:nvSpPr>
            <p:spPr bwMode="auto">
              <a:xfrm>
                <a:off x="3327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2" name="Rectangle 526"/>
              <p:cNvSpPr>
                <a:spLocks noChangeArrowheads="1"/>
              </p:cNvSpPr>
              <p:nvPr/>
            </p:nvSpPr>
            <p:spPr bwMode="auto">
              <a:xfrm>
                <a:off x="3370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3" name="Rectangle 527"/>
              <p:cNvSpPr>
                <a:spLocks noChangeArrowheads="1"/>
              </p:cNvSpPr>
              <p:nvPr/>
            </p:nvSpPr>
            <p:spPr bwMode="auto">
              <a:xfrm>
                <a:off x="3413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4" name="Rectangle 528"/>
              <p:cNvSpPr>
                <a:spLocks noChangeArrowheads="1"/>
              </p:cNvSpPr>
              <p:nvPr/>
            </p:nvSpPr>
            <p:spPr bwMode="auto">
              <a:xfrm>
                <a:off x="3457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5" name="Rectangle 529"/>
              <p:cNvSpPr>
                <a:spLocks noChangeArrowheads="1"/>
              </p:cNvSpPr>
              <p:nvPr/>
            </p:nvSpPr>
            <p:spPr bwMode="auto">
              <a:xfrm>
                <a:off x="3500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6" name="Rectangle 530"/>
              <p:cNvSpPr>
                <a:spLocks noChangeArrowheads="1"/>
              </p:cNvSpPr>
              <p:nvPr/>
            </p:nvSpPr>
            <p:spPr bwMode="auto">
              <a:xfrm>
                <a:off x="3544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7" name="Rectangle 531"/>
              <p:cNvSpPr>
                <a:spLocks noChangeArrowheads="1"/>
              </p:cNvSpPr>
              <p:nvPr/>
            </p:nvSpPr>
            <p:spPr bwMode="auto">
              <a:xfrm>
                <a:off x="3587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8" name="Rectangle 532"/>
              <p:cNvSpPr>
                <a:spLocks noChangeArrowheads="1"/>
              </p:cNvSpPr>
              <p:nvPr/>
            </p:nvSpPr>
            <p:spPr bwMode="auto">
              <a:xfrm>
                <a:off x="3631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9" name="Rectangle 533"/>
              <p:cNvSpPr>
                <a:spLocks noChangeArrowheads="1"/>
              </p:cNvSpPr>
              <p:nvPr/>
            </p:nvSpPr>
            <p:spPr bwMode="auto">
              <a:xfrm>
                <a:off x="3674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0" name="Rectangle 534"/>
              <p:cNvSpPr>
                <a:spLocks noChangeArrowheads="1"/>
              </p:cNvSpPr>
              <p:nvPr/>
            </p:nvSpPr>
            <p:spPr bwMode="auto">
              <a:xfrm>
                <a:off x="3717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1" name="Rectangle 535"/>
              <p:cNvSpPr>
                <a:spLocks noChangeArrowheads="1"/>
              </p:cNvSpPr>
              <p:nvPr/>
            </p:nvSpPr>
            <p:spPr bwMode="auto">
              <a:xfrm>
                <a:off x="3761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2" name="Rectangle 536"/>
              <p:cNvSpPr>
                <a:spLocks noChangeArrowheads="1"/>
              </p:cNvSpPr>
              <p:nvPr/>
            </p:nvSpPr>
            <p:spPr bwMode="auto">
              <a:xfrm>
                <a:off x="3804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3" name="Rectangle 537"/>
              <p:cNvSpPr>
                <a:spLocks noChangeArrowheads="1"/>
              </p:cNvSpPr>
              <p:nvPr/>
            </p:nvSpPr>
            <p:spPr bwMode="auto">
              <a:xfrm>
                <a:off x="3848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4" name="Rectangle 538"/>
              <p:cNvSpPr>
                <a:spLocks noChangeArrowheads="1"/>
              </p:cNvSpPr>
              <p:nvPr/>
            </p:nvSpPr>
            <p:spPr bwMode="auto">
              <a:xfrm>
                <a:off x="3891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5" name="Rectangle 539"/>
              <p:cNvSpPr>
                <a:spLocks noChangeArrowheads="1"/>
              </p:cNvSpPr>
              <p:nvPr/>
            </p:nvSpPr>
            <p:spPr bwMode="auto">
              <a:xfrm>
                <a:off x="3934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6" name="Rectangle 540"/>
              <p:cNvSpPr>
                <a:spLocks noChangeArrowheads="1"/>
              </p:cNvSpPr>
              <p:nvPr/>
            </p:nvSpPr>
            <p:spPr bwMode="auto">
              <a:xfrm>
                <a:off x="3978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7" name="Rectangle 541"/>
              <p:cNvSpPr>
                <a:spLocks noChangeArrowheads="1"/>
              </p:cNvSpPr>
              <p:nvPr/>
            </p:nvSpPr>
            <p:spPr bwMode="auto">
              <a:xfrm>
                <a:off x="4021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8" name="Rectangle 542"/>
              <p:cNvSpPr>
                <a:spLocks noChangeArrowheads="1"/>
              </p:cNvSpPr>
              <p:nvPr/>
            </p:nvSpPr>
            <p:spPr bwMode="auto">
              <a:xfrm>
                <a:off x="4065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9" name="Rectangle 543"/>
              <p:cNvSpPr>
                <a:spLocks noChangeArrowheads="1"/>
              </p:cNvSpPr>
              <p:nvPr/>
            </p:nvSpPr>
            <p:spPr bwMode="auto">
              <a:xfrm>
                <a:off x="4108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0" name="Rectangle 544"/>
              <p:cNvSpPr>
                <a:spLocks noChangeArrowheads="1"/>
              </p:cNvSpPr>
              <p:nvPr/>
            </p:nvSpPr>
            <p:spPr bwMode="auto">
              <a:xfrm>
                <a:off x="4151" y="1777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1" name="Rectangle 545"/>
              <p:cNvSpPr>
                <a:spLocks noChangeArrowheads="1"/>
              </p:cNvSpPr>
              <p:nvPr/>
            </p:nvSpPr>
            <p:spPr bwMode="auto">
              <a:xfrm>
                <a:off x="4195" y="1777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2" name="Rectangle 546"/>
              <p:cNvSpPr>
                <a:spLocks noChangeArrowheads="1"/>
              </p:cNvSpPr>
              <p:nvPr/>
            </p:nvSpPr>
            <p:spPr bwMode="auto">
              <a:xfrm>
                <a:off x="1417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3" name="Rectangle 547"/>
              <p:cNvSpPr>
                <a:spLocks noChangeArrowheads="1"/>
              </p:cNvSpPr>
              <p:nvPr/>
            </p:nvSpPr>
            <p:spPr bwMode="auto">
              <a:xfrm>
                <a:off x="1460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4" name="Rectangle 548"/>
              <p:cNvSpPr>
                <a:spLocks noChangeArrowheads="1"/>
              </p:cNvSpPr>
              <p:nvPr/>
            </p:nvSpPr>
            <p:spPr bwMode="auto">
              <a:xfrm>
                <a:off x="1504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5" name="Rectangle 549"/>
              <p:cNvSpPr>
                <a:spLocks noChangeArrowheads="1"/>
              </p:cNvSpPr>
              <p:nvPr/>
            </p:nvSpPr>
            <p:spPr bwMode="auto">
              <a:xfrm>
                <a:off x="1547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6" name="Rectangle 550"/>
              <p:cNvSpPr>
                <a:spLocks noChangeArrowheads="1"/>
              </p:cNvSpPr>
              <p:nvPr/>
            </p:nvSpPr>
            <p:spPr bwMode="auto">
              <a:xfrm>
                <a:off x="1590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7" name="Rectangle 551"/>
              <p:cNvSpPr>
                <a:spLocks noChangeArrowheads="1"/>
              </p:cNvSpPr>
              <p:nvPr/>
            </p:nvSpPr>
            <p:spPr bwMode="auto">
              <a:xfrm>
                <a:off x="1634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8" name="Rectangle 552"/>
              <p:cNvSpPr>
                <a:spLocks noChangeArrowheads="1"/>
              </p:cNvSpPr>
              <p:nvPr/>
            </p:nvSpPr>
            <p:spPr bwMode="auto">
              <a:xfrm>
                <a:off x="1677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9" name="Rectangle 553"/>
              <p:cNvSpPr>
                <a:spLocks noChangeArrowheads="1"/>
              </p:cNvSpPr>
              <p:nvPr/>
            </p:nvSpPr>
            <p:spPr bwMode="auto">
              <a:xfrm>
                <a:off x="1721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0" name="Rectangle 554"/>
              <p:cNvSpPr>
                <a:spLocks noChangeArrowheads="1"/>
              </p:cNvSpPr>
              <p:nvPr/>
            </p:nvSpPr>
            <p:spPr bwMode="auto">
              <a:xfrm>
                <a:off x="1764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1" name="Rectangle 555"/>
              <p:cNvSpPr>
                <a:spLocks noChangeArrowheads="1"/>
              </p:cNvSpPr>
              <p:nvPr/>
            </p:nvSpPr>
            <p:spPr bwMode="auto">
              <a:xfrm>
                <a:off x="1807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2" name="Rectangle 556"/>
              <p:cNvSpPr>
                <a:spLocks noChangeArrowheads="1"/>
              </p:cNvSpPr>
              <p:nvPr/>
            </p:nvSpPr>
            <p:spPr bwMode="auto">
              <a:xfrm>
                <a:off x="1851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3" name="Rectangle 557"/>
              <p:cNvSpPr>
                <a:spLocks noChangeArrowheads="1"/>
              </p:cNvSpPr>
              <p:nvPr/>
            </p:nvSpPr>
            <p:spPr bwMode="auto">
              <a:xfrm>
                <a:off x="1894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4" name="Rectangle 558"/>
              <p:cNvSpPr>
                <a:spLocks noChangeArrowheads="1"/>
              </p:cNvSpPr>
              <p:nvPr/>
            </p:nvSpPr>
            <p:spPr bwMode="auto">
              <a:xfrm>
                <a:off x="1938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5" name="Rectangle 559"/>
              <p:cNvSpPr>
                <a:spLocks noChangeArrowheads="1"/>
              </p:cNvSpPr>
              <p:nvPr/>
            </p:nvSpPr>
            <p:spPr bwMode="auto">
              <a:xfrm>
                <a:off x="1981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6" name="Rectangle 560"/>
              <p:cNvSpPr>
                <a:spLocks noChangeArrowheads="1"/>
              </p:cNvSpPr>
              <p:nvPr/>
            </p:nvSpPr>
            <p:spPr bwMode="auto">
              <a:xfrm>
                <a:off x="2024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7" name="Rectangle 561"/>
              <p:cNvSpPr>
                <a:spLocks noChangeArrowheads="1"/>
              </p:cNvSpPr>
              <p:nvPr/>
            </p:nvSpPr>
            <p:spPr bwMode="auto">
              <a:xfrm>
                <a:off x="2068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8" name="Rectangle 562"/>
              <p:cNvSpPr>
                <a:spLocks noChangeArrowheads="1"/>
              </p:cNvSpPr>
              <p:nvPr/>
            </p:nvSpPr>
            <p:spPr bwMode="auto">
              <a:xfrm>
                <a:off x="2111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9" name="Rectangle 563"/>
              <p:cNvSpPr>
                <a:spLocks noChangeArrowheads="1"/>
              </p:cNvSpPr>
              <p:nvPr/>
            </p:nvSpPr>
            <p:spPr bwMode="auto">
              <a:xfrm>
                <a:off x="2155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0" name="Rectangle 564"/>
              <p:cNvSpPr>
                <a:spLocks noChangeArrowheads="1"/>
              </p:cNvSpPr>
              <p:nvPr/>
            </p:nvSpPr>
            <p:spPr bwMode="auto">
              <a:xfrm>
                <a:off x="2198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1" name="Rectangle 565"/>
              <p:cNvSpPr>
                <a:spLocks noChangeArrowheads="1"/>
              </p:cNvSpPr>
              <p:nvPr/>
            </p:nvSpPr>
            <p:spPr bwMode="auto">
              <a:xfrm>
                <a:off x="2241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2" name="Rectangle 566"/>
              <p:cNvSpPr>
                <a:spLocks noChangeArrowheads="1"/>
              </p:cNvSpPr>
              <p:nvPr/>
            </p:nvSpPr>
            <p:spPr bwMode="auto">
              <a:xfrm>
                <a:off x="2285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3" name="Rectangle 567"/>
              <p:cNvSpPr>
                <a:spLocks noChangeArrowheads="1"/>
              </p:cNvSpPr>
              <p:nvPr/>
            </p:nvSpPr>
            <p:spPr bwMode="auto">
              <a:xfrm>
                <a:off x="2328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4" name="Rectangle 568"/>
              <p:cNvSpPr>
                <a:spLocks noChangeArrowheads="1"/>
              </p:cNvSpPr>
              <p:nvPr/>
            </p:nvSpPr>
            <p:spPr bwMode="auto">
              <a:xfrm>
                <a:off x="2372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5" name="Rectangle 569"/>
              <p:cNvSpPr>
                <a:spLocks noChangeArrowheads="1"/>
              </p:cNvSpPr>
              <p:nvPr/>
            </p:nvSpPr>
            <p:spPr bwMode="auto">
              <a:xfrm>
                <a:off x="2415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6" name="Rectangle 570"/>
              <p:cNvSpPr>
                <a:spLocks noChangeArrowheads="1"/>
              </p:cNvSpPr>
              <p:nvPr/>
            </p:nvSpPr>
            <p:spPr bwMode="auto">
              <a:xfrm>
                <a:off x="2459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7" name="Rectangle 571"/>
              <p:cNvSpPr>
                <a:spLocks noChangeArrowheads="1"/>
              </p:cNvSpPr>
              <p:nvPr/>
            </p:nvSpPr>
            <p:spPr bwMode="auto">
              <a:xfrm>
                <a:off x="2502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8" name="Rectangle 572"/>
              <p:cNvSpPr>
                <a:spLocks noChangeArrowheads="1"/>
              </p:cNvSpPr>
              <p:nvPr/>
            </p:nvSpPr>
            <p:spPr bwMode="auto">
              <a:xfrm>
                <a:off x="2545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9" name="Rectangle 573"/>
              <p:cNvSpPr>
                <a:spLocks noChangeArrowheads="1"/>
              </p:cNvSpPr>
              <p:nvPr/>
            </p:nvSpPr>
            <p:spPr bwMode="auto">
              <a:xfrm>
                <a:off x="2589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0" name="Rectangle 574"/>
              <p:cNvSpPr>
                <a:spLocks noChangeArrowheads="1"/>
              </p:cNvSpPr>
              <p:nvPr/>
            </p:nvSpPr>
            <p:spPr bwMode="auto">
              <a:xfrm>
                <a:off x="2632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1" name="Rectangle 575"/>
              <p:cNvSpPr>
                <a:spLocks noChangeArrowheads="1"/>
              </p:cNvSpPr>
              <p:nvPr/>
            </p:nvSpPr>
            <p:spPr bwMode="auto">
              <a:xfrm>
                <a:off x="2676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2" name="Rectangle 576"/>
              <p:cNvSpPr>
                <a:spLocks noChangeArrowheads="1"/>
              </p:cNvSpPr>
              <p:nvPr/>
            </p:nvSpPr>
            <p:spPr bwMode="auto">
              <a:xfrm>
                <a:off x="2719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3" name="Rectangle 577"/>
              <p:cNvSpPr>
                <a:spLocks noChangeArrowheads="1"/>
              </p:cNvSpPr>
              <p:nvPr/>
            </p:nvSpPr>
            <p:spPr bwMode="auto">
              <a:xfrm>
                <a:off x="2762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4" name="Rectangle 578"/>
              <p:cNvSpPr>
                <a:spLocks noChangeArrowheads="1"/>
              </p:cNvSpPr>
              <p:nvPr/>
            </p:nvSpPr>
            <p:spPr bwMode="auto">
              <a:xfrm>
                <a:off x="2806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5" name="Rectangle 579"/>
              <p:cNvSpPr>
                <a:spLocks noChangeArrowheads="1"/>
              </p:cNvSpPr>
              <p:nvPr/>
            </p:nvSpPr>
            <p:spPr bwMode="auto">
              <a:xfrm>
                <a:off x="2849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6" name="Rectangle 580"/>
              <p:cNvSpPr>
                <a:spLocks noChangeArrowheads="1"/>
              </p:cNvSpPr>
              <p:nvPr/>
            </p:nvSpPr>
            <p:spPr bwMode="auto">
              <a:xfrm>
                <a:off x="2893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7" name="Rectangle 581"/>
              <p:cNvSpPr>
                <a:spLocks noChangeArrowheads="1"/>
              </p:cNvSpPr>
              <p:nvPr/>
            </p:nvSpPr>
            <p:spPr bwMode="auto">
              <a:xfrm>
                <a:off x="2936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8" name="Rectangle 582"/>
              <p:cNvSpPr>
                <a:spLocks noChangeArrowheads="1"/>
              </p:cNvSpPr>
              <p:nvPr/>
            </p:nvSpPr>
            <p:spPr bwMode="auto">
              <a:xfrm>
                <a:off x="2979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9" name="Rectangle 583"/>
              <p:cNvSpPr>
                <a:spLocks noChangeArrowheads="1"/>
              </p:cNvSpPr>
              <p:nvPr/>
            </p:nvSpPr>
            <p:spPr bwMode="auto">
              <a:xfrm>
                <a:off x="3023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0" name="Rectangle 584"/>
              <p:cNvSpPr>
                <a:spLocks noChangeArrowheads="1"/>
              </p:cNvSpPr>
              <p:nvPr/>
            </p:nvSpPr>
            <p:spPr bwMode="auto">
              <a:xfrm>
                <a:off x="3066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1" name="Rectangle 585"/>
              <p:cNvSpPr>
                <a:spLocks noChangeArrowheads="1"/>
              </p:cNvSpPr>
              <p:nvPr/>
            </p:nvSpPr>
            <p:spPr bwMode="auto">
              <a:xfrm>
                <a:off x="3110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2" name="Rectangle 586"/>
              <p:cNvSpPr>
                <a:spLocks noChangeArrowheads="1"/>
              </p:cNvSpPr>
              <p:nvPr/>
            </p:nvSpPr>
            <p:spPr bwMode="auto">
              <a:xfrm>
                <a:off x="3153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3" name="Rectangle 587"/>
              <p:cNvSpPr>
                <a:spLocks noChangeArrowheads="1"/>
              </p:cNvSpPr>
              <p:nvPr/>
            </p:nvSpPr>
            <p:spPr bwMode="auto">
              <a:xfrm>
                <a:off x="3196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4" name="Rectangle 588"/>
              <p:cNvSpPr>
                <a:spLocks noChangeArrowheads="1"/>
              </p:cNvSpPr>
              <p:nvPr/>
            </p:nvSpPr>
            <p:spPr bwMode="auto">
              <a:xfrm>
                <a:off x="3240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5" name="Rectangle 589"/>
              <p:cNvSpPr>
                <a:spLocks noChangeArrowheads="1"/>
              </p:cNvSpPr>
              <p:nvPr/>
            </p:nvSpPr>
            <p:spPr bwMode="auto">
              <a:xfrm>
                <a:off x="3283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6" name="Rectangle 590"/>
              <p:cNvSpPr>
                <a:spLocks noChangeArrowheads="1"/>
              </p:cNvSpPr>
              <p:nvPr/>
            </p:nvSpPr>
            <p:spPr bwMode="auto">
              <a:xfrm>
                <a:off x="3327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7" name="Rectangle 591"/>
              <p:cNvSpPr>
                <a:spLocks noChangeArrowheads="1"/>
              </p:cNvSpPr>
              <p:nvPr/>
            </p:nvSpPr>
            <p:spPr bwMode="auto">
              <a:xfrm>
                <a:off x="3370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8" name="Rectangle 592"/>
              <p:cNvSpPr>
                <a:spLocks noChangeArrowheads="1"/>
              </p:cNvSpPr>
              <p:nvPr/>
            </p:nvSpPr>
            <p:spPr bwMode="auto">
              <a:xfrm>
                <a:off x="3413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9" name="Rectangle 593"/>
              <p:cNvSpPr>
                <a:spLocks noChangeArrowheads="1"/>
              </p:cNvSpPr>
              <p:nvPr/>
            </p:nvSpPr>
            <p:spPr bwMode="auto">
              <a:xfrm>
                <a:off x="3457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0" name="Rectangle 594"/>
              <p:cNvSpPr>
                <a:spLocks noChangeArrowheads="1"/>
              </p:cNvSpPr>
              <p:nvPr/>
            </p:nvSpPr>
            <p:spPr bwMode="auto">
              <a:xfrm>
                <a:off x="3500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1" name="Rectangle 595"/>
              <p:cNvSpPr>
                <a:spLocks noChangeArrowheads="1"/>
              </p:cNvSpPr>
              <p:nvPr/>
            </p:nvSpPr>
            <p:spPr bwMode="auto">
              <a:xfrm>
                <a:off x="3544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2" name="Rectangle 596"/>
              <p:cNvSpPr>
                <a:spLocks noChangeArrowheads="1"/>
              </p:cNvSpPr>
              <p:nvPr/>
            </p:nvSpPr>
            <p:spPr bwMode="auto">
              <a:xfrm>
                <a:off x="3587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3" name="Rectangle 597"/>
              <p:cNvSpPr>
                <a:spLocks noChangeArrowheads="1"/>
              </p:cNvSpPr>
              <p:nvPr/>
            </p:nvSpPr>
            <p:spPr bwMode="auto">
              <a:xfrm>
                <a:off x="3631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4" name="Rectangle 598"/>
              <p:cNvSpPr>
                <a:spLocks noChangeArrowheads="1"/>
              </p:cNvSpPr>
              <p:nvPr/>
            </p:nvSpPr>
            <p:spPr bwMode="auto">
              <a:xfrm>
                <a:off x="3674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5" name="Rectangle 599"/>
              <p:cNvSpPr>
                <a:spLocks noChangeArrowheads="1"/>
              </p:cNvSpPr>
              <p:nvPr/>
            </p:nvSpPr>
            <p:spPr bwMode="auto">
              <a:xfrm>
                <a:off x="3717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6" name="Rectangle 600"/>
              <p:cNvSpPr>
                <a:spLocks noChangeArrowheads="1"/>
              </p:cNvSpPr>
              <p:nvPr/>
            </p:nvSpPr>
            <p:spPr bwMode="auto">
              <a:xfrm>
                <a:off x="3761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7" name="Rectangle 601"/>
              <p:cNvSpPr>
                <a:spLocks noChangeArrowheads="1"/>
              </p:cNvSpPr>
              <p:nvPr/>
            </p:nvSpPr>
            <p:spPr bwMode="auto">
              <a:xfrm>
                <a:off x="3804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8" name="Rectangle 602"/>
              <p:cNvSpPr>
                <a:spLocks noChangeArrowheads="1"/>
              </p:cNvSpPr>
              <p:nvPr/>
            </p:nvSpPr>
            <p:spPr bwMode="auto">
              <a:xfrm>
                <a:off x="3848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9" name="Rectangle 603"/>
              <p:cNvSpPr>
                <a:spLocks noChangeArrowheads="1"/>
              </p:cNvSpPr>
              <p:nvPr/>
            </p:nvSpPr>
            <p:spPr bwMode="auto">
              <a:xfrm>
                <a:off x="3891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0" name="Rectangle 604"/>
              <p:cNvSpPr>
                <a:spLocks noChangeArrowheads="1"/>
              </p:cNvSpPr>
              <p:nvPr/>
            </p:nvSpPr>
            <p:spPr bwMode="auto">
              <a:xfrm>
                <a:off x="3934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1" name="Rectangle 605"/>
              <p:cNvSpPr>
                <a:spLocks noChangeArrowheads="1"/>
              </p:cNvSpPr>
              <p:nvPr/>
            </p:nvSpPr>
            <p:spPr bwMode="auto">
              <a:xfrm>
                <a:off x="3978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2" name="Rectangle 606"/>
              <p:cNvSpPr>
                <a:spLocks noChangeArrowheads="1"/>
              </p:cNvSpPr>
              <p:nvPr/>
            </p:nvSpPr>
            <p:spPr bwMode="auto">
              <a:xfrm>
                <a:off x="4021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3" name="Rectangle 607"/>
              <p:cNvSpPr>
                <a:spLocks noChangeArrowheads="1"/>
              </p:cNvSpPr>
              <p:nvPr/>
            </p:nvSpPr>
            <p:spPr bwMode="auto">
              <a:xfrm>
                <a:off x="4065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4" name="Rectangle 608"/>
              <p:cNvSpPr>
                <a:spLocks noChangeArrowheads="1"/>
              </p:cNvSpPr>
              <p:nvPr/>
            </p:nvSpPr>
            <p:spPr bwMode="auto">
              <a:xfrm>
                <a:off x="4108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5" name="Rectangle 609"/>
              <p:cNvSpPr>
                <a:spLocks noChangeArrowheads="1"/>
              </p:cNvSpPr>
              <p:nvPr/>
            </p:nvSpPr>
            <p:spPr bwMode="auto">
              <a:xfrm>
                <a:off x="4151" y="1536"/>
                <a:ext cx="15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6" name="Rectangle 610"/>
              <p:cNvSpPr>
                <a:spLocks noChangeArrowheads="1"/>
              </p:cNvSpPr>
              <p:nvPr/>
            </p:nvSpPr>
            <p:spPr bwMode="auto">
              <a:xfrm>
                <a:off x="4195" y="1536"/>
                <a:ext cx="14" cy="7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7" name="Rectangle 611"/>
              <p:cNvSpPr>
                <a:spLocks noChangeArrowheads="1"/>
              </p:cNvSpPr>
              <p:nvPr/>
            </p:nvSpPr>
            <p:spPr bwMode="auto">
              <a:xfrm>
                <a:off x="1417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8" name="Rectangle 612"/>
              <p:cNvSpPr>
                <a:spLocks noChangeArrowheads="1"/>
              </p:cNvSpPr>
              <p:nvPr/>
            </p:nvSpPr>
            <p:spPr bwMode="auto">
              <a:xfrm>
                <a:off x="1460" y="1295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9" name="Rectangle 613"/>
              <p:cNvSpPr>
                <a:spLocks noChangeArrowheads="1"/>
              </p:cNvSpPr>
              <p:nvPr/>
            </p:nvSpPr>
            <p:spPr bwMode="auto">
              <a:xfrm>
                <a:off x="1504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0" name="Rectangle 614"/>
              <p:cNvSpPr>
                <a:spLocks noChangeArrowheads="1"/>
              </p:cNvSpPr>
              <p:nvPr/>
            </p:nvSpPr>
            <p:spPr bwMode="auto">
              <a:xfrm>
                <a:off x="1547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1" name="Rectangle 615"/>
              <p:cNvSpPr>
                <a:spLocks noChangeArrowheads="1"/>
              </p:cNvSpPr>
              <p:nvPr/>
            </p:nvSpPr>
            <p:spPr bwMode="auto">
              <a:xfrm>
                <a:off x="1590" y="1295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2" name="Rectangle 616"/>
              <p:cNvSpPr>
                <a:spLocks noChangeArrowheads="1"/>
              </p:cNvSpPr>
              <p:nvPr/>
            </p:nvSpPr>
            <p:spPr bwMode="auto">
              <a:xfrm>
                <a:off x="1634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3" name="Rectangle 617"/>
              <p:cNvSpPr>
                <a:spLocks noChangeArrowheads="1"/>
              </p:cNvSpPr>
              <p:nvPr/>
            </p:nvSpPr>
            <p:spPr bwMode="auto">
              <a:xfrm>
                <a:off x="1677" y="1295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" name="Rectangle 618"/>
              <p:cNvSpPr>
                <a:spLocks noChangeArrowheads="1"/>
              </p:cNvSpPr>
              <p:nvPr/>
            </p:nvSpPr>
            <p:spPr bwMode="auto">
              <a:xfrm>
                <a:off x="1721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" name="Rectangle 619"/>
              <p:cNvSpPr>
                <a:spLocks noChangeArrowheads="1"/>
              </p:cNvSpPr>
              <p:nvPr/>
            </p:nvSpPr>
            <p:spPr bwMode="auto">
              <a:xfrm>
                <a:off x="1764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6" name="Rectangle 620"/>
              <p:cNvSpPr>
                <a:spLocks noChangeArrowheads="1"/>
              </p:cNvSpPr>
              <p:nvPr/>
            </p:nvSpPr>
            <p:spPr bwMode="auto">
              <a:xfrm>
                <a:off x="1807" y="1295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" name="Rectangle 621"/>
              <p:cNvSpPr>
                <a:spLocks noChangeArrowheads="1"/>
              </p:cNvSpPr>
              <p:nvPr/>
            </p:nvSpPr>
            <p:spPr bwMode="auto">
              <a:xfrm>
                <a:off x="1851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" name="Rectangle 622"/>
              <p:cNvSpPr>
                <a:spLocks noChangeArrowheads="1"/>
              </p:cNvSpPr>
              <p:nvPr/>
            </p:nvSpPr>
            <p:spPr bwMode="auto">
              <a:xfrm>
                <a:off x="1894" y="1295"/>
                <a:ext cx="15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9" name="Rectangle 623"/>
              <p:cNvSpPr>
                <a:spLocks noChangeArrowheads="1"/>
              </p:cNvSpPr>
              <p:nvPr/>
            </p:nvSpPr>
            <p:spPr bwMode="auto">
              <a:xfrm>
                <a:off x="1938" y="1295"/>
                <a:ext cx="14" cy="6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40" name="Rectangle 625"/>
            <p:cNvSpPr>
              <a:spLocks noChangeArrowheads="1"/>
            </p:cNvSpPr>
            <p:nvPr/>
          </p:nvSpPr>
          <p:spPr bwMode="auto">
            <a:xfrm>
              <a:off x="3144838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1" name="Rectangle 626"/>
            <p:cNvSpPr>
              <a:spLocks noChangeArrowheads="1"/>
            </p:cNvSpPr>
            <p:nvPr/>
          </p:nvSpPr>
          <p:spPr bwMode="auto">
            <a:xfrm>
              <a:off x="3213100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2" name="Rectangle 627"/>
            <p:cNvSpPr>
              <a:spLocks noChangeArrowheads="1"/>
            </p:cNvSpPr>
            <p:nvPr/>
          </p:nvSpPr>
          <p:spPr bwMode="auto">
            <a:xfrm>
              <a:off x="3282950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3" name="Rectangle 628"/>
            <p:cNvSpPr>
              <a:spLocks noChangeArrowheads="1"/>
            </p:cNvSpPr>
            <p:nvPr/>
          </p:nvSpPr>
          <p:spPr bwMode="auto">
            <a:xfrm>
              <a:off x="3351213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4" name="Rectangle 629"/>
            <p:cNvSpPr>
              <a:spLocks noChangeArrowheads="1"/>
            </p:cNvSpPr>
            <p:nvPr/>
          </p:nvSpPr>
          <p:spPr bwMode="auto">
            <a:xfrm>
              <a:off x="342106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5" name="Rectangle 630"/>
            <p:cNvSpPr>
              <a:spLocks noChangeArrowheads="1"/>
            </p:cNvSpPr>
            <p:nvPr/>
          </p:nvSpPr>
          <p:spPr bwMode="auto">
            <a:xfrm>
              <a:off x="3489325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6" name="Rectangle 631"/>
            <p:cNvSpPr>
              <a:spLocks noChangeArrowheads="1"/>
            </p:cNvSpPr>
            <p:nvPr/>
          </p:nvSpPr>
          <p:spPr bwMode="auto">
            <a:xfrm>
              <a:off x="3557588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7" name="Rectangle 632"/>
            <p:cNvSpPr>
              <a:spLocks noChangeArrowheads="1"/>
            </p:cNvSpPr>
            <p:nvPr/>
          </p:nvSpPr>
          <p:spPr bwMode="auto">
            <a:xfrm>
              <a:off x="3627438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8" name="Rectangle 633"/>
            <p:cNvSpPr>
              <a:spLocks noChangeArrowheads="1"/>
            </p:cNvSpPr>
            <p:nvPr/>
          </p:nvSpPr>
          <p:spPr bwMode="auto">
            <a:xfrm>
              <a:off x="3695700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9" name="Rectangle 634"/>
            <p:cNvSpPr>
              <a:spLocks noChangeArrowheads="1"/>
            </p:cNvSpPr>
            <p:nvPr/>
          </p:nvSpPr>
          <p:spPr bwMode="auto">
            <a:xfrm>
              <a:off x="3765550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0" name="Rectangle 635"/>
            <p:cNvSpPr>
              <a:spLocks noChangeArrowheads="1"/>
            </p:cNvSpPr>
            <p:nvPr/>
          </p:nvSpPr>
          <p:spPr bwMode="auto">
            <a:xfrm>
              <a:off x="3833813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1" name="Rectangle 636"/>
            <p:cNvSpPr>
              <a:spLocks noChangeArrowheads="1"/>
            </p:cNvSpPr>
            <p:nvPr/>
          </p:nvSpPr>
          <p:spPr bwMode="auto">
            <a:xfrm>
              <a:off x="390366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2" name="Rectangle 637"/>
            <p:cNvSpPr>
              <a:spLocks noChangeArrowheads="1"/>
            </p:cNvSpPr>
            <p:nvPr/>
          </p:nvSpPr>
          <p:spPr bwMode="auto">
            <a:xfrm>
              <a:off x="3971925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3" name="Rectangle 638"/>
            <p:cNvSpPr>
              <a:spLocks noChangeArrowheads="1"/>
            </p:cNvSpPr>
            <p:nvPr/>
          </p:nvSpPr>
          <p:spPr bwMode="auto">
            <a:xfrm>
              <a:off x="4040188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4" name="Rectangle 639"/>
            <p:cNvSpPr>
              <a:spLocks noChangeArrowheads="1"/>
            </p:cNvSpPr>
            <p:nvPr/>
          </p:nvSpPr>
          <p:spPr bwMode="auto">
            <a:xfrm>
              <a:off x="4110038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5" name="Rectangle 640"/>
            <p:cNvSpPr>
              <a:spLocks noChangeArrowheads="1"/>
            </p:cNvSpPr>
            <p:nvPr/>
          </p:nvSpPr>
          <p:spPr bwMode="auto">
            <a:xfrm>
              <a:off x="4178300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6" name="Rectangle 641"/>
            <p:cNvSpPr>
              <a:spLocks noChangeArrowheads="1"/>
            </p:cNvSpPr>
            <p:nvPr/>
          </p:nvSpPr>
          <p:spPr bwMode="auto">
            <a:xfrm>
              <a:off x="4248150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7" name="Rectangle 642"/>
            <p:cNvSpPr>
              <a:spLocks noChangeArrowheads="1"/>
            </p:cNvSpPr>
            <p:nvPr/>
          </p:nvSpPr>
          <p:spPr bwMode="auto">
            <a:xfrm>
              <a:off x="431641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8" name="Rectangle 643"/>
            <p:cNvSpPr>
              <a:spLocks noChangeArrowheads="1"/>
            </p:cNvSpPr>
            <p:nvPr/>
          </p:nvSpPr>
          <p:spPr bwMode="auto">
            <a:xfrm>
              <a:off x="4384675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9" name="Rectangle 644"/>
            <p:cNvSpPr>
              <a:spLocks noChangeArrowheads="1"/>
            </p:cNvSpPr>
            <p:nvPr/>
          </p:nvSpPr>
          <p:spPr bwMode="auto">
            <a:xfrm>
              <a:off x="4454525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0" name="Rectangle 645"/>
            <p:cNvSpPr>
              <a:spLocks noChangeArrowheads="1"/>
            </p:cNvSpPr>
            <p:nvPr/>
          </p:nvSpPr>
          <p:spPr bwMode="auto">
            <a:xfrm>
              <a:off x="4522788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1" name="Rectangle 646"/>
            <p:cNvSpPr>
              <a:spLocks noChangeArrowheads="1"/>
            </p:cNvSpPr>
            <p:nvPr/>
          </p:nvSpPr>
          <p:spPr bwMode="auto">
            <a:xfrm>
              <a:off x="4592638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2" name="Rectangle 647"/>
            <p:cNvSpPr>
              <a:spLocks noChangeArrowheads="1"/>
            </p:cNvSpPr>
            <p:nvPr/>
          </p:nvSpPr>
          <p:spPr bwMode="auto">
            <a:xfrm>
              <a:off x="4660900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3" name="Rectangle 648"/>
            <p:cNvSpPr>
              <a:spLocks noChangeArrowheads="1"/>
            </p:cNvSpPr>
            <p:nvPr/>
          </p:nvSpPr>
          <p:spPr bwMode="auto">
            <a:xfrm>
              <a:off x="4729163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4" name="Rectangle 649"/>
            <p:cNvSpPr>
              <a:spLocks noChangeArrowheads="1"/>
            </p:cNvSpPr>
            <p:nvPr/>
          </p:nvSpPr>
          <p:spPr bwMode="auto">
            <a:xfrm>
              <a:off x="479901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5" name="Rectangle 650"/>
            <p:cNvSpPr>
              <a:spLocks noChangeArrowheads="1"/>
            </p:cNvSpPr>
            <p:nvPr/>
          </p:nvSpPr>
          <p:spPr bwMode="auto">
            <a:xfrm>
              <a:off x="4867275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6" name="Rectangle 651"/>
            <p:cNvSpPr>
              <a:spLocks noChangeArrowheads="1"/>
            </p:cNvSpPr>
            <p:nvPr/>
          </p:nvSpPr>
          <p:spPr bwMode="auto">
            <a:xfrm>
              <a:off x="4937125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7" name="Rectangle 652"/>
            <p:cNvSpPr>
              <a:spLocks noChangeArrowheads="1"/>
            </p:cNvSpPr>
            <p:nvPr/>
          </p:nvSpPr>
          <p:spPr bwMode="auto">
            <a:xfrm>
              <a:off x="5005388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8" name="Rectangle 653"/>
            <p:cNvSpPr>
              <a:spLocks noChangeArrowheads="1"/>
            </p:cNvSpPr>
            <p:nvPr/>
          </p:nvSpPr>
          <p:spPr bwMode="auto">
            <a:xfrm>
              <a:off x="5073650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9" name="Rectangle 654"/>
            <p:cNvSpPr>
              <a:spLocks noChangeArrowheads="1"/>
            </p:cNvSpPr>
            <p:nvPr/>
          </p:nvSpPr>
          <p:spPr bwMode="auto">
            <a:xfrm>
              <a:off x="5143500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0" name="Rectangle 655"/>
            <p:cNvSpPr>
              <a:spLocks noChangeArrowheads="1"/>
            </p:cNvSpPr>
            <p:nvPr/>
          </p:nvSpPr>
          <p:spPr bwMode="auto">
            <a:xfrm>
              <a:off x="5211763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1" name="Rectangle 656"/>
            <p:cNvSpPr>
              <a:spLocks noChangeArrowheads="1"/>
            </p:cNvSpPr>
            <p:nvPr/>
          </p:nvSpPr>
          <p:spPr bwMode="auto">
            <a:xfrm>
              <a:off x="528161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2" name="Rectangle 657"/>
            <p:cNvSpPr>
              <a:spLocks noChangeArrowheads="1"/>
            </p:cNvSpPr>
            <p:nvPr/>
          </p:nvSpPr>
          <p:spPr bwMode="auto">
            <a:xfrm>
              <a:off x="5349875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3" name="Rectangle 658"/>
            <p:cNvSpPr>
              <a:spLocks noChangeArrowheads="1"/>
            </p:cNvSpPr>
            <p:nvPr/>
          </p:nvSpPr>
          <p:spPr bwMode="auto">
            <a:xfrm>
              <a:off x="5418138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4" name="Rectangle 659"/>
            <p:cNvSpPr>
              <a:spLocks noChangeArrowheads="1"/>
            </p:cNvSpPr>
            <p:nvPr/>
          </p:nvSpPr>
          <p:spPr bwMode="auto">
            <a:xfrm>
              <a:off x="5487988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5" name="Rectangle 660"/>
            <p:cNvSpPr>
              <a:spLocks noChangeArrowheads="1"/>
            </p:cNvSpPr>
            <p:nvPr/>
          </p:nvSpPr>
          <p:spPr bwMode="auto">
            <a:xfrm>
              <a:off x="5556250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6" name="Rectangle 661"/>
            <p:cNvSpPr>
              <a:spLocks noChangeArrowheads="1"/>
            </p:cNvSpPr>
            <p:nvPr/>
          </p:nvSpPr>
          <p:spPr bwMode="auto">
            <a:xfrm>
              <a:off x="5626100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7" name="Rectangle 662"/>
            <p:cNvSpPr>
              <a:spLocks noChangeArrowheads="1"/>
            </p:cNvSpPr>
            <p:nvPr/>
          </p:nvSpPr>
          <p:spPr bwMode="auto">
            <a:xfrm>
              <a:off x="5694363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8" name="Rectangle 663"/>
            <p:cNvSpPr>
              <a:spLocks noChangeArrowheads="1"/>
            </p:cNvSpPr>
            <p:nvPr/>
          </p:nvSpPr>
          <p:spPr bwMode="auto">
            <a:xfrm>
              <a:off x="576421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9" name="Rectangle 664"/>
            <p:cNvSpPr>
              <a:spLocks noChangeArrowheads="1"/>
            </p:cNvSpPr>
            <p:nvPr/>
          </p:nvSpPr>
          <p:spPr bwMode="auto">
            <a:xfrm>
              <a:off x="5832475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0" name="Rectangle 665"/>
            <p:cNvSpPr>
              <a:spLocks noChangeArrowheads="1"/>
            </p:cNvSpPr>
            <p:nvPr/>
          </p:nvSpPr>
          <p:spPr bwMode="auto">
            <a:xfrm>
              <a:off x="5900738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1" name="Rectangle 666"/>
            <p:cNvSpPr>
              <a:spLocks noChangeArrowheads="1"/>
            </p:cNvSpPr>
            <p:nvPr/>
          </p:nvSpPr>
          <p:spPr bwMode="auto">
            <a:xfrm>
              <a:off x="5970588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2" name="Rectangle 667"/>
            <p:cNvSpPr>
              <a:spLocks noChangeArrowheads="1"/>
            </p:cNvSpPr>
            <p:nvPr/>
          </p:nvSpPr>
          <p:spPr bwMode="auto">
            <a:xfrm>
              <a:off x="6038850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3" name="Rectangle 668"/>
            <p:cNvSpPr>
              <a:spLocks noChangeArrowheads="1"/>
            </p:cNvSpPr>
            <p:nvPr/>
          </p:nvSpPr>
          <p:spPr bwMode="auto">
            <a:xfrm>
              <a:off x="6108700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4" name="Rectangle 669"/>
            <p:cNvSpPr>
              <a:spLocks noChangeArrowheads="1"/>
            </p:cNvSpPr>
            <p:nvPr/>
          </p:nvSpPr>
          <p:spPr bwMode="auto">
            <a:xfrm>
              <a:off x="617696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5" name="Rectangle 670"/>
            <p:cNvSpPr>
              <a:spLocks noChangeArrowheads="1"/>
            </p:cNvSpPr>
            <p:nvPr/>
          </p:nvSpPr>
          <p:spPr bwMode="auto">
            <a:xfrm>
              <a:off x="6245225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6" name="Rectangle 671"/>
            <p:cNvSpPr>
              <a:spLocks noChangeArrowheads="1"/>
            </p:cNvSpPr>
            <p:nvPr/>
          </p:nvSpPr>
          <p:spPr bwMode="auto">
            <a:xfrm>
              <a:off x="6315075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7" name="Rectangle 672"/>
            <p:cNvSpPr>
              <a:spLocks noChangeArrowheads="1"/>
            </p:cNvSpPr>
            <p:nvPr/>
          </p:nvSpPr>
          <p:spPr bwMode="auto">
            <a:xfrm>
              <a:off x="6383338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8" name="Rectangle 673"/>
            <p:cNvSpPr>
              <a:spLocks noChangeArrowheads="1"/>
            </p:cNvSpPr>
            <p:nvPr/>
          </p:nvSpPr>
          <p:spPr bwMode="auto">
            <a:xfrm>
              <a:off x="6453188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9" name="Rectangle 674"/>
            <p:cNvSpPr>
              <a:spLocks noChangeArrowheads="1"/>
            </p:cNvSpPr>
            <p:nvPr/>
          </p:nvSpPr>
          <p:spPr bwMode="auto">
            <a:xfrm>
              <a:off x="6521450" y="2055813"/>
              <a:ext cx="23813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0" name="Rectangle 675"/>
            <p:cNvSpPr>
              <a:spLocks noChangeArrowheads="1"/>
            </p:cNvSpPr>
            <p:nvPr/>
          </p:nvSpPr>
          <p:spPr bwMode="auto">
            <a:xfrm>
              <a:off x="6589713" y="2055813"/>
              <a:ext cx="23812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1" name="Rectangle 676"/>
            <p:cNvSpPr>
              <a:spLocks noChangeArrowheads="1"/>
            </p:cNvSpPr>
            <p:nvPr/>
          </p:nvSpPr>
          <p:spPr bwMode="auto">
            <a:xfrm>
              <a:off x="6659563" y="2055813"/>
              <a:ext cx="22225" cy="9525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2" name="Rectangle 677"/>
            <p:cNvSpPr>
              <a:spLocks noChangeArrowheads="1"/>
            </p:cNvSpPr>
            <p:nvPr/>
          </p:nvSpPr>
          <p:spPr bwMode="auto">
            <a:xfrm>
              <a:off x="2249488" y="2055813"/>
              <a:ext cx="4478337" cy="38068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3" name="Line 678"/>
            <p:cNvSpPr>
              <a:spLocks noChangeShapeType="1"/>
            </p:cNvSpPr>
            <p:nvPr/>
          </p:nvSpPr>
          <p:spPr bwMode="auto">
            <a:xfrm>
              <a:off x="6727825" y="2055813"/>
              <a:ext cx="0" cy="38068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4" name="Line 679"/>
            <p:cNvSpPr>
              <a:spLocks noChangeShapeType="1"/>
            </p:cNvSpPr>
            <p:nvPr/>
          </p:nvSpPr>
          <p:spPr bwMode="auto">
            <a:xfrm>
              <a:off x="6727825" y="5862638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5" name="Line 680"/>
            <p:cNvSpPr>
              <a:spLocks noChangeShapeType="1"/>
            </p:cNvSpPr>
            <p:nvPr/>
          </p:nvSpPr>
          <p:spPr bwMode="auto">
            <a:xfrm>
              <a:off x="6727825" y="5478463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6" name="Line 681"/>
            <p:cNvSpPr>
              <a:spLocks noChangeShapeType="1"/>
            </p:cNvSpPr>
            <p:nvPr/>
          </p:nvSpPr>
          <p:spPr bwMode="auto">
            <a:xfrm>
              <a:off x="6727825" y="5095875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7" name="Line 682"/>
            <p:cNvSpPr>
              <a:spLocks noChangeShapeType="1"/>
            </p:cNvSpPr>
            <p:nvPr/>
          </p:nvSpPr>
          <p:spPr bwMode="auto">
            <a:xfrm>
              <a:off x="6727825" y="4724400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8" name="Line 683"/>
            <p:cNvSpPr>
              <a:spLocks noChangeShapeType="1"/>
            </p:cNvSpPr>
            <p:nvPr/>
          </p:nvSpPr>
          <p:spPr bwMode="auto">
            <a:xfrm>
              <a:off x="6727825" y="4341813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9" name="Line 684"/>
            <p:cNvSpPr>
              <a:spLocks noChangeShapeType="1"/>
            </p:cNvSpPr>
            <p:nvPr/>
          </p:nvSpPr>
          <p:spPr bwMode="auto">
            <a:xfrm>
              <a:off x="6727825" y="3959225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0" name="Line 685"/>
            <p:cNvSpPr>
              <a:spLocks noChangeShapeType="1"/>
            </p:cNvSpPr>
            <p:nvPr/>
          </p:nvSpPr>
          <p:spPr bwMode="auto">
            <a:xfrm>
              <a:off x="6727825" y="3575050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1" name="Line 686"/>
            <p:cNvSpPr>
              <a:spLocks noChangeShapeType="1"/>
            </p:cNvSpPr>
            <p:nvPr/>
          </p:nvSpPr>
          <p:spPr bwMode="auto">
            <a:xfrm>
              <a:off x="6727825" y="3192463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2" name="Line 687"/>
            <p:cNvSpPr>
              <a:spLocks noChangeShapeType="1"/>
            </p:cNvSpPr>
            <p:nvPr/>
          </p:nvSpPr>
          <p:spPr bwMode="auto">
            <a:xfrm>
              <a:off x="6727825" y="2820988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3" name="Line 688"/>
            <p:cNvSpPr>
              <a:spLocks noChangeShapeType="1"/>
            </p:cNvSpPr>
            <p:nvPr/>
          </p:nvSpPr>
          <p:spPr bwMode="auto">
            <a:xfrm>
              <a:off x="6727825" y="2438400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4" name="Line 689"/>
            <p:cNvSpPr>
              <a:spLocks noChangeShapeType="1"/>
            </p:cNvSpPr>
            <p:nvPr/>
          </p:nvSpPr>
          <p:spPr bwMode="auto">
            <a:xfrm>
              <a:off x="6727825" y="2055813"/>
              <a:ext cx="460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5" name="Line 690"/>
            <p:cNvSpPr>
              <a:spLocks noChangeShapeType="1"/>
            </p:cNvSpPr>
            <p:nvPr/>
          </p:nvSpPr>
          <p:spPr bwMode="auto">
            <a:xfrm>
              <a:off x="2249488" y="5862638"/>
              <a:ext cx="447833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6" name="Line 691"/>
            <p:cNvSpPr>
              <a:spLocks noChangeShapeType="1"/>
            </p:cNvSpPr>
            <p:nvPr/>
          </p:nvSpPr>
          <p:spPr bwMode="auto">
            <a:xfrm flipV="1">
              <a:off x="2249488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7" name="Line 692"/>
            <p:cNvSpPr>
              <a:spLocks noChangeShapeType="1"/>
            </p:cNvSpPr>
            <p:nvPr/>
          </p:nvSpPr>
          <p:spPr bwMode="auto">
            <a:xfrm flipV="1">
              <a:off x="2524125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8" name="Line 693"/>
            <p:cNvSpPr>
              <a:spLocks noChangeShapeType="1"/>
            </p:cNvSpPr>
            <p:nvPr/>
          </p:nvSpPr>
          <p:spPr bwMode="auto">
            <a:xfrm flipV="1">
              <a:off x="2811463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09" name="Line 694"/>
            <p:cNvSpPr>
              <a:spLocks noChangeShapeType="1"/>
            </p:cNvSpPr>
            <p:nvPr/>
          </p:nvSpPr>
          <p:spPr bwMode="auto">
            <a:xfrm flipV="1">
              <a:off x="3087688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0" name="Line 695"/>
            <p:cNvSpPr>
              <a:spLocks noChangeShapeType="1"/>
            </p:cNvSpPr>
            <p:nvPr/>
          </p:nvSpPr>
          <p:spPr bwMode="auto">
            <a:xfrm flipV="1">
              <a:off x="3375025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1" name="Line 696"/>
            <p:cNvSpPr>
              <a:spLocks noChangeShapeType="1"/>
            </p:cNvSpPr>
            <p:nvPr/>
          </p:nvSpPr>
          <p:spPr bwMode="auto">
            <a:xfrm flipV="1">
              <a:off x="3649663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2" name="Line 697"/>
            <p:cNvSpPr>
              <a:spLocks noChangeShapeType="1"/>
            </p:cNvSpPr>
            <p:nvPr/>
          </p:nvSpPr>
          <p:spPr bwMode="auto">
            <a:xfrm flipV="1">
              <a:off x="3925888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3" name="Line 698"/>
            <p:cNvSpPr>
              <a:spLocks noChangeShapeType="1"/>
            </p:cNvSpPr>
            <p:nvPr/>
          </p:nvSpPr>
          <p:spPr bwMode="auto">
            <a:xfrm flipV="1">
              <a:off x="4213225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4" name="Line 699"/>
            <p:cNvSpPr>
              <a:spLocks noChangeShapeType="1"/>
            </p:cNvSpPr>
            <p:nvPr/>
          </p:nvSpPr>
          <p:spPr bwMode="auto">
            <a:xfrm flipV="1">
              <a:off x="4487863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5" name="Line 700"/>
            <p:cNvSpPr>
              <a:spLocks noChangeShapeType="1"/>
            </p:cNvSpPr>
            <p:nvPr/>
          </p:nvSpPr>
          <p:spPr bwMode="auto">
            <a:xfrm flipV="1">
              <a:off x="4764088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6" name="Line 701"/>
            <p:cNvSpPr>
              <a:spLocks noChangeShapeType="1"/>
            </p:cNvSpPr>
            <p:nvPr/>
          </p:nvSpPr>
          <p:spPr bwMode="auto">
            <a:xfrm flipV="1">
              <a:off x="5051425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7" name="Line 702"/>
            <p:cNvSpPr>
              <a:spLocks noChangeShapeType="1"/>
            </p:cNvSpPr>
            <p:nvPr/>
          </p:nvSpPr>
          <p:spPr bwMode="auto">
            <a:xfrm flipV="1">
              <a:off x="5327650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8" name="Line 703"/>
            <p:cNvSpPr>
              <a:spLocks noChangeShapeType="1"/>
            </p:cNvSpPr>
            <p:nvPr/>
          </p:nvSpPr>
          <p:spPr bwMode="auto">
            <a:xfrm flipV="1">
              <a:off x="5613400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19" name="Line 704"/>
            <p:cNvSpPr>
              <a:spLocks noChangeShapeType="1"/>
            </p:cNvSpPr>
            <p:nvPr/>
          </p:nvSpPr>
          <p:spPr bwMode="auto">
            <a:xfrm flipV="1">
              <a:off x="5889625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0" name="Line 705"/>
            <p:cNvSpPr>
              <a:spLocks noChangeShapeType="1"/>
            </p:cNvSpPr>
            <p:nvPr/>
          </p:nvSpPr>
          <p:spPr bwMode="auto">
            <a:xfrm flipV="1">
              <a:off x="6165850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1" name="Line 706"/>
            <p:cNvSpPr>
              <a:spLocks noChangeShapeType="1"/>
            </p:cNvSpPr>
            <p:nvPr/>
          </p:nvSpPr>
          <p:spPr bwMode="auto">
            <a:xfrm flipV="1">
              <a:off x="6453188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2" name="Line 707"/>
            <p:cNvSpPr>
              <a:spLocks noChangeShapeType="1"/>
            </p:cNvSpPr>
            <p:nvPr/>
          </p:nvSpPr>
          <p:spPr bwMode="auto">
            <a:xfrm flipV="1">
              <a:off x="6727825" y="5862638"/>
              <a:ext cx="0" cy="317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3" name="Line 708"/>
            <p:cNvSpPr>
              <a:spLocks noChangeShapeType="1"/>
            </p:cNvSpPr>
            <p:nvPr/>
          </p:nvSpPr>
          <p:spPr bwMode="auto">
            <a:xfrm flipV="1">
              <a:off x="2249488" y="58626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4" name="Line 709"/>
            <p:cNvSpPr>
              <a:spLocks noChangeShapeType="1"/>
            </p:cNvSpPr>
            <p:nvPr/>
          </p:nvSpPr>
          <p:spPr bwMode="auto">
            <a:xfrm flipV="1">
              <a:off x="3375025" y="58626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5" name="Line 710"/>
            <p:cNvSpPr>
              <a:spLocks noChangeShapeType="1"/>
            </p:cNvSpPr>
            <p:nvPr/>
          </p:nvSpPr>
          <p:spPr bwMode="auto">
            <a:xfrm flipV="1">
              <a:off x="4487863" y="58626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6" name="Line 711"/>
            <p:cNvSpPr>
              <a:spLocks noChangeShapeType="1"/>
            </p:cNvSpPr>
            <p:nvPr/>
          </p:nvSpPr>
          <p:spPr bwMode="auto">
            <a:xfrm flipV="1">
              <a:off x="5613400" y="58626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7" name="Line 712"/>
            <p:cNvSpPr>
              <a:spLocks noChangeShapeType="1"/>
            </p:cNvSpPr>
            <p:nvPr/>
          </p:nvSpPr>
          <p:spPr bwMode="auto">
            <a:xfrm flipV="1">
              <a:off x="6727825" y="58626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8" name="Freeform 713"/>
            <p:cNvSpPr>
              <a:spLocks/>
            </p:cNvSpPr>
            <p:nvPr/>
          </p:nvSpPr>
          <p:spPr bwMode="auto">
            <a:xfrm>
              <a:off x="2697163" y="2820988"/>
              <a:ext cx="504825" cy="11112"/>
            </a:xfrm>
            <a:custGeom>
              <a:avLst/>
              <a:gdLst>
                <a:gd name="T0" fmla="*/ 0 w 318"/>
                <a:gd name="T1" fmla="*/ 0 h 7"/>
                <a:gd name="T2" fmla="*/ 87 w 318"/>
                <a:gd name="T3" fmla="*/ 0 h 7"/>
                <a:gd name="T4" fmla="*/ 173 w 318"/>
                <a:gd name="T5" fmla="*/ 0 h 7"/>
                <a:gd name="T6" fmla="*/ 253 w 318"/>
                <a:gd name="T7" fmla="*/ 7 h 7"/>
                <a:gd name="T8" fmla="*/ 289 w 318"/>
                <a:gd name="T9" fmla="*/ 7 h 7"/>
                <a:gd name="T10" fmla="*/ 318 w 318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" h="7">
                  <a:moveTo>
                    <a:pt x="0" y="0"/>
                  </a:moveTo>
                  <a:lnTo>
                    <a:pt x="87" y="0"/>
                  </a:lnTo>
                  <a:lnTo>
                    <a:pt x="173" y="0"/>
                  </a:lnTo>
                  <a:lnTo>
                    <a:pt x="253" y="7"/>
                  </a:lnTo>
                  <a:lnTo>
                    <a:pt x="289" y="7"/>
                  </a:lnTo>
                  <a:lnTo>
                    <a:pt x="318" y="7"/>
                  </a:lnTo>
                </a:path>
              </a:pathLst>
            </a:custGeom>
            <a:noFill/>
            <a:ln w="349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29" name="Freeform 714"/>
            <p:cNvSpPr>
              <a:spLocks/>
            </p:cNvSpPr>
            <p:nvPr/>
          </p:nvSpPr>
          <p:spPr bwMode="auto">
            <a:xfrm>
              <a:off x="3201988" y="2832100"/>
              <a:ext cx="173037" cy="42863"/>
            </a:xfrm>
            <a:custGeom>
              <a:avLst/>
              <a:gdLst>
                <a:gd name="T0" fmla="*/ 0 w 109"/>
                <a:gd name="T1" fmla="*/ 0 h 27"/>
                <a:gd name="T2" fmla="*/ 36 w 109"/>
                <a:gd name="T3" fmla="*/ 7 h 27"/>
                <a:gd name="T4" fmla="*/ 65 w 109"/>
                <a:gd name="T5" fmla="*/ 14 h 27"/>
                <a:gd name="T6" fmla="*/ 109 w 109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7">
                  <a:moveTo>
                    <a:pt x="0" y="0"/>
                  </a:moveTo>
                  <a:lnTo>
                    <a:pt x="36" y="7"/>
                  </a:lnTo>
                  <a:lnTo>
                    <a:pt x="65" y="14"/>
                  </a:lnTo>
                  <a:lnTo>
                    <a:pt x="109" y="27"/>
                  </a:lnTo>
                </a:path>
              </a:pathLst>
            </a:custGeom>
            <a:noFill/>
            <a:ln w="349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0" name="Freeform 715"/>
            <p:cNvSpPr>
              <a:spLocks/>
            </p:cNvSpPr>
            <p:nvPr/>
          </p:nvSpPr>
          <p:spPr bwMode="auto">
            <a:xfrm>
              <a:off x="5808663" y="5084763"/>
              <a:ext cx="161925" cy="11112"/>
            </a:xfrm>
            <a:custGeom>
              <a:avLst/>
              <a:gdLst>
                <a:gd name="T0" fmla="*/ 0 w 102"/>
                <a:gd name="T1" fmla="*/ 0 h 7"/>
                <a:gd name="T2" fmla="*/ 44 w 102"/>
                <a:gd name="T3" fmla="*/ 7 h 7"/>
                <a:gd name="T4" fmla="*/ 66 w 102"/>
                <a:gd name="T5" fmla="*/ 7 h 7"/>
                <a:gd name="T6" fmla="*/ 102 w 10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7">
                  <a:moveTo>
                    <a:pt x="0" y="0"/>
                  </a:moveTo>
                  <a:lnTo>
                    <a:pt x="44" y="7"/>
                  </a:lnTo>
                  <a:lnTo>
                    <a:pt x="66" y="7"/>
                  </a:lnTo>
                  <a:lnTo>
                    <a:pt x="102" y="7"/>
                  </a:lnTo>
                </a:path>
              </a:pathLst>
            </a:custGeom>
            <a:noFill/>
            <a:ln w="349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1" name="Freeform 716"/>
            <p:cNvSpPr>
              <a:spLocks/>
            </p:cNvSpPr>
            <p:nvPr/>
          </p:nvSpPr>
          <p:spPr bwMode="auto">
            <a:xfrm>
              <a:off x="5970588" y="5095875"/>
              <a:ext cx="504825" cy="0"/>
            </a:xfrm>
            <a:custGeom>
              <a:avLst/>
              <a:gdLst>
                <a:gd name="T0" fmla="*/ 0 w 318"/>
                <a:gd name="T1" fmla="*/ 29 w 318"/>
                <a:gd name="T2" fmla="*/ 65 w 318"/>
                <a:gd name="T3" fmla="*/ 144 w 318"/>
                <a:gd name="T4" fmla="*/ 231 w 318"/>
                <a:gd name="T5" fmla="*/ 318 w 3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18">
                  <a:moveTo>
                    <a:pt x="0" y="0"/>
                  </a:moveTo>
                  <a:lnTo>
                    <a:pt x="29" y="0"/>
                  </a:lnTo>
                  <a:lnTo>
                    <a:pt x="65" y="0"/>
                  </a:lnTo>
                  <a:lnTo>
                    <a:pt x="144" y="0"/>
                  </a:lnTo>
                  <a:lnTo>
                    <a:pt x="231" y="0"/>
                  </a:lnTo>
                  <a:lnTo>
                    <a:pt x="318" y="0"/>
                  </a:lnTo>
                </a:path>
              </a:pathLst>
            </a:custGeom>
            <a:noFill/>
            <a:ln w="349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2" name="Freeform 717"/>
            <p:cNvSpPr>
              <a:spLocks/>
            </p:cNvSpPr>
            <p:nvPr/>
          </p:nvSpPr>
          <p:spPr bwMode="auto">
            <a:xfrm>
              <a:off x="3375025" y="2874963"/>
              <a:ext cx="2433638" cy="2209800"/>
            </a:xfrm>
            <a:custGeom>
              <a:avLst/>
              <a:gdLst>
                <a:gd name="T0" fmla="*/ 0 w 212"/>
                <a:gd name="T1" fmla="*/ 0 h 202"/>
                <a:gd name="T2" fmla="*/ 0 w 212"/>
                <a:gd name="T3" fmla="*/ 0 h 202"/>
                <a:gd name="T4" fmla="*/ 0 w 212"/>
                <a:gd name="T5" fmla="*/ 0 h 202"/>
                <a:gd name="T6" fmla="*/ 0 w 212"/>
                <a:gd name="T7" fmla="*/ 0 h 202"/>
                <a:gd name="T8" fmla="*/ 0 w 212"/>
                <a:gd name="T9" fmla="*/ 0 h 202"/>
                <a:gd name="T10" fmla="*/ 0 w 212"/>
                <a:gd name="T11" fmla="*/ 0 h 202"/>
                <a:gd name="T12" fmla="*/ 0 w 212"/>
                <a:gd name="T13" fmla="*/ 0 h 202"/>
                <a:gd name="T14" fmla="*/ 7 w 212"/>
                <a:gd name="T15" fmla="*/ 1 h 202"/>
                <a:gd name="T16" fmla="*/ 7 w 212"/>
                <a:gd name="T17" fmla="*/ 1 h 202"/>
                <a:gd name="T18" fmla="*/ 124 w 212"/>
                <a:gd name="T19" fmla="*/ 20 h 202"/>
                <a:gd name="T20" fmla="*/ 124 w 212"/>
                <a:gd name="T21" fmla="*/ 20 h 202"/>
                <a:gd name="T22" fmla="*/ 134 w 212"/>
                <a:gd name="T23" fmla="*/ 20 h 202"/>
                <a:gd name="T24" fmla="*/ 134 w 212"/>
                <a:gd name="T25" fmla="*/ 20 h 202"/>
                <a:gd name="T26" fmla="*/ 212 w 212"/>
                <a:gd name="T27" fmla="*/ 202 h 202"/>
                <a:gd name="T28" fmla="*/ 212 w 212"/>
                <a:gd name="T29" fmla="*/ 202 h 202"/>
                <a:gd name="T30" fmla="*/ 212 w 212"/>
                <a:gd name="T31" fmla="*/ 202 h 202"/>
                <a:gd name="T32" fmla="*/ 212 w 212"/>
                <a:gd name="T33" fmla="*/ 202 h 202"/>
                <a:gd name="T34" fmla="*/ 212 w 212"/>
                <a:gd name="T35" fmla="*/ 202 h 202"/>
                <a:gd name="T36" fmla="*/ 212 w 212"/>
                <a:gd name="T37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20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2" y="202"/>
                  </a:lnTo>
                </a:path>
              </a:pathLst>
            </a:custGeom>
            <a:noFill/>
            <a:ln w="349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3" name="Rectangle 718"/>
            <p:cNvSpPr>
              <a:spLocks noChangeArrowheads="1"/>
            </p:cNvSpPr>
            <p:nvPr/>
          </p:nvSpPr>
          <p:spPr bwMode="auto">
            <a:xfrm>
              <a:off x="3692525" y="1409700"/>
              <a:ext cx="3049588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Temperatur-Schichtdicken-Diagramm           [ °C ]</a:t>
              </a:r>
              <a:endParaRPr lang="de-DE" altLang="de-DE"/>
            </a:p>
          </p:txBody>
        </p:sp>
        <p:sp>
          <p:nvSpPr>
            <p:cNvPr id="1434" name="Rectangle 719"/>
            <p:cNvSpPr>
              <a:spLocks noChangeArrowheads="1"/>
            </p:cNvSpPr>
            <p:nvPr/>
          </p:nvSpPr>
          <p:spPr bwMode="auto">
            <a:xfrm>
              <a:off x="3259138" y="2886075"/>
              <a:ext cx="34925" cy="263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5" name="Rectangle 720"/>
            <p:cNvSpPr>
              <a:spLocks noChangeArrowheads="1"/>
            </p:cNvSpPr>
            <p:nvPr/>
          </p:nvSpPr>
          <p:spPr bwMode="auto">
            <a:xfrm>
              <a:off x="2960688" y="3116263"/>
              <a:ext cx="333375" cy="333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6" name="Rectangle 721"/>
            <p:cNvSpPr>
              <a:spLocks noChangeArrowheads="1"/>
            </p:cNvSpPr>
            <p:nvPr/>
          </p:nvSpPr>
          <p:spPr bwMode="auto">
            <a:xfrm>
              <a:off x="2938463" y="2863850"/>
              <a:ext cx="333375" cy="26352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7" name="Rectangle 722"/>
            <p:cNvSpPr>
              <a:spLocks noChangeArrowheads="1"/>
            </p:cNvSpPr>
            <p:nvPr/>
          </p:nvSpPr>
          <p:spPr bwMode="auto">
            <a:xfrm>
              <a:off x="3014663" y="2897188"/>
              <a:ext cx="27146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19,3</a:t>
              </a:r>
              <a:endParaRPr lang="de-DE" altLang="de-DE"/>
            </a:p>
          </p:txBody>
        </p:sp>
        <p:sp>
          <p:nvSpPr>
            <p:cNvPr id="1438" name="Rectangle 723"/>
            <p:cNvSpPr>
              <a:spLocks noChangeArrowheads="1"/>
            </p:cNvSpPr>
            <p:nvPr/>
          </p:nvSpPr>
          <p:spPr bwMode="auto">
            <a:xfrm>
              <a:off x="6108700" y="4735513"/>
              <a:ext cx="33338" cy="2619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9" name="Rectangle 724"/>
            <p:cNvSpPr>
              <a:spLocks noChangeArrowheads="1"/>
            </p:cNvSpPr>
            <p:nvPr/>
          </p:nvSpPr>
          <p:spPr bwMode="auto">
            <a:xfrm>
              <a:off x="5843588" y="4965700"/>
              <a:ext cx="298450" cy="317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40" name="Rectangle 725"/>
            <p:cNvSpPr>
              <a:spLocks noChangeArrowheads="1"/>
            </p:cNvSpPr>
            <p:nvPr/>
          </p:nvSpPr>
          <p:spPr bwMode="auto">
            <a:xfrm>
              <a:off x="5821363" y="4713288"/>
              <a:ext cx="298450" cy="26193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41" name="Rectangle 726"/>
            <p:cNvSpPr>
              <a:spLocks noChangeArrowheads="1"/>
            </p:cNvSpPr>
            <p:nvPr/>
          </p:nvSpPr>
          <p:spPr bwMode="auto">
            <a:xfrm>
              <a:off x="5899150" y="4746625"/>
              <a:ext cx="277813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FF0000"/>
                  </a:solidFill>
                </a:rPr>
                <a:t>-9,8 </a:t>
              </a:r>
              <a:endParaRPr lang="de-DE" altLang="de-DE"/>
            </a:p>
          </p:txBody>
        </p:sp>
        <p:sp>
          <p:nvSpPr>
            <p:cNvPr id="1442" name="Rectangle 727"/>
            <p:cNvSpPr>
              <a:spLocks noChangeArrowheads="1"/>
            </p:cNvSpPr>
            <p:nvPr/>
          </p:nvSpPr>
          <p:spPr bwMode="auto">
            <a:xfrm>
              <a:off x="6907213" y="5773738"/>
              <a:ext cx="3556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FF0000"/>
                  </a:solidFill>
                </a:rPr>
                <a:t>-20,0 </a:t>
              </a:r>
              <a:endParaRPr lang="de-DE" altLang="de-DE"/>
            </a:p>
          </p:txBody>
        </p:sp>
        <p:sp>
          <p:nvSpPr>
            <p:cNvPr id="1443" name="Rectangle 728"/>
            <p:cNvSpPr>
              <a:spLocks noChangeArrowheads="1"/>
            </p:cNvSpPr>
            <p:nvPr/>
          </p:nvSpPr>
          <p:spPr bwMode="auto">
            <a:xfrm>
              <a:off x="6907213" y="5391150"/>
              <a:ext cx="3556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FF0000"/>
                  </a:solidFill>
                </a:rPr>
                <a:t>-15,0 </a:t>
              </a:r>
              <a:endParaRPr lang="de-DE" altLang="de-DE"/>
            </a:p>
          </p:txBody>
        </p:sp>
        <p:sp>
          <p:nvSpPr>
            <p:cNvPr id="1444" name="Rectangle 729"/>
            <p:cNvSpPr>
              <a:spLocks noChangeArrowheads="1"/>
            </p:cNvSpPr>
            <p:nvPr/>
          </p:nvSpPr>
          <p:spPr bwMode="auto">
            <a:xfrm>
              <a:off x="6907213" y="5008563"/>
              <a:ext cx="35560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 dirty="0">
                  <a:solidFill>
                    <a:srgbClr val="FF0000"/>
                  </a:solidFill>
                </a:rPr>
                <a:t>-10,0 </a:t>
              </a:r>
              <a:endParaRPr lang="de-DE" altLang="de-DE" dirty="0"/>
            </a:p>
          </p:txBody>
        </p:sp>
        <p:sp>
          <p:nvSpPr>
            <p:cNvPr id="1445" name="Rectangle 730"/>
            <p:cNvSpPr>
              <a:spLocks noChangeArrowheads="1"/>
            </p:cNvSpPr>
            <p:nvPr/>
          </p:nvSpPr>
          <p:spPr bwMode="auto">
            <a:xfrm>
              <a:off x="6899275" y="4637088"/>
              <a:ext cx="277813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FF0000"/>
                  </a:solidFill>
                </a:rPr>
                <a:t>-5,0 </a:t>
              </a:r>
              <a:endParaRPr lang="de-DE" altLang="de-DE"/>
            </a:p>
          </p:txBody>
        </p:sp>
        <p:sp>
          <p:nvSpPr>
            <p:cNvPr id="1446" name="Rectangle 731"/>
            <p:cNvSpPr>
              <a:spLocks noChangeArrowheads="1"/>
            </p:cNvSpPr>
            <p:nvPr/>
          </p:nvSpPr>
          <p:spPr bwMode="auto">
            <a:xfrm>
              <a:off x="6889750" y="4254500"/>
              <a:ext cx="1936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0,0</a:t>
              </a:r>
              <a:endParaRPr lang="de-DE" altLang="de-DE"/>
            </a:p>
          </p:txBody>
        </p:sp>
        <p:sp>
          <p:nvSpPr>
            <p:cNvPr id="1447" name="Rectangle 732"/>
            <p:cNvSpPr>
              <a:spLocks noChangeArrowheads="1"/>
            </p:cNvSpPr>
            <p:nvPr/>
          </p:nvSpPr>
          <p:spPr bwMode="auto">
            <a:xfrm>
              <a:off x="6889750" y="3870325"/>
              <a:ext cx="1936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5,0</a:t>
              </a:r>
              <a:endParaRPr lang="de-DE" altLang="de-DE"/>
            </a:p>
          </p:txBody>
        </p:sp>
        <p:sp>
          <p:nvSpPr>
            <p:cNvPr id="1448" name="Rectangle 733"/>
            <p:cNvSpPr>
              <a:spLocks noChangeArrowheads="1"/>
            </p:cNvSpPr>
            <p:nvPr/>
          </p:nvSpPr>
          <p:spPr bwMode="auto">
            <a:xfrm>
              <a:off x="6897688" y="3487738"/>
              <a:ext cx="27146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10,0</a:t>
              </a:r>
              <a:endParaRPr lang="de-DE" altLang="de-DE"/>
            </a:p>
          </p:txBody>
        </p:sp>
        <p:sp>
          <p:nvSpPr>
            <p:cNvPr id="1449" name="Rectangle 734"/>
            <p:cNvSpPr>
              <a:spLocks noChangeArrowheads="1"/>
            </p:cNvSpPr>
            <p:nvPr/>
          </p:nvSpPr>
          <p:spPr bwMode="auto">
            <a:xfrm>
              <a:off x="6897688" y="3105150"/>
              <a:ext cx="27146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15,0</a:t>
              </a:r>
              <a:endParaRPr lang="de-DE" altLang="de-DE"/>
            </a:p>
          </p:txBody>
        </p:sp>
        <p:sp>
          <p:nvSpPr>
            <p:cNvPr id="1450" name="Rectangle 735"/>
            <p:cNvSpPr>
              <a:spLocks noChangeArrowheads="1"/>
            </p:cNvSpPr>
            <p:nvPr/>
          </p:nvSpPr>
          <p:spPr bwMode="auto">
            <a:xfrm>
              <a:off x="6897688" y="2733675"/>
              <a:ext cx="27146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20,0</a:t>
              </a:r>
              <a:endParaRPr lang="de-DE" altLang="de-DE"/>
            </a:p>
          </p:txBody>
        </p:sp>
        <p:sp>
          <p:nvSpPr>
            <p:cNvPr id="1451" name="Rectangle 736"/>
            <p:cNvSpPr>
              <a:spLocks noChangeArrowheads="1"/>
            </p:cNvSpPr>
            <p:nvPr/>
          </p:nvSpPr>
          <p:spPr bwMode="auto">
            <a:xfrm>
              <a:off x="6897688" y="2351088"/>
              <a:ext cx="27146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25,0</a:t>
              </a:r>
              <a:endParaRPr lang="de-DE" altLang="de-DE"/>
            </a:p>
          </p:txBody>
        </p:sp>
        <p:sp>
          <p:nvSpPr>
            <p:cNvPr id="1452" name="Rectangle 737"/>
            <p:cNvSpPr>
              <a:spLocks noChangeArrowheads="1"/>
            </p:cNvSpPr>
            <p:nvPr/>
          </p:nvSpPr>
          <p:spPr bwMode="auto">
            <a:xfrm>
              <a:off x="6897688" y="1966913"/>
              <a:ext cx="27146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30,0</a:t>
              </a:r>
              <a:endParaRPr lang="de-DE" altLang="de-DE"/>
            </a:p>
          </p:txBody>
        </p:sp>
        <p:sp>
          <p:nvSpPr>
            <p:cNvPr id="1453" name="Rectangle 738"/>
            <p:cNvSpPr>
              <a:spLocks noChangeArrowheads="1"/>
            </p:cNvSpPr>
            <p:nvPr/>
          </p:nvSpPr>
          <p:spPr bwMode="auto">
            <a:xfrm>
              <a:off x="2155825" y="5981700"/>
              <a:ext cx="277813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FF0000"/>
                  </a:solidFill>
                </a:rPr>
                <a:t>-0,2 </a:t>
              </a:r>
              <a:endParaRPr lang="de-DE" altLang="de-DE"/>
            </a:p>
          </p:txBody>
        </p:sp>
        <p:sp>
          <p:nvSpPr>
            <p:cNvPr id="1454" name="Rectangle 739"/>
            <p:cNvSpPr>
              <a:spLocks noChangeArrowheads="1"/>
            </p:cNvSpPr>
            <p:nvPr/>
          </p:nvSpPr>
          <p:spPr bwMode="auto">
            <a:xfrm>
              <a:off x="3294063" y="5981700"/>
              <a:ext cx="1936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0,0</a:t>
              </a:r>
              <a:endParaRPr lang="de-DE" altLang="de-DE"/>
            </a:p>
          </p:txBody>
        </p:sp>
        <p:sp>
          <p:nvSpPr>
            <p:cNvPr id="1455" name="Rectangle 740"/>
            <p:cNvSpPr>
              <a:spLocks noChangeArrowheads="1"/>
            </p:cNvSpPr>
            <p:nvPr/>
          </p:nvSpPr>
          <p:spPr bwMode="auto">
            <a:xfrm>
              <a:off x="4408488" y="5981700"/>
              <a:ext cx="1936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0,2</a:t>
              </a:r>
              <a:endParaRPr lang="de-DE" altLang="de-DE"/>
            </a:p>
          </p:txBody>
        </p:sp>
        <p:sp>
          <p:nvSpPr>
            <p:cNvPr id="1456" name="Rectangle 741"/>
            <p:cNvSpPr>
              <a:spLocks noChangeArrowheads="1"/>
            </p:cNvSpPr>
            <p:nvPr/>
          </p:nvSpPr>
          <p:spPr bwMode="auto">
            <a:xfrm>
              <a:off x="5534025" y="5981700"/>
              <a:ext cx="1936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0,4</a:t>
              </a:r>
              <a:endParaRPr lang="de-DE" altLang="de-DE"/>
            </a:p>
          </p:txBody>
        </p:sp>
        <p:sp>
          <p:nvSpPr>
            <p:cNvPr id="1457" name="Rectangle 742"/>
            <p:cNvSpPr>
              <a:spLocks noChangeArrowheads="1"/>
            </p:cNvSpPr>
            <p:nvPr/>
          </p:nvSpPr>
          <p:spPr bwMode="auto">
            <a:xfrm>
              <a:off x="6648450" y="5981700"/>
              <a:ext cx="193675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0,6</a:t>
              </a:r>
              <a:endParaRPr lang="de-DE" altLang="de-DE"/>
            </a:p>
          </p:txBody>
        </p:sp>
        <p:sp>
          <p:nvSpPr>
            <p:cNvPr id="1458" name="Rectangle 743"/>
            <p:cNvSpPr>
              <a:spLocks noChangeArrowheads="1"/>
            </p:cNvSpPr>
            <p:nvPr/>
          </p:nvSpPr>
          <p:spPr bwMode="auto">
            <a:xfrm>
              <a:off x="2955925" y="6310313"/>
              <a:ext cx="3167063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de-DE" altLang="de-DE" sz="1100">
                  <a:solidFill>
                    <a:srgbClr val="000000"/>
                  </a:solidFill>
                </a:rPr>
                <a:t>innen                      Dicke d [ m ]                    aussen</a:t>
              </a:r>
              <a:endParaRPr lang="de-DE" altLang="de-DE"/>
            </a:p>
          </p:txBody>
        </p:sp>
        <p:sp>
          <p:nvSpPr>
            <p:cNvPr id="1459" name="Rectangle 744"/>
            <p:cNvSpPr>
              <a:spLocks noChangeArrowheads="1"/>
            </p:cNvSpPr>
            <p:nvPr/>
          </p:nvSpPr>
          <p:spPr bwMode="auto">
            <a:xfrm>
              <a:off x="2076450" y="1365250"/>
              <a:ext cx="5157788" cy="519747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Temperaturverlauf in der </a:t>
            </a:r>
            <a:r>
              <a:rPr lang="de-DE" dirty="0" smtClean="0"/>
              <a:t>Wand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460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Massive Wand mit Außendämmung</a:t>
            </a:r>
            <a:endParaRPr lang="de-DE" sz="28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Text Box 2"/>
          <p:cNvSpPr txBox="1">
            <a:spLocks noChangeArrowheads="1"/>
          </p:cNvSpPr>
          <p:nvPr/>
        </p:nvSpPr>
        <p:spPr bwMode="auto">
          <a:xfrm>
            <a:off x="5646448" y="2937315"/>
            <a:ext cx="305099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b="1" dirty="0"/>
              <a:t>24 cm Massivwand mit 6 cm Innendämmung, </a:t>
            </a:r>
            <a:r>
              <a:rPr lang="el-GR" altLang="de-DE" sz="2000" b="1" dirty="0">
                <a:cs typeface="Arial" charset="0"/>
              </a:rPr>
              <a:t>λ</a:t>
            </a:r>
            <a:r>
              <a:rPr lang="de-DE" altLang="de-DE" sz="2000" b="1" dirty="0">
                <a:cs typeface="Arial" charset="0"/>
              </a:rPr>
              <a:t>=0,040 W/(</a:t>
            </a:r>
            <a:r>
              <a:rPr lang="de-DE" altLang="de-DE" sz="2000" b="1" dirty="0" err="1">
                <a:cs typeface="Arial" charset="0"/>
              </a:rPr>
              <a:t>mK</a:t>
            </a:r>
            <a:r>
              <a:rPr lang="de-DE" altLang="de-DE" sz="2000" b="1" dirty="0">
                <a:cs typeface="Arial" charset="0"/>
              </a:rPr>
              <a:t>)</a:t>
            </a:r>
            <a:r>
              <a:rPr lang="de-DE" altLang="de-DE" sz="2000" b="1" dirty="0"/>
              <a:t> </a:t>
            </a:r>
            <a:br>
              <a:rPr lang="de-DE" altLang="de-DE" sz="2000" b="1" dirty="0"/>
            </a:br>
            <a:r>
              <a:rPr lang="de-DE" altLang="de-DE" sz="2000" b="1" dirty="0"/>
              <a:t>U-Wert: 0,45 W(m</a:t>
            </a:r>
            <a:r>
              <a:rPr lang="de-DE" altLang="de-DE" sz="2000" b="1" baseline="30000" dirty="0"/>
              <a:t>2</a:t>
            </a:r>
            <a:r>
              <a:rPr lang="de-DE" altLang="de-DE" sz="2000" b="1" dirty="0"/>
              <a:t>K)</a:t>
            </a:r>
          </a:p>
        </p:txBody>
      </p:sp>
      <p:grpSp>
        <p:nvGrpSpPr>
          <p:cNvPr id="739" name="Group 731"/>
          <p:cNvGrpSpPr>
            <a:grpSpLocks/>
          </p:cNvGrpSpPr>
          <p:nvPr/>
        </p:nvGrpSpPr>
        <p:grpSpPr bwMode="auto">
          <a:xfrm>
            <a:off x="356782" y="1583144"/>
            <a:ext cx="4647018" cy="4598581"/>
            <a:chOff x="1341" y="133"/>
            <a:chExt cx="460" cy="501"/>
          </a:xfrm>
        </p:grpSpPr>
        <p:sp>
          <p:nvSpPr>
            <p:cNvPr id="740" name="Rectangle 732" descr="Zickzack"/>
            <p:cNvSpPr>
              <a:spLocks noChangeArrowheads="1"/>
            </p:cNvSpPr>
            <p:nvPr/>
          </p:nvSpPr>
          <p:spPr bwMode="auto">
            <a:xfrm>
              <a:off x="1462" y="195"/>
              <a:ext cx="29" cy="373"/>
            </a:xfrm>
            <a:prstGeom prst="rect">
              <a:avLst/>
            </a:prstGeom>
            <a:pattFill prst="zigZag">
              <a:fgClr>
                <a:srgbClr val="9999FF"/>
              </a:fgClr>
              <a:bgClr>
                <a:srgbClr val="FFFFE1"/>
              </a:bgClr>
            </a:patt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741" name="Group 733"/>
            <p:cNvGrpSpPr>
              <a:grpSpLocks/>
            </p:cNvGrpSpPr>
            <p:nvPr/>
          </p:nvGrpSpPr>
          <p:grpSpPr bwMode="auto">
            <a:xfrm>
              <a:off x="1491" y="195"/>
              <a:ext cx="144" cy="373"/>
              <a:chOff x="1425" y="195"/>
              <a:chExt cx="144" cy="373"/>
            </a:xfrm>
          </p:grpSpPr>
          <p:sp>
            <p:nvSpPr>
              <p:cNvPr id="743" name="Rectangle 734"/>
              <p:cNvSpPr>
                <a:spLocks noChangeArrowheads="1"/>
              </p:cNvSpPr>
              <p:nvPr/>
            </p:nvSpPr>
            <p:spPr bwMode="auto">
              <a:xfrm>
                <a:off x="1425" y="195"/>
                <a:ext cx="4" cy="373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44" name="Rectangle 735"/>
              <p:cNvSpPr>
                <a:spLocks noChangeArrowheads="1"/>
              </p:cNvSpPr>
              <p:nvPr/>
            </p:nvSpPr>
            <p:spPr bwMode="auto">
              <a:xfrm>
                <a:off x="1564" y="195"/>
                <a:ext cx="5" cy="373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45" name="Rectangle 736" descr="Horizontale Steine"/>
              <p:cNvSpPr>
                <a:spLocks noChangeArrowheads="1"/>
              </p:cNvSpPr>
              <p:nvPr/>
            </p:nvSpPr>
            <p:spPr bwMode="auto">
              <a:xfrm>
                <a:off x="1429" y="195"/>
                <a:ext cx="135" cy="373"/>
              </a:xfrm>
              <a:prstGeom prst="rect">
                <a:avLst/>
              </a:prstGeom>
              <a:pattFill prst="horzBrick">
                <a:fgClr>
                  <a:srgbClr val="969696"/>
                </a:fgClr>
                <a:bgClr>
                  <a:srgbClr val="FF6600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aphicFrame>
          <p:nvGraphicFramePr>
            <p:cNvPr id="742" name="Object 737"/>
            <p:cNvGraphicFramePr>
              <a:graphicFrameLocks noChangeAspect="1"/>
            </p:cNvGraphicFramePr>
            <p:nvPr/>
          </p:nvGraphicFramePr>
          <p:xfrm>
            <a:off x="1341" y="133"/>
            <a:ext cx="460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8698" name="Diagramm" r:id="rId3" imgW="4381500" imgH="4619625" progId="Excel.Chart.8">
                    <p:embed/>
                  </p:oleObj>
                </mc:Choice>
                <mc:Fallback>
                  <p:oleObj name="Diagramm" r:id="rId3" imgW="4381500" imgH="4619625" progId="Excel.Char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1" y="133"/>
                          <a:ext cx="460" cy="5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Temperaturverlauf in der </a:t>
            </a:r>
            <a:r>
              <a:rPr lang="de-DE" dirty="0" smtClean="0"/>
              <a:t>Wand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Massive Wand mit Innendämmung</a:t>
            </a:r>
            <a:endParaRPr lang="de-DE" sz="28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Fenster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C:\Dokumente und Einstellungen\Bernhard\Eigene Dateien\2. PRIVAT\1. FOTOS\Eifelstraße 23\Ansichten\Vorlagen\Rückansicht1 al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3210" y="1619291"/>
            <a:ext cx="1078523" cy="435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12_12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75" y="2019300"/>
            <a:ext cx="2819551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455901" y="2538497"/>
            <a:ext cx="422310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Wärmeschutzverglasung	</a:t>
            </a:r>
            <a:b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bei </a:t>
            </a:r>
            <a:r>
              <a:rPr lang="de-DE" alt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Fenstererneuerung</a:t>
            </a:r>
          </a:p>
          <a:p>
            <a:pPr marL="342900" indent="-342900">
              <a:buFont typeface="Arial" pitchFamily="34" charset="0"/>
              <a:buChar char="•"/>
            </a:pPr>
            <a:endParaRPr lang="de-DE" altLang="de-DE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alt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Kosten  </a:t>
            </a:r>
            <a: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250-500 € pro </a:t>
            </a:r>
            <a:r>
              <a:rPr lang="de-DE" alt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</a:t>
            </a:r>
            <a:r>
              <a:rPr lang="de-DE" altLang="de-DE" sz="2000" b="1" baseline="30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2 </a:t>
            </a:r>
            <a:r>
              <a:rPr lang="de-DE" alt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Je </a:t>
            </a:r>
            <a: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nach Qualität von </a:t>
            </a:r>
            <a:r>
              <a:rPr lang="de-DE" alt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Verglasung </a:t>
            </a:r>
            <a: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und Rahmen</a:t>
            </a:r>
          </a:p>
          <a:p>
            <a:pPr marL="342900" indent="-342900">
              <a:buFont typeface="Arial" pitchFamily="34" charset="0"/>
              <a:buChar char="•"/>
            </a:pPr>
            <a:endParaRPr lang="de-DE" altLang="de-DE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3-fach-Verglasung </a:t>
            </a:r>
            <a:r>
              <a:rPr lang="de-DE" alt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kaum teurer </a:t>
            </a:r>
            <a:r>
              <a:rPr lang="de-DE" altLang="de-DE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als 2-fach-Verglasung</a:t>
            </a: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Erneuerung der Fenster</a:t>
            </a:r>
          </a:p>
        </p:txBody>
      </p:sp>
    </p:spTree>
    <p:extLst>
      <p:ext uri="{BB962C8B-B14F-4D97-AF65-F5344CB8AC3E}">
        <p14:creationId xmlns:p14="http://schemas.microsoft.com/office/powerpoint/2010/main" val="32442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Fenster</a:t>
            </a:r>
            <a:br>
              <a:rPr lang="de-DE" altLang="de-DE" sz="2800" dirty="0" smtClean="0"/>
            </a:br>
            <a:endParaRPr lang="de-DE" altLang="de-DE" sz="2800" dirty="0"/>
          </a:p>
        </p:txBody>
      </p:sp>
      <p:sp>
        <p:nvSpPr>
          <p:cNvPr id="497674" name="Text Box 2058"/>
          <p:cNvSpPr txBox="1">
            <a:spLocks noChangeArrowheads="1"/>
          </p:cNvSpPr>
          <p:nvPr/>
        </p:nvSpPr>
        <p:spPr bwMode="auto">
          <a:xfrm>
            <a:off x="74452" y="5484144"/>
            <a:ext cx="44880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Isolierverglasung in </a:t>
            </a: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Altbauten      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lang="de-DE" altLang="de-DE" sz="20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2,6 – 3,2 W/(m</a:t>
            </a:r>
            <a:r>
              <a:rPr lang="de-DE" altLang="de-DE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K)</a:t>
            </a:r>
          </a:p>
        </p:txBody>
      </p:sp>
      <p:sp>
        <p:nvSpPr>
          <p:cNvPr id="497675" name="Text Box 2059"/>
          <p:cNvSpPr txBox="1">
            <a:spLocks noChangeArrowheads="1"/>
          </p:cNvSpPr>
          <p:nvPr/>
        </p:nvSpPr>
        <p:spPr bwMode="auto">
          <a:xfrm>
            <a:off x="4558011" y="5484144"/>
            <a:ext cx="3709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Wärmeschutzverglasung   U</a:t>
            </a:r>
            <a:r>
              <a:rPr lang="de-DE" altLang="de-DE" sz="20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0,9 – 1,2 (W/m</a:t>
            </a:r>
            <a:r>
              <a:rPr lang="de-DE" altLang="de-DE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K)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-58722" y="1379414"/>
            <a:ext cx="4668821" cy="3991000"/>
            <a:chOff x="385572" y="1778000"/>
            <a:chExt cx="4668821" cy="4143177"/>
          </a:xfrm>
        </p:grpSpPr>
        <p:sp>
          <p:nvSpPr>
            <p:cNvPr id="497667" name="Rectangle 2051" descr="Diagonal hell nach oben"/>
            <p:cNvSpPr>
              <a:spLocks noChangeArrowheads="1"/>
            </p:cNvSpPr>
            <p:nvPr/>
          </p:nvSpPr>
          <p:spPr bwMode="auto">
            <a:xfrm>
              <a:off x="1852246" y="22352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68" name="Rectangle 2052" descr="Diagonal hell nach oben"/>
            <p:cNvSpPr>
              <a:spLocks noChangeArrowheads="1"/>
            </p:cNvSpPr>
            <p:nvPr/>
          </p:nvSpPr>
          <p:spPr bwMode="auto">
            <a:xfrm>
              <a:off x="2253761" y="22352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3" name="AutoShape 2057"/>
            <p:cNvSpPr>
              <a:spLocks noChangeArrowheads="1"/>
            </p:cNvSpPr>
            <p:nvPr/>
          </p:nvSpPr>
          <p:spPr bwMode="auto">
            <a:xfrm rot="1784293">
              <a:off x="2225920" y="3194050"/>
              <a:ext cx="1340826" cy="520700"/>
            </a:xfrm>
            <a:prstGeom prst="rightArrow">
              <a:avLst>
                <a:gd name="adj1" fmla="val 50000"/>
                <a:gd name="adj2" fmla="val 69741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6" name="Rectangle 2060"/>
            <p:cNvSpPr>
              <a:spLocks noChangeArrowheads="1"/>
            </p:cNvSpPr>
            <p:nvPr/>
          </p:nvSpPr>
          <p:spPr bwMode="auto">
            <a:xfrm rot="1761721">
              <a:off x="1884485" y="2843214"/>
              <a:ext cx="449874" cy="3079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7" name="Rectangle 2061"/>
            <p:cNvSpPr>
              <a:spLocks noChangeArrowheads="1"/>
            </p:cNvSpPr>
            <p:nvPr/>
          </p:nvSpPr>
          <p:spPr bwMode="auto">
            <a:xfrm rot="1761721">
              <a:off x="1058008" y="2482850"/>
              <a:ext cx="902677" cy="3762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8" name="AutoShape 2062"/>
            <p:cNvSpPr>
              <a:spLocks noChangeArrowheads="1"/>
            </p:cNvSpPr>
            <p:nvPr/>
          </p:nvSpPr>
          <p:spPr bwMode="auto">
            <a:xfrm rot="1745316">
              <a:off x="1733550" y="2995613"/>
              <a:ext cx="82062" cy="304800"/>
            </a:xfrm>
            <a:prstGeom prst="downArrow">
              <a:avLst>
                <a:gd name="adj1" fmla="val 50000"/>
                <a:gd name="adj2" fmla="val 8571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9" name="AutoShape 2063"/>
            <p:cNvSpPr>
              <a:spLocks noChangeArrowheads="1"/>
            </p:cNvSpPr>
            <p:nvPr/>
          </p:nvSpPr>
          <p:spPr bwMode="auto">
            <a:xfrm rot="1745316">
              <a:off x="2146789" y="3181350"/>
              <a:ext cx="82062" cy="304800"/>
            </a:xfrm>
            <a:prstGeom prst="downArrow">
              <a:avLst>
                <a:gd name="adj1" fmla="val 50000"/>
                <a:gd name="adj2" fmla="val 8571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5" name="AutoShape 2069"/>
            <p:cNvSpPr>
              <a:spLocks noChangeArrowheads="1"/>
            </p:cNvSpPr>
            <p:nvPr/>
          </p:nvSpPr>
          <p:spPr bwMode="auto">
            <a:xfrm rot="1784293">
              <a:off x="2222989" y="4570414"/>
              <a:ext cx="1340826" cy="458787"/>
            </a:xfrm>
            <a:prstGeom prst="rightArrow">
              <a:avLst>
                <a:gd name="adj1" fmla="val 50000"/>
                <a:gd name="adj2" fmla="val 79152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6" name="Rectangle 2070"/>
            <p:cNvSpPr>
              <a:spLocks noChangeArrowheads="1"/>
            </p:cNvSpPr>
            <p:nvPr/>
          </p:nvSpPr>
          <p:spPr bwMode="auto">
            <a:xfrm rot="1761721">
              <a:off x="1880089" y="4205288"/>
              <a:ext cx="448408" cy="2857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7" name="Rectangle 2071"/>
            <p:cNvSpPr>
              <a:spLocks noChangeArrowheads="1"/>
            </p:cNvSpPr>
            <p:nvPr/>
          </p:nvSpPr>
          <p:spPr bwMode="auto">
            <a:xfrm rot="1761721">
              <a:off x="1049215" y="3844925"/>
              <a:ext cx="904143" cy="3762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8" name="AutoShape 2072"/>
            <p:cNvSpPr>
              <a:spLocks noChangeArrowheads="1"/>
            </p:cNvSpPr>
            <p:nvPr/>
          </p:nvSpPr>
          <p:spPr bwMode="auto">
            <a:xfrm rot="1745316">
              <a:off x="1729154" y="4333876"/>
              <a:ext cx="92320" cy="333375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9" name="AutoShape 2073"/>
            <p:cNvSpPr>
              <a:spLocks noChangeArrowheads="1"/>
            </p:cNvSpPr>
            <p:nvPr/>
          </p:nvSpPr>
          <p:spPr bwMode="auto">
            <a:xfrm rot="1745316">
              <a:off x="2143858" y="4518025"/>
              <a:ext cx="86457" cy="331788"/>
            </a:xfrm>
            <a:prstGeom prst="downArrow">
              <a:avLst>
                <a:gd name="adj1" fmla="val 50000"/>
                <a:gd name="adj2" fmla="val 8856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5" name="Text Box 2079"/>
            <p:cNvSpPr txBox="1">
              <a:spLocks noChangeArrowheads="1"/>
            </p:cNvSpPr>
            <p:nvPr/>
          </p:nvSpPr>
          <p:spPr bwMode="auto">
            <a:xfrm>
              <a:off x="1770185" y="1778000"/>
              <a:ext cx="66821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Luft</a:t>
              </a:r>
            </a:p>
          </p:txBody>
        </p:sp>
        <p:sp>
          <p:nvSpPr>
            <p:cNvPr id="497696" name="Line 2080"/>
            <p:cNvSpPr>
              <a:spLocks noChangeShapeType="1"/>
            </p:cNvSpPr>
            <p:nvPr/>
          </p:nvSpPr>
          <p:spPr bwMode="auto">
            <a:xfrm>
              <a:off x="2074985" y="2108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7699" name="Text Box 2083"/>
            <p:cNvSpPr txBox="1">
              <a:spLocks noChangeArrowheads="1"/>
            </p:cNvSpPr>
            <p:nvPr/>
          </p:nvSpPr>
          <p:spPr bwMode="auto">
            <a:xfrm>
              <a:off x="2555631" y="2362200"/>
              <a:ext cx="750277" cy="520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497700" name="Text Box 2084"/>
            <p:cNvSpPr txBox="1">
              <a:spLocks noChangeArrowheads="1"/>
            </p:cNvSpPr>
            <p:nvPr/>
          </p:nvSpPr>
          <p:spPr bwMode="auto">
            <a:xfrm>
              <a:off x="2512402" y="2689424"/>
              <a:ext cx="208670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Lichtdurchgang  </a:t>
              </a:r>
              <a:r>
                <a:rPr lang="de-DE" altLang="de-DE" sz="1400" b="1" dirty="0">
                  <a:solidFill>
                    <a:srgbClr val="C00000"/>
                  </a:solidFill>
                </a:rPr>
                <a:t>81 %</a:t>
              </a:r>
            </a:p>
          </p:txBody>
        </p:sp>
        <p:sp>
          <p:nvSpPr>
            <p:cNvPr id="497702" name="AutoShape 2086"/>
            <p:cNvSpPr>
              <a:spLocks noChangeArrowheads="1"/>
            </p:cNvSpPr>
            <p:nvPr/>
          </p:nvSpPr>
          <p:spPr bwMode="auto">
            <a:xfrm rot="5430521">
              <a:off x="1788930" y="4843524"/>
              <a:ext cx="84137" cy="115766"/>
            </a:xfrm>
            <a:prstGeom prst="downArrow">
              <a:avLst>
                <a:gd name="adj1" fmla="val 50000"/>
                <a:gd name="adj2" fmla="val 3726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03" name="AutoShape 2087"/>
            <p:cNvSpPr>
              <a:spLocks noChangeArrowheads="1"/>
            </p:cNvSpPr>
            <p:nvPr/>
          </p:nvSpPr>
          <p:spPr bwMode="auto">
            <a:xfrm rot="5430521">
              <a:off x="2191911" y="4846700"/>
              <a:ext cx="84137" cy="115765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04" name="AutoShape 2088"/>
            <p:cNvSpPr>
              <a:spLocks noChangeArrowheads="1"/>
            </p:cNvSpPr>
            <p:nvPr/>
          </p:nvSpPr>
          <p:spPr bwMode="auto">
            <a:xfrm rot="16169479" flipH="1">
              <a:off x="2309874" y="4845967"/>
              <a:ext cx="84137" cy="117231"/>
            </a:xfrm>
            <a:prstGeom prst="downArrow">
              <a:avLst>
                <a:gd name="adj1" fmla="val 50000"/>
                <a:gd name="adj2" fmla="val 3773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05" name="AutoShape 2089"/>
            <p:cNvSpPr>
              <a:spLocks noChangeArrowheads="1"/>
            </p:cNvSpPr>
            <p:nvPr/>
          </p:nvSpPr>
          <p:spPr bwMode="auto">
            <a:xfrm rot="16169479" flipH="1">
              <a:off x="1903230" y="4845111"/>
              <a:ext cx="84138" cy="115766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06" name="Rectangle 2090"/>
            <p:cNvSpPr>
              <a:spLocks noChangeArrowheads="1"/>
            </p:cNvSpPr>
            <p:nvPr/>
          </p:nvSpPr>
          <p:spPr bwMode="auto">
            <a:xfrm>
              <a:off x="1858108" y="4357688"/>
              <a:ext cx="71804" cy="5270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07" name="Rectangle 2091"/>
            <p:cNvSpPr>
              <a:spLocks noChangeArrowheads="1"/>
            </p:cNvSpPr>
            <p:nvPr/>
          </p:nvSpPr>
          <p:spPr bwMode="auto">
            <a:xfrm>
              <a:off x="2258159" y="4468814"/>
              <a:ext cx="73269" cy="4206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5" name="Text Box 2099"/>
            <p:cNvSpPr txBox="1">
              <a:spLocks noChangeArrowheads="1"/>
            </p:cNvSpPr>
            <p:nvPr/>
          </p:nvSpPr>
          <p:spPr bwMode="auto">
            <a:xfrm>
              <a:off x="2515439" y="4050598"/>
              <a:ext cx="2157046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Strahlungsdurchgang </a:t>
              </a:r>
            </a:p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g = 0,77</a:t>
              </a:r>
            </a:p>
          </p:txBody>
        </p:sp>
        <p:sp>
          <p:nvSpPr>
            <p:cNvPr id="497717" name="Text Box 2101"/>
            <p:cNvSpPr txBox="1">
              <a:spLocks noChangeArrowheads="1"/>
            </p:cNvSpPr>
            <p:nvPr/>
          </p:nvSpPr>
          <p:spPr bwMode="auto">
            <a:xfrm>
              <a:off x="385572" y="4883945"/>
              <a:ext cx="1276350" cy="846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Außen-temperatur </a:t>
              </a:r>
            </a:p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= -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7719" name="Text Box 2103"/>
            <p:cNvSpPr txBox="1">
              <a:spLocks noChangeArrowheads="1"/>
            </p:cNvSpPr>
            <p:nvPr/>
          </p:nvSpPr>
          <p:spPr bwMode="auto">
            <a:xfrm>
              <a:off x="2328496" y="5613400"/>
              <a:ext cx="249283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Raumlufttemperatur =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7721" name="Text Box 2105"/>
            <p:cNvSpPr txBox="1">
              <a:spLocks noChangeArrowheads="1"/>
            </p:cNvSpPr>
            <p:nvPr/>
          </p:nvSpPr>
          <p:spPr bwMode="auto">
            <a:xfrm>
              <a:off x="2297722" y="5257800"/>
              <a:ext cx="275667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Oberflächentemperatur = </a:t>
              </a:r>
              <a:r>
                <a:rPr lang="de-DE" altLang="de-DE" sz="1400" b="1" dirty="0" smtClean="0">
                  <a:solidFill>
                    <a:srgbClr val="C00000"/>
                  </a:solidFill>
                </a:rPr>
                <a:t>8°C</a:t>
              </a:r>
              <a:endParaRPr lang="de-DE" altLang="de-DE" sz="1400" b="1" baseline="30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4410075" y="1320801"/>
            <a:ext cx="4800600" cy="4049613"/>
            <a:chOff x="4714875" y="1778000"/>
            <a:chExt cx="4939748" cy="4203502"/>
          </a:xfrm>
        </p:grpSpPr>
        <p:sp>
          <p:nvSpPr>
            <p:cNvPr id="497669" name="Rectangle 2053" descr="Diagonal hell nach oben"/>
            <p:cNvSpPr>
              <a:spLocks noChangeArrowheads="1"/>
            </p:cNvSpPr>
            <p:nvPr/>
          </p:nvSpPr>
          <p:spPr bwMode="auto">
            <a:xfrm>
              <a:off x="6096000" y="22987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0" name="Rectangle 2054" descr="Diagonal hell nach oben"/>
            <p:cNvSpPr>
              <a:spLocks noChangeArrowheads="1"/>
            </p:cNvSpPr>
            <p:nvPr/>
          </p:nvSpPr>
          <p:spPr bwMode="auto">
            <a:xfrm>
              <a:off x="6482861" y="22987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1" name="Line 2055"/>
            <p:cNvSpPr>
              <a:spLocks noChangeShapeType="1"/>
            </p:cNvSpPr>
            <p:nvPr/>
          </p:nvSpPr>
          <p:spPr bwMode="auto">
            <a:xfrm>
              <a:off x="6471138" y="2298700"/>
              <a:ext cx="0" cy="32512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7672" name="Rectangle 2056"/>
            <p:cNvSpPr>
              <a:spLocks noChangeArrowheads="1"/>
            </p:cNvSpPr>
            <p:nvPr/>
          </p:nvSpPr>
          <p:spPr bwMode="auto">
            <a:xfrm>
              <a:off x="6182458" y="2298701"/>
              <a:ext cx="274026" cy="324961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0" name="AutoShape 2064"/>
            <p:cNvSpPr>
              <a:spLocks noChangeArrowheads="1"/>
            </p:cNvSpPr>
            <p:nvPr/>
          </p:nvSpPr>
          <p:spPr bwMode="auto">
            <a:xfrm rot="1784293">
              <a:off x="6441831" y="4662488"/>
              <a:ext cx="1340827" cy="404812"/>
            </a:xfrm>
            <a:prstGeom prst="rightArrow">
              <a:avLst>
                <a:gd name="adj1" fmla="val 50000"/>
                <a:gd name="adj2" fmla="val 8970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1" name="Rectangle 2065"/>
            <p:cNvSpPr>
              <a:spLocks noChangeArrowheads="1"/>
            </p:cNvSpPr>
            <p:nvPr/>
          </p:nvSpPr>
          <p:spPr bwMode="auto">
            <a:xfrm rot="1761721">
              <a:off x="6096000" y="4278313"/>
              <a:ext cx="448408" cy="2714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2" name="Rectangle 2066"/>
            <p:cNvSpPr>
              <a:spLocks noChangeArrowheads="1"/>
            </p:cNvSpPr>
            <p:nvPr/>
          </p:nvSpPr>
          <p:spPr bwMode="auto">
            <a:xfrm rot="1761721">
              <a:off x="5263662" y="3917950"/>
              <a:ext cx="902677" cy="3762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3" name="AutoShape 2067"/>
            <p:cNvSpPr>
              <a:spLocks noChangeArrowheads="1"/>
            </p:cNvSpPr>
            <p:nvPr/>
          </p:nvSpPr>
          <p:spPr bwMode="auto">
            <a:xfrm rot="1745316">
              <a:off x="5949462" y="4384675"/>
              <a:ext cx="112835" cy="361950"/>
            </a:xfrm>
            <a:prstGeom prst="downArrow">
              <a:avLst>
                <a:gd name="adj1" fmla="val 50000"/>
                <a:gd name="adj2" fmla="val 7402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4" name="AutoShape 2068"/>
            <p:cNvSpPr>
              <a:spLocks noChangeArrowheads="1"/>
            </p:cNvSpPr>
            <p:nvPr/>
          </p:nvSpPr>
          <p:spPr bwMode="auto">
            <a:xfrm rot="1745316">
              <a:off x="6361236" y="4573589"/>
              <a:ext cx="114300" cy="358775"/>
            </a:xfrm>
            <a:prstGeom prst="downArrow">
              <a:avLst>
                <a:gd name="adj1" fmla="val 50000"/>
                <a:gd name="adj2" fmla="val 7243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0" name="AutoShape 2074"/>
            <p:cNvSpPr>
              <a:spLocks noChangeArrowheads="1"/>
            </p:cNvSpPr>
            <p:nvPr/>
          </p:nvSpPr>
          <p:spPr bwMode="auto">
            <a:xfrm rot="1784293">
              <a:off x="6430108" y="3338513"/>
              <a:ext cx="1339362" cy="458787"/>
            </a:xfrm>
            <a:prstGeom prst="rightArrow">
              <a:avLst>
                <a:gd name="adj1" fmla="val 50000"/>
                <a:gd name="adj2" fmla="val 7906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1" name="Rectangle 2075"/>
            <p:cNvSpPr>
              <a:spLocks noChangeArrowheads="1"/>
            </p:cNvSpPr>
            <p:nvPr/>
          </p:nvSpPr>
          <p:spPr bwMode="auto">
            <a:xfrm rot="1761721">
              <a:off x="6087208" y="2973388"/>
              <a:ext cx="446943" cy="2857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2" name="Rectangle 2076"/>
            <p:cNvSpPr>
              <a:spLocks noChangeArrowheads="1"/>
            </p:cNvSpPr>
            <p:nvPr/>
          </p:nvSpPr>
          <p:spPr bwMode="auto">
            <a:xfrm rot="1761721">
              <a:off x="5254869" y="2613025"/>
              <a:ext cx="902677" cy="3762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3" name="AutoShape 2077"/>
            <p:cNvSpPr>
              <a:spLocks noChangeArrowheads="1"/>
            </p:cNvSpPr>
            <p:nvPr/>
          </p:nvSpPr>
          <p:spPr bwMode="auto">
            <a:xfrm rot="1745316">
              <a:off x="5934808" y="3101976"/>
              <a:ext cx="92320" cy="333375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4" name="AutoShape 2078"/>
            <p:cNvSpPr>
              <a:spLocks noChangeArrowheads="1"/>
            </p:cNvSpPr>
            <p:nvPr/>
          </p:nvSpPr>
          <p:spPr bwMode="auto">
            <a:xfrm rot="1745316">
              <a:off x="6349512" y="3278189"/>
              <a:ext cx="89388" cy="339725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7" name="Text Box 2081"/>
            <p:cNvSpPr txBox="1">
              <a:spLocks noChangeArrowheads="1"/>
            </p:cNvSpPr>
            <p:nvPr/>
          </p:nvSpPr>
          <p:spPr bwMode="auto">
            <a:xfrm>
              <a:off x="5706207" y="1778000"/>
              <a:ext cx="105800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Edelgas</a:t>
              </a:r>
            </a:p>
          </p:txBody>
        </p:sp>
        <p:sp>
          <p:nvSpPr>
            <p:cNvPr id="497698" name="Line 2082"/>
            <p:cNvSpPr>
              <a:spLocks noChangeShapeType="1"/>
            </p:cNvSpPr>
            <p:nvPr/>
          </p:nvSpPr>
          <p:spPr bwMode="auto">
            <a:xfrm>
              <a:off x="6318738" y="2133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7701" name="Text Box 2085"/>
            <p:cNvSpPr txBox="1">
              <a:spLocks noChangeArrowheads="1"/>
            </p:cNvSpPr>
            <p:nvPr/>
          </p:nvSpPr>
          <p:spPr bwMode="auto">
            <a:xfrm>
              <a:off x="6670431" y="2936875"/>
              <a:ext cx="208670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Lichtdurchgang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altLang="de-DE" sz="1400" b="1" dirty="0" smtClean="0">
                  <a:solidFill>
                    <a:srgbClr val="C00000"/>
                  </a:solidFill>
                </a:rPr>
                <a:t>76 </a:t>
              </a:r>
              <a:r>
                <a:rPr lang="de-DE" altLang="de-DE" sz="1400" b="1" dirty="0">
                  <a:solidFill>
                    <a:srgbClr val="C00000"/>
                  </a:solidFill>
                </a:rPr>
                <a:t>%</a:t>
              </a:r>
            </a:p>
          </p:txBody>
        </p:sp>
        <p:sp>
          <p:nvSpPr>
            <p:cNvPr id="497708" name="AutoShape 2092"/>
            <p:cNvSpPr>
              <a:spLocks noChangeArrowheads="1"/>
            </p:cNvSpPr>
            <p:nvPr/>
          </p:nvSpPr>
          <p:spPr bwMode="auto">
            <a:xfrm rot="1745316">
              <a:off x="6372958" y="4594225"/>
              <a:ext cx="86457" cy="331788"/>
            </a:xfrm>
            <a:prstGeom prst="downArrow">
              <a:avLst>
                <a:gd name="adj1" fmla="val 50000"/>
                <a:gd name="adj2" fmla="val 8856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09" name="AutoShape 2093"/>
            <p:cNvSpPr>
              <a:spLocks noChangeArrowheads="1"/>
            </p:cNvSpPr>
            <p:nvPr/>
          </p:nvSpPr>
          <p:spPr bwMode="auto">
            <a:xfrm rot="5430521">
              <a:off x="6018030" y="4919724"/>
              <a:ext cx="84137" cy="115766"/>
            </a:xfrm>
            <a:prstGeom prst="downArrow">
              <a:avLst>
                <a:gd name="adj1" fmla="val 50000"/>
                <a:gd name="adj2" fmla="val 3726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0" name="AutoShape 2094"/>
            <p:cNvSpPr>
              <a:spLocks noChangeArrowheads="1"/>
            </p:cNvSpPr>
            <p:nvPr/>
          </p:nvSpPr>
          <p:spPr bwMode="auto">
            <a:xfrm rot="5430521">
              <a:off x="6421011" y="4922900"/>
              <a:ext cx="84137" cy="115765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1" name="AutoShape 2095"/>
            <p:cNvSpPr>
              <a:spLocks noChangeArrowheads="1"/>
            </p:cNvSpPr>
            <p:nvPr/>
          </p:nvSpPr>
          <p:spPr bwMode="auto">
            <a:xfrm rot="16169479" flipH="1">
              <a:off x="6538974" y="4922167"/>
              <a:ext cx="84137" cy="117231"/>
            </a:xfrm>
            <a:prstGeom prst="downArrow">
              <a:avLst>
                <a:gd name="adj1" fmla="val 50000"/>
                <a:gd name="adj2" fmla="val 3773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2" name="AutoShape 2096"/>
            <p:cNvSpPr>
              <a:spLocks noChangeArrowheads="1"/>
            </p:cNvSpPr>
            <p:nvPr/>
          </p:nvSpPr>
          <p:spPr bwMode="auto">
            <a:xfrm rot="16169479" flipH="1">
              <a:off x="6132330" y="4921311"/>
              <a:ext cx="84138" cy="115766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3" name="Rectangle 2097"/>
            <p:cNvSpPr>
              <a:spLocks noChangeArrowheads="1"/>
            </p:cNvSpPr>
            <p:nvPr/>
          </p:nvSpPr>
          <p:spPr bwMode="auto">
            <a:xfrm>
              <a:off x="6487259" y="4545014"/>
              <a:ext cx="73269" cy="4206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4" name="Rectangle 2098"/>
            <p:cNvSpPr>
              <a:spLocks noChangeArrowheads="1"/>
            </p:cNvSpPr>
            <p:nvPr/>
          </p:nvSpPr>
          <p:spPr bwMode="auto">
            <a:xfrm>
              <a:off x="6100397" y="4429126"/>
              <a:ext cx="71803" cy="5365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6" name="Text Box 2100"/>
            <p:cNvSpPr txBox="1">
              <a:spLocks noChangeArrowheads="1"/>
            </p:cNvSpPr>
            <p:nvPr/>
          </p:nvSpPr>
          <p:spPr bwMode="auto">
            <a:xfrm>
              <a:off x="6585439" y="4079876"/>
              <a:ext cx="2157046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Strahlungsdurchgang </a:t>
              </a:r>
            </a:p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g = 0,62</a:t>
              </a:r>
            </a:p>
          </p:txBody>
        </p:sp>
        <p:sp>
          <p:nvSpPr>
            <p:cNvPr id="497718" name="Text Box 2102"/>
            <p:cNvSpPr txBox="1">
              <a:spLocks noChangeArrowheads="1"/>
            </p:cNvSpPr>
            <p:nvPr/>
          </p:nvSpPr>
          <p:spPr bwMode="auto">
            <a:xfrm>
              <a:off x="4714875" y="4946651"/>
              <a:ext cx="1277815" cy="878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Außen-temperatur </a:t>
              </a:r>
            </a:p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=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-10°C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7720" name="Text Box 2104"/>
            <p:cNvSpPr txBox="1">
              <a:spLocks noChangeArrowheads="1"/>
            </p:cNvSpPr>
            <p:nvPr/>
          </p:nvSpPr>
          <p:spPr bwMode="auto">
            <a:xfrm>
              <a:off x="6556863" y="5673725"/>
              <a:ext cx="275858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Raumlufttemperatur =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7722" name="Text Box 2106"/>
            <p:cNvSpPr txBox="1">
              <a:spLocks noChangeArrowheads="1"/>
            </p:cNvSpPr>
            <p:nvPr/>
          </p:nvSpPr>
          <p:spPr bwMode="auto">
            <a:xfrm>
              <a:off x="6540744" y="5340350"/>
              <a:ext cx="3113879" cy="314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Oberflächentemperatur = </a:t>
              </a:r>
              <a:r>
                <a:rPr lang="de-DE" altLang="de-DE" sz="1400" b="1" dirty="0" smtClean="0">
                  <a:solidFill>
                    <a:srgbClr val="C00000"/>
                  </a:solidFill>
                </a:rPr>
                <a:t>14,5°C</a:t>
              </a:r>
              <a:endParaRPr lang="de-DE" altLang="de-DE" sz="14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97723" name="Text Box 2107"/>
            <p:cNvSpPr txBox="1">
              <a:spLocks noChangeArrowheads="1"/>
            </p:cNvSpPr>
            <p:nvPr/>
          </p:nvSpPr>
          <p:spPr bwMode="auto">
            <a:xfrm>
              <a:off x="6882912" y="1906588"/>
              <a:ext cx="177018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Bedampfung mit Edelmetall </a:t>
              </a:r>
            </a:p>
          </p:txBody>
        </p:sp>
        <p:sp>
          <p:nvSpPr>
            <p:cNvPr id="497724" name="Line 2108"/>
            <p:cNvSpPr>
              <a:spLocks noChangeShapeType="1"/>
            </p:cNvSpPr>
            <p:nvPr/>
          </p:nvSpPr>
          <p:spPr bwMode="auto">
            <a:xfrm flipH="1">
              <a:off x="6459416" y="2298700"/>
              <a:ext cx="668215" cy="393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Verglasungsarten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Fenster</a:t>
            </a:r>
            <a:br>
              <a:rPr lang="de-DE" altLang="de-DE" sz="2800" dirty="0" smtClean="0"/>
            </a:br>
            <a:endParaRPr lang="de-DE" altLang="de-DE" sz="2800" dirty="0"/>
          </a:p>
        </p:txBody>
      </p:sp>
      <p:sp>
        <p:nvSpPr>
          <p:cNvPr id="497675" name="Text Box 2059"/>
          <p:cNvSpPr txBox="1">
            <a:spLocks noChangeArrowheads="1"/>
          </p:cNvSpPr>
          <p:nvPr/>
        </p:nvSpPr>
        <p:spPr bwMode="auto">
          <a:xfrm>
            <a:off x="4558011" y="5484144"/>
            <a:ext cx="43230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2-fach Wärmeschutzverglasung   U</a:t>
            </a:r>
            <a:r>
              <a:rPr lang="de-DE" altLang="de-DE" sz="20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0,9 – 1,2 (W/m</a:t>
            </a:r>
            <a:r>
              <a:rPr lang="de-DE" altLang="de-DE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K)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410075" y="1395232"/>
            <a:ext cx="4800600" cy="3975182"/>
            <a:chOff x="4714875" y="1855259"/>
            <a:chExt cx="4939748" cy="4126243"/>
          </a:xfrm>
        </p:grpSpPr>
        <p:sp>
          <p:nvSpPr>
            <p:cNvPr id="497669" name="Rectangle 2053" descr="Diagonal hell nach oben"/>
            <p:cNvSpPr>
              <a:spLocks noChangeArrowheads="1"/>
            </p:cNvSpPr>
            <p:nvPr/>
          </p:nvSpPr>
          <p:spPr bwMode="auto">
            <a:xfrm>
              <a:off x="6096000" y="22987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0" name="Rectangle 2054" descr="Diagonal hell nach oben"/>
            <p:cNvSpPr>
              <a:spLocks noChangeArrowheads="1"/>
            </p:cNvSpPr>
            <p:nvPr/>
          </p:nvSpPr>
          <p:spPr bwMode="auto">
            <a:xfrm>
              <a:off x="6482861" y="22987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71" name="Line 2055"/>
            <p:cNvSpPr>
              <a:spLocks noChangeShapeType="1"/>
            </p:cNvSpPr>
            <p:nvPr/>
          </p:nvSpPr>
          <p:spPr bwMode="auto">
            <a:xfrm>
              <a:off x="6471138" y="2298700"/>
              <a:ext cx="0" cy="32512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7672" name="Rectangle 2056"/>
            <p:cNvSpPr>
              <a:spLocks noChangeArrowheads="1"/>
            </p:cNvSpPr>
            <p:nvPr/>
          </p:nvSpPr>
          <p:spPr bwMode="auto">
            <a:xfrm>
              <a:off x="6182458" y="2298701"/>
              <a:ext cx="274026" cy="324961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0" name="AutoShape 2064"/>
            <p:cNvSpPr>
              <a:spLocks noChangeArrowheads="1"/>
            </p:cNvSpPr>
            <p:nvPr/>
          </p:nvSpPr>
          <p:spPr bwMode="auto">
            <a:xfrm rot="1784293">
              <a:off x="6441831" y="4662488"/>
              <a:ext cx="1340827" cy="404812"/>
            </a:xfrm>
            <a:prstGeom prst="rightArrow">
              <a:avLst>
                <a:gd name="adj1" fmla="val 50000"/>
                <a:gd name="adj2" fmla="val 8970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1" name="Rectangle 2065"/>
            <p:cNvSpPr>
              <a:spLocks noChangeArrowheads="1"/>
            </p:cNvSpPr>
            <p:nvPr/>
          </p:nvSpPr>
          <p:spPr bwMode="auto">
            <a:xfrm rot="1761721">
              <a:off x="6096000" y="4278313"/>
              <a:ext cx="448408" cy="2714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2" name="Rectangle 2066"/>
            <p:cNvSpPr>
              <a:spLocks noChangeArrowheads="1"/>
            </p:cNvSpPr>
            <p:nvPr/>
          </p:nvSpPr>
          <p:spPr bwMode="auto">
            <a:xfrm rot="1761721">
              <a:off x="5263662" y="3917950"/>
              <a:ext cx="902677" cy="3762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3" name="AutoShape 2067"/>
            <p:cNvSpPr>
              <a:spLocks noChangeArrowheads="1"/>
            </p:cNvSpPr>
            <p:nvPr/>
          </p:nvSpPr>
          <p:spPr bwMode="auto">
            <a:xfrm rot="1745316">
              <a:off x="5949462" y="4384675"/>
              <a:ext cx="112835" cy="361950"/>
            </a:xfrm>
            <a:prstGeom prst="downArrow">
              <a:avLst>
                <a:gd name="adj1" fmla="val 50000"/>
                <a:gd name="adj2" fmla="val 7402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84" name="AutoShape 2068"/>
            <p:cNvSpPr>
              <a:spLocks noChangeArrowheads="1"/>
            </p:cNvSpPr>
            <p:nvPr/>
          </p:nvSpPr>
          <p:spPr bwMode="auto">
            <a:xfrm rot="1745316">
              <a:off x="6361236" y="4573589"/>
              <a:ext cx="114300" cy="358775"/>
            </a:xfrm>
            <a:prstGeom prst="downArrow">
              <a:avLst>
                <a:gd name="adj1" fmla="val 50000"/>
                <a:gd name="adj2" fmla="val 7243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0" name="AutoShape 2074"/>
            <p:cNvSpPr>
              <a:spLocks noChangeArrowheads="1"/>
            </p:cNvSpPr>
            <p:nvPr/>
          </p:nvSpPr>
          <p:spPr bwMode="auto">
            <a:xfrm rot="1784293">
              <a:off x="6430108" y="3338513"/>
              <a:ext cx="1339362" cy="458787"/>
            </a:xfrm>
            <a:prstGeom prst="rightArrow">
              <a:avLst>
                <a:gd name="adj1" fmla="val 50000"/>
                <a:gd name="adj2" fmla="val 7906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1" name="Rectangle 2075"/>
            <p:cNvSpPr>
              <a:spLocks noChangeArrowheads="1"/>
            </p:cNvSpPr>
            <p:nvPr/>
          </p:nvSpPr>
          <p:spPr bwMode="auto">
            <a:xfrm rot="1761721">
              <a:off x="6087208" y="2973388"/>
              <a:ext cx="446943" cy="2857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2" name="Rectangle 2076"/>
            <p:cNvSpPr>
              <a:spLocks noChangeArrowheads="1"/>
            </p:cNvSpPr>
            <p:nvPr/>
          </p:nvSpPr>
          <p:spPr bwMode="auto">
            <a:xfrm rot="1761721">
              <a:off x="5254869" y="2613025"/>
              <a:ext cx="902677" cy="3762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3" name="AutoShape 2077"/>
            <p:cNvSpPr>
              <a:spLocks noChangeArrowheads="1"/>
            </p:cNvSpPr>
            <p:nvPr/>
          </p:nvSpPr>
          <p:spPr bwMode="auto">
            <a:xfrm rot="1745316">
              <a:off x="5934808" y="3101976"/>
              <a:ext cx="92320" cy="333375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4" name="AutoShape 2078"/>
            <p:cNvSpPr>
              <a:spLocks noChangeArrowheads="1"/>
            </p:cNvSpPr>
            <p:nvPr/>
          </p:nvSpPr>
          <p:spPr bwMode="auto">
            <a:xfrm rot="1745316">
              <a:off x="6349512" y="3278189"/>
              <a:ext cx="89388" cy="339725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697" name="Text Box 2081"/>
            <p:cNvSpPr txBox="1">
              <a:spLocks noChangeArrowheads="1"/>
            </p:cNvSpPr>
            <p:nvPr/>
          </p:nvSpPr>
          <p:spPr bwMode="auto">
            <a:xfrm>
              <a:off x="5782795" y="1855259"/>
              <a:ext cx="105800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Edelgas</a:t>
              </a:r>
            </a:p>
          </p:txBody>
        </p:sp>
        <p:sp>
          <p:nvSpPr>
            <p:cNvPr id="497698" name="Line 2082"/>
            <p:cNvSpPr>
              <a:spLocks noChangeShapeType="1"/>
            </p:cNvSpPr>
            <p:nvPr/>
          </p:nvSpPr>
          <p:spPr bwMode="auto">
            <a:xfrm>
              <a:off x="6318738" y="2133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7701" name="Text Box 2085"/>
            <p:cNvSpPr txBox="1">
              <a:spLocks noChangeArrowheads="1"/>
            </p:cNvSpPr>
            <p:nvPr/>
          </p:nvSpPr>
          <p:spPr bwMode="auto">
            <a:xfrm>
              <a:off x="6670431" y="2936875"/>
              <a:ext cx="208670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Lichtdurchgang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altLang="de-DE" sz="1400" b="1" dirty="0" smtClean="0">
                  <a:solidFill>
                    <a:srgbClr val="C00000"/>
                  </a:solidFill>
                </a:rPr>
                <a:t>76 </a:t>
              </a:r>
              <a:r>
                <a:rPr lang="de-DE" altLang="de-DE" sz="1400" b="1" dirty="0">
                  <a:solidFill>
                    <a:srgbClr val="C00000"/>
                  </a:solidFill>
                </a:rPr>
                <a:t>%</a:t>
              </a:r>
            </a:p>
          </p:txBody>
        </p:sp>
        <p:sp>
          <p:nvSpPr>
            <p:cNvPr id="497708" name="AutoShape 2092"/>
            <p:cNvSpPr>
              <a:spLocks noChangeArrowheads="1"/>
            </p:cNvSpPr>
            <p:nvPr/>
          </p:nvSpPr>
          <p:spPr bwMode="auto">
            <a:xfrm rot="1745316">
              <a:off x="6372958" y="4594225"/>
              <a:ext cx="86457" cy="331788"/>
            </a:xfrm>
            <a:prstGeom prst="downArrow">
              <a:avLst>
                <a:gd name="adj1" fmla="val 50000"/>
                <a:gd name="adj2" fmla="val 8856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09" name="AutoShape 2093"/>
            <p:cNvSpPr>
              <a:spLocks noChangeArrowheads="1"/>
            </p:cNvSpPr>
            <p:nvPr/>
          </p:nvSpPr>
          <p:spPr bwMode="auto">
            <a:xfrm rot="5430521">
              <a:off x="6018030" y="4919724"/>
              <a:ext cx="84137" cy="115766"/>
            </a:xfrm>
            <a:prstGeom prst="downArrow">
              <a:avLst>
                <a:gd name="adj1" fmla="val 50000"/>
                <a:gd name="adj2" fmla="val 3726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0" name="AutoShape 2094"/>
            <p:cNvSpPr>
              <a:spLocks noChangeArrowheads="1"/>
            </p:cNvSpPr>
            <p:nvPr/>
          </p:nvSpPr>
          <p:spPr bwMode="auto">
            <a:xfrm rot="5430521">
              <a:off x="6421011" y="4922900"/>
              <a:ext cx="84137" cy="115765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1" name="AutoShape 2095"/>
            <p:cNvSpPr>
              <a:spLocks noChangeArrowheads="1"/>
            </p:cNvSpPr>
            <p:nvPr/>
          </p:nvSpPr>
          <p:spPr bwMode="auto">
            <a:xfrm rot="16169479" flipH="1">
              <a:off x="6538974" y="4922167"/>
              <a:ext cx="84137" cy="117231"/>
            </a:xfrm>
            <a:prstGeom prst="downArrow">
              <a:avLst>
                <a:gd name="adj1" fmla="val 50000"/>
                <a:gd name="adj2" fmla="val 37736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2" name="AutoShape 2096"/>
            <p:cNvSpPr>
              <a:spLocks noChangeArrowheads="1"/>
            </p:cNvSpPr>
            <p:nvPr/>
          </p:nvSpPr>
          <p:spPr bwMode="auto">
            <a:xfrm rot="16169479" flipH="1">
              <a:off x="6132330" y="4921311"/>
              <a:ext cx="84138" cy="115766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3" name="Rectangle 2097"/>
            <p:cNvSpPr>
              <a:spLocks noChangeArrowheads="1"/>
            </p:cNvSpPr>
            <p:nvPr/>
          </p:nvSpPr>
          <p:spPr bwMode="auto">
            <a:xfrm>
              <a:off x="6487259" y="4545014"/>
              <a:ext cx="73269" cy="4206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4" name="Rectangle 2098"/>
            <p:cNvSpPr>
              <a:spLocks noChangeArrowheads="1"/>
            </p:cNvSpPr>
            <p:nvPr/>
          </p:nvSpPr>
          <p:spPr bwMode="auto">
            <a:xfrm>
              <a:off x="6100397" y="4429126"/>
              <a:ext cx="71803" cy="5365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7716" name="Text Box 2100"/>
            <p:cNvSpPr txBox="1">
              <a:spLocks noChangeArrowheads="1"/>
            </p:cNvSpPr>
            <p:nvPr/>
          </p:nvSpPr>
          <p:spPr bwMode="auto">
            <a:xfrm>
              <a:off x="6585439" y="4079876"/>
              <a:ext cx="2157046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Strahlungsdurchgang </a:t>
              </a:r>
            </a:p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g = 0,62</a:t>
              </a:r>
            </a:p>
          </p:txBody>
        </p:sp>
        <p:sp>
          <p:nvSpPr>
            <p:cNvPr id="497718" name="Text Box 2102"/>
            <p:cNvSpPr txBox="1">
              <a:spLocks noChangeArrowheads="1"/>
            </p:cNvSpPr>
            <p:nvPr/>
          </p:nvSpPr>
          <p:spPr bwMode="auto">
            <a:xfrm>
              <a:off x="4714875" y="4582428"/>
              <a:ext cx="1277815" cy="878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Außen-temperatur </a:t>
              </a:r>
            </a:p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=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-10°C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7720" name="Text Box 2104"/>
            <p:cNvSpPr txBox="1">
              <a:spLocks noChangeArrowheads="1"/>
            </p:cNvSpPr>
            <p:nvPr/>
          </p:nvSpPr>
          <p:spPr bwMode="auto">
            <a:xfrm>
              <a:off x="6556863" y="5673725"/>
              <a:ext cx="275858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Raumlufttemperatur =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7722" name="Text Box 2106"/>
            <p:cNvSpPr txBox="1">
              <a:spLocks noChangeArrowheads="1"/>
            </p:cNvSpPr>
            <p:nvPr/>
          </p:nvSpPr>
          <p:spPr bwMode="auto">
            <a:xfrm>
              <a:off x="6540744" y="5340350"/>
              <a:ext cx="3113879" cy="314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Oberflächentemperatur = </a:t>
              </a:r>
              <a:r>
                <a:rPr lang="de-DE" altLang="de-DE" sz="1400" b="1" dirty="0" smtClean="0">
                  <a:solidFill>
                    <a:srgbClr val="C00000"/>
                  </a:solidFill>
                </a:rPr>
                <a:t>14,5°C</a:t>
              </a:r>
              <a:endParaRPr lang="de-DE" altLang="de-DE" sz="14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97723" name="Text Box 2107"/>
            <p:cNvSpPr txBox="1">
              <a:spLocks noChangeArrowheads="1"/>
            </p:cNvSpPr>
            <p:nvPr/>
          </p:nvSpPr>
          <p:spPr bwMode="auto">
            <a:xfrm>
              <a:off x="6882912" y="1906588"/>
              <a:ext cx="177018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Bedampfung mit Edelmetall </a:t>
              </a:r>
            </a:p>
          </p:txBody>
        </p:sp>
        <p:sp>
          <p:nvSpPr>
            <p:cNvPr id="497724" name="Line 2108"/>
            <p:cNvSpPr>
              <a:spLocks noChangeShapeType="1"/>
            </p:cNvSpPr>
            <p:nvPr/>
          </p:nvSpPr>
          <p:spPr bwMode="auto">
            <a:xfrm flipH="1">
              <a:off x="6459416" y="2298700"/>
              <a:ext cx="668215" cy="393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Verglasungsarten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 Box 2059"/>
          <p:cNvSpPr txBox="1">
            <a:spLocks noChangeArrowheads="1"/>
          </p:cNvSpPr>
          <p:nvPr/>
        </p:nvSpPr>
        <p:spPr bwMode="auto">
          <a:xfrm>
            <a:off x="180753" y="5487682"/>
            <a:ext cx="43230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3-fach Wärmeschutzverglasung   U</a:t>
            </a:r>
            <a:r>
              <a:rPr lang="de-DE" altLang="de-DE" sz="20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0,5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0,8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(W/m</a:t>
            </a:r>
            <a:r>
              <a:rPr lang="de-DE" altLang="de-DE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K)</a:t>
            </a:r>
          </a:p>
        </p:txBody>
      </p:sp>
      <p:grpSp>
        <p:nvGrpSpPr>
          <p:cNvPr id="65" name="Gruppieren 64"/>
          <p:cNvGrpSpPr/>
          <p:nvPr/>
        </p:nvGrpSpPr>
        <p:grpSpPr>
          <a:xfrm>
            <a:off x="-10641" y="1355557"/>
            <a:ext cx="5571542" cy="4049612"/>
            <a:chOff x="180753" y="1919106"/>
            <a:chExt cx="5571542" cy="4049612"/>
          </a:xfrm>
        </p:grpSpPr>
        <p:sp>
          <p:nvSpPr>
            <p:cNvPr id="66" name="Rectangle 34" descr="Diagonal hell nach oben"/>
            <p:cNvSpPr>
              <a:spLocks noChangeArrowheads="1"/>
            </p:cNvSpPr>
            <p:nvPr/>
          </p:nvSpPr>
          <p:spPr bwMode="auto">
            <a:xfrm>
              <a:off x="1969477" y="23368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Text Box 36"/>
            <p:cNvSpPr txBox="1">
              <a:spLocks noChangeArrowheads="1"/>
            </p:cNvSpPr>
            <p:nvPr/>
          </p:nvSpPr>
          <p:spPr bwMode="auto">
            <a:xfrm>
              <a:off x="1499089" y="1919106"/>
              <a:ext cx="9378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Edelgas</a:t>
              </a:r>
            </a:p>
          </p:txBody>
        </p:sp>
        <p:grpSp>
          <p:nvGrpSpPr>
            <p:cNvPr id="68" name="Group 37"/>
            <p:cNvGrpSpPr>
              <a:grpSpLocks/>
            </p:cNvGrpSpPr>
            <p:nvPr/>
          </p:nvGrpSpPr>
          <p:grpSpPr bwMode="auto">
            <a:xfrm>
              <a:off x="2054470" y="2171700"/>
              <a:ext cx="383931" cy="3416300"/>
              <a:chOff x="1402" y="1368"/>
              <a:chExt cx="262" cy="2152"/>
            </a:xfrm>
          </p:grpSpPr>
          <p:sp>
            <p:nvSpPr>
              <p:cNvPr id="109" name="Rectangle 38" descr="Diagonal hell nach oben"/>
              <p:cNvSpPr>
                <a:spLocks noChangeArrowheads="1"/>
              </p:cNvSpPr>
              <p:nvPr/>
            </p:nvSpPr>
            <p:spPr bwMode="auto">
              <a:xfrm>
                <a:off x="1608" y="1472"/>
                <a:ext cx="56" cy="2048"/>
              </a:xfrm>
              <a:prstGeom prst="rect">
                <a:avLst/>
              </a:prstGeom>
              <a:pattFill prst="ltUpDiag">
                <a:fgClr>
                  <a:srgbClr val="DDDDDD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0" name="Line 39"/>
              <p:cNvSpPr>
                <a:spLocks noChangeShapeType="1"/>
              </p:cNvSpPr>
              <p:nvPr/>
            </p:nvSpPr>
            <p:spPr bwMode="auto">
              <a:xfrm>
                <a:off x="1600" y="1472"/>
                <a:ext cx="0" cy="204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" name="Rectangle 40"/>
              <p:cNvSpPr>
                <a:spLocks noChangeArrowheads="1"/>
              </p:cNvSpPr>
              <p:nvPr/>
            </p:nvSpPr>
            <p:spPr bwMode="auto">
              <a:xfrm>
                <a:off x="1402" y="1472"/>
                <a:ext cx="188" cy="204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" name="Line 41"/>
              <p:cNvSpPr>
                <a:spLocks noChangeShapeType="1"/>
              </p:cNvSpPr>
              <p:nvPr/>
            </p:nvSpPr>
            <p:spPr bwMode="auto">
              <a:xfrm>
                <a:off x="1496" y="136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9" name="Text Box 42"/>
            <p:cNvSpPr txBox="1">
              <a:spLocks noChangeArrowheads="1"/>
            </p:cNvSpPr>
            <p:nvPr/>
          </p:nvSpPr>
          <p:spPr bwMode="auto">
            <a:xfrm>
              <a:off x="2543908" y="2717800"/>
              <a:ext cx="208670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Lichtdurchgang</a:t>
              </a:r>
              <a:r>
                <a:rPr lang="de-DE" altLang="de-DE" sz="1400" b="1" dirty="0"/>
                <a:t> </a:t>
              </a:r>
              <a:r>
                <a:rPr lang="de-DE" altLang="de-DE" sz="1400" b="1" dirty="0">
                  <a:solidFill>
                    <a:srgbClr val="C00000"/>
                  </a:solidFill>
                </a:rPr>
                <a:t>66 %</a:t>
              </a:r>
            </a:p>
          </p:txBody>
        </p:sp>
        <p:sp>
          <p:nvSpPr>
            <p:cNvPr id="70" name="Text Box 43"/>
            <p:cNvSpPr txBox="1">
              <a:spLocks noChangeArrowheads="1"/>
            </p:cNvSpPr>
            <p:nvPr/>
          </p:nvSpPr>
          <p:spPr bwMode="auto">
            <a:xfrm>
              <a:off x="2458915" y="4117976"/>
              <a:ext cx="2157046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Strahlungsdurchgang </a:t>
              </a:r>
            </a:p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g = 0,50</a:t>
              </a:r>
            </a:p>
          </p:txBody>
        </p:sp>
        <p:sp>
          <p:nvSpPr>
            <p:cNvPr id="71" name="Text Box 44"/>
            <p:cNvSpPr txBox="1">
              <a:spLocks noChangeArrowheads="1"/>
            </p:cNvSpPr>
            <p:nvPr/>
          </p:nvSpPr>
          <p:spPr bwMode="auto">
            <a:xfrm>
              <a:off x="180753" y="4906012"/>
              <a:ext cx="1277815" cy="846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Außen-temperatur </a:t>
              </a:r>
            </a:p>
            <a:p>
              <a:pPr algn="r"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=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--10°C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Text Box 45"/>
            <p:cNvSpPr txBox="1">
              <a:spLocks noChangeArrowheads="1"/>
            </p:cNvSpPr>
            <p:nvPr/>
          </p:nvSpPr>
          <p:spPr bwMode="auto">
            <a:xfrm>
              <a:off x="2424764" y="5660941"/>
              <a:ext cx="248612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Raumlufttemperatur = </a:t>
              </a:r>
              <a:r>
                <a:rPr lang="de-DE" altLang="de-DE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20°C</a:t>
              </a:r>
              <a:endParaRPr lang="de-DE" altLang="de-DE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Text Box 46"/>
            <p:cNvSpPr txBox="1">
              <a:spLocks noChangeArrowheads="1"/>
            </p:cNvSpPr>
            <p:nvPr/>
          </p:nvSpPr>
          <p:spPr bwMode="auto">
            <a:xfrm>
              <a:off x="2408789" y="5360573"/>
              <a:ext cx="33435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Oberflächentemperatur =</a:t>
              </a:r>
              <a:r>
                <a:rPr lang="de-DE" altLang="de-DE" sz="1400" b="1" dirty="0"/>
                <a:t> </a:t>
              </a:r>
              <a:r>
                <a:rPr lang="de-DE" altLang="de-DE" sz="1400" b="1" dirty="0" smtClean="0">
                  <a:solidFill>
                    <a:srgbClr val="C00000"/>
                  </a:solidFill>
                </a:rPr>
                <a:t>17°C</a:t>
              </a:r>
              <a:endParaRPr lang="de-DE" altLang="de-DE" sz="14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74" name="Rectangle 47" descr="Diagonal hell nach oben"/>
            <p:cNvSpPr>
              <a:spLocks noChangeArrowheads="1"/>
            </p:cNvSpPr>
            <p:nvPr/>
          </p:nvSpPr>
          <p:spPr bwMode="auto">
            <a:xfrm flipH="1">
              <a:off x="1578219" y="2336800"/>
              <a:ext cx="82062" cy="3251200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5" name="Line 48"/>
            <p:cNvSpPr>
              <a:spLocks noChangeShapeType="1"/>
            </p:cNvSpPr>
            <p:nvPr/>
          </p:nvSpPr>
          <p:spPr bwMode="auto">
            <a:xfrm flipH="1">
              <a:off x="1680797" y="2336800"/>
              <a:ext cx="0" cy="32512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Rectangle 49"/>
            <p:cNvSpPr>
              <a:spLocks noChangeArrowheads="1"/>
            </p:cNvSpPr>
            <p:nvPr/>
          </p:nvSpPr>
          <p:spPr bwMode="auto">
            <a:xfrm flipH="1">
              <a:off x="1695451" y="2336801"/>
              <a:ext cx="276957" cy="324961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" name="Line 50"/>
            <p:cNvSpPr>
              <a:spLocks noChangeShapeType="1"/>
            </p:cNvSpPr>
            <p:nvPr/>
          </p:nvSpPr>
          <p:spPr bwMode="auto">
            <a:xfrm flipH="1">
              <a:off x="1833197" y="21717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78" name="Group 51"/>
            <p:cNvGrpSpPr>
              <a:grpSpLocks/>
            </p:cNvGrpSpPr>
            <p:nvPr/>
          </p:nvGrpSpPr>
          <p:grpSpPr bwMode="auto">
            <a:xfrm>
              <a:off x="734158" y="2651126"/>
              <a:ext cx="2497015" cy="1203325"/>
              <a:chOff x="500" y="1670"/>
              <a:chExt cx="1705" cy="758"/>
            </a:xfrm>
          </p:grpSpPr>
          <p:sp>
            <p:nvSpPr>
              <p:cNvPr id="102" name="AutoShape 52"/>
              <p:cNvSpPr>
                <a:spLocks noChangeArrowheads="1"/>
              </p:cNvSpPr>
              <p:nvPr/>
            </p:nvSpPr>
            <p:spPr bwMode="auto">
              <a:xfrm rot="1784293">
                <a:off x="1535" y="2202"/>
                <a:ext cx="670" cy="226"/>
              </a:xfrm>
              <a:prstGeom prst="rightArrow">
                <a:avLst>
                  <a:gd name="adj1" fmla="val 50000"/>
                  <a:gd name="adj2" fmla="val 74115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Rectangle 53"/>
              <p:cNvSpPr>
                <a:spLocks noChangeArrowheads="1"/>
              </p:cNvSpPr>
              <p:nvPr/>
            </p:nvSpPr>
            <p:spPr bwMode="auto">
              <a:xfrm rot="1761721">
                <a:off x="1067" y="1897"/>
                <a:ext cx="306" cy="1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Rectangle 54"/>
              <p:cNvSpPr>
                <a:spLocks noChangeArrowheads="1"/>
              </p:cNvSpPr>
              <p:nvPr/>
            </p:nvSpPr>
            <p:spPr bwMode="auto">
              <a:xfrm rot="1761721">
                <a:off x="500" y="1670"/>
                <a:ext cx="616" cy="23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" name="AutoShape 55"/>
              <p:cNvSpPr>
                <a:spLocks noChangeArrowheads="1"/>
              </p:cNvSpPr>
              <p:nvPr/>
            </p:nvSpPr>
            <p:spPr bwMode="auto">
              <a:xfrm rot="1745316">
                <a:off x="964" y="1978"/>
                <a:ext cx="63" cy="210"/>
              </a:xfrm>
              <a:prstGeom prst="downArrow">
                <a:avLst>
                  <a:gd name="adj1" fmla="val 50000"/>
                  <a:gd name="adj2" fmla="val 83333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AutoShape 56"/>
              <p:cNvSpPr>
                <a:spLocks noChangeArrowheads="1"/>
              </p:cNvSpPr>
              <p:nvPr/>
            </p:nvSpPr>
            <p:spPr bwMode="auto">
              <a:xfrm rot="1745316">
                <a:off x="1247" y="2089"/>
                <a:ext cx="61" cy="214"/>
              </a:xfrm>
              <a:prstGeom prst="downArrow">
                <a:avLst>
                  <a:gd name="adj1" fmla="val 50000"/>
                  <a:gd name="adj2" fmla="val 87705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7" name="Rectangle 57"/>
              <p:cNvSpPr>
                <a:spLocks noChangeArrowheads="1"/>
              </p:cNvSpPr>
              <p:nvPr/>
            </p:nvSpPr>
            <p:spPr bwMode="auto">
              <a:xfrm rot="1761721">
                <a:off x="1337" y="2045"/>
                <a:ext cx="306" cy="14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8" name="AutoShape 58"/>
              <p:cNvSpPr>
                <a:spLocks noChangeArrowheads="1"/>
              </p:cNvSpPr>
              <p:nvPr/>
            </p:nvSpPr>
            <p:spPr bwMode="auto">
              <a:xfrm rot="1745316">
                <a:off x="1507" y="2210"/>
                <a:ext cx="61" cy="214"/>
              </a:xfrm>
              <a:prstGeom prst="downArrow">
                <a:avLst>
                  <a:gd name="adj1" fmla="val 50000"/>
                  <a:gd name="adj2" fmla="val 87705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9" name="Group 59"/>
            <p:cNvGrpSpPr>
              <a:grpSpLocks/>
            </p:cNvGrpSpPr>
            <p:nvPr/>
          </p:nvGrpSpPr>
          <p:grpSpPr bwMode="auto">
            <a:xfrm>
              <a:off x="738554" y="3951288"/>
              <a:ext cx="2498481" cy="1203325"/>
              <a:chOff x="500" y="1670"/>
              <a:chExt cx="1705" cy="758"/>
            </a:xfrm>
          </p:grpSpPr>
          <p:sp>
            <p:nvSpPr>
              <p:cNvPr id="95" name="AutoShape 60"/>
              <p:cNvSpPr>
                <a:spLocks noChangeArrowheads="1"/>
              </p:cNvSpPr>
              <p:nvPr/>
            </p:nvSpPr>
            <p:spPr bwMode="auto">
              <a:xfrm rot="1784293">
                <a:off x="1535" y="2202"/>
                <a:ext cx="670" cy="226"/>
              </a:xfrm>
              <a:prstGeom prst="rightArrow">
                <a:avLst>
                  <a:gd name="adj1" fmla="val 50000"/>
                  <a:gd name="adj2" fmla="val 74115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" name="Rectangle 61"/>
              <p:cNvSpPr>
                <a:spLocks noChangeArrowheads="1"/>
              </p:cNvSpPr>
              <p:nvPr/>
            </p:nvSpPr>
            <p:spPr bwMode="auto">
              <a:xfrm rot="1761721">
                <a:off x="1067" y="1897"/>
                <a:ext cx="306" cy="1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7" name="Rectangle 62"/>
              <p:cNvSpPr>
                <a:spLocks noChangeArrowheads="1"/>
              </p:cNvSpPr>
              <p:nvPr/>
            </p:nvSpPr>
            <p:spPr bwMode="auto">
              <a:xfrm rot="1761721">
                <a:off x="500" y="1670"/>
                <a:ext cx="616" cy="23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8" name="AutoShape 63"/>
              <p:cNvSpPr>
                <a:spLocks noChangeArrowheads="1"/>
              </p:cNvSpPr>
              <p:nvPr/>
            </p:nvSpPr>
            <p:spPr bwMode="auto">
              <a:xfrm rot="1745316">
                <a:off x="964" y="1978"/>
                <a:ext cx="63" cy="210"/>
              </a:xfrm>
              <a:prstGeom prst="downArrow">
                <a:avLst>
                  <a:gd name="adj1" fmla="val 50000"/>
                  <a:gd name="adj2" fmla="val 83333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AutoShape 64"/>
              <p:cNvSpPr>
                <a:spLocks noChangeArrowheads="1"/>
              </p:cNvSpPr>
              <p:nvPr/>
            </p:nvSpPr>
            <p:spPr bwMode="auto">
              <a:xfrm rot="1745316">
                <a:off x="1247" y="2089"/>
                <a:ext cx="61" cy="214"/>
              </a:xfrm>
              <a:prstGeom prst="downArrow">
                <a:avLst>
                  <a:gd name="adj1" fmla="val 50000"/>
                  <a:gd name="adj2" fmla="val 87705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Rectangle 65"/>
              <p:cNvSpPr>
                <a:spLocks noChangeArrowheads="1"/>
              </p:cNvSpPr>
              <p:nvPr/>
            </p:nvSpPr>
            <p:spPr bwMode="auto">
              <a:xfrm rot="1761721">
                <a:off x="1337" y="2045"/>
                <a:ext cx="306" cy="14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1" name="AutoShape 66"/>
              <p:cNvSpPr>
                <a:spLocks noChangeArrowheads="1"/>
              </p:cNvSpPr>
              <p:nvPr/>
            </p:nvSpPr>
            <p:spPr bwMode="auto">
              <a:xfrm rot="1745316">
                <a:off x="1507" y="2210"/>
                <a:ext cx="61" cy="214"/>
              </a:xfrm>
              <a:prstGeom prst="downArrow">
                <a:avLst>
                  <a:gd name="adj1" fmla="val 50000"/>
                  <a:gd name="adj2" fmla="val 87705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0" name="Group 67"/>
            <p:cNvGrpSpPr>
              <a:grpSpLocks/>
            </p:cNvGrpSpPr>
            <p:nvPr/>
          </p:nvGrpSpPr>
          <p:grpSpPr bwMode="auto">
            <a:xfrm>
              <a:off x="1874228" y="4648200"/>
              <a:ext cx="231531" cy="592138"/>
              <a:chOff x="4096" y="2790"/>
              <a:chExt cx="157" cy="373"/>
            </a:xfrm>
          </p:grpSpPr>
          <p:sp>
            <p:nvSpPr>
              <p:cNvPr id="92" name="AutoShape 68"/>
              <p:cNvSpPr>
                <a:spLocks noChangeArrowheads="1"/>
              </p:cNvSpPr>
              <p:nvPr/>
            </p:nvSpPr>
            <p:spPr bwMode="auto">
              <a:xfrm rot="5430521">
                <a:off x="4109" y="3096"/>
                <a:ext cx="53" cy="79"/>
              </a:xfrm>
              <a:prstGeom prst="downArrow">
                <a:avLst>
                  <a:gd name="adj1" fmla="val 50000"/>
                  <a:gd name="adj2" fmla="val 37264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3" name="AutoShape 69"/>
              <p:cNvSpPr>
                <a:spLocks noChangeArrowheads="1"/>
              </p:cNvSpPr>
              <p:nvPr/>
            </p:nvSpPr>
            <p:spPr bwMode="auto">
              <a:xfrm rot="16169479" flipH="1">
                <a:off x="4187" y="3097"/>
                <a:ext cx="53" cy="79"/>
              </a:xfrm>
              <a:prstGeom prst="downArrow">
                <a:avLst>
                  <a:gd name="adj1" fmla="val 50000"/>
                  <a:gd name="adj2" fmla="val 37264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Rectangle 70"/>
              <p:cNvSpPr>
                <a:spLocks noChangeArrowheads="1"/>
              </p:cNvSpPr>
              <p:nvPr/>
            </p:nvSpPr>
            <p:spPr bwMode="auto">
              <a:xfrm>
                <a:off x="4163" y="2790"/>
                <a:ext cx="49" cy="33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1" name="Group 71"/>
            <p:cNvGrpSpPr>
              <a:grpSpLocks/>
            </p:cNvGrpSpPr>
            <p:nvPr/>
          </p:nvGrpSpPr>
          <p:grpSpPr bwMode="auto">
            <a:xfrm>
              <a:off x="1478574" y="4476750"/>
              <a:ext cx="230065" cy="592138"/>
              <a:chOff x="4096" y="2790"/>
              <a:chExt cx="157" cy="373"/>
            </a:xfrm>
          </p:grpSpPr>
          <p:sp>
            <p:nvSpPr>
              <p:cNvPr id="89" name="AutoShape 72"/>
              <p:cNvSpPr>
                <a:spLocks noChangeArrowheads="1"/>
              </p:cNvSpPr>
              <p:nvPr/>
            </p:nvSpPr>
            <p:spPr bwMode="auto">
              <a:xfrm rot="5430521">
                <a:off x="4109" y="3096"/>
                <a:ext cx="53" cy="79"/>
              </a:xfrm>
              <a:prstGeom prst="downArrow">
                <a:avLst>
                  <a:gd name="adj1" fmla="val 50000"/>
                  <a:gd name="adj2" fmla="val 37264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AutoShape 73"/>
              <p:cNvSpPr>
                <a:spLocks noChangeArrowheads="1"/>
              </p:cNvSpPr>
              <p:nvPr/>
            </p:nvSpPr>
            <p:spPr bwMode="auto">
              <a:xfrm rot="16169479" flipH="1">
                <a:off x="4187" y="3097"/>
                <a:ext cx="53" cy="79"/>
              </a:xfrm>
              <a:prstGeom prst="downArrow">
                <a:avLst>
                  <a:gd name="adj1" fmla="val 50000"/>
                  <a:gd name="adj2" fmla="val 37264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Rectangle 74"/>
              <p:cNvSpPr>
                <a:spLocks noChangeArrowheads="1"/>
              </p:cNvSpPr>
              <p:nvPr/>
            </p:nvSpPr>
            <p:spPr bwMode="auto">
              <a:xfrm>
                <a:off x="4163" y="2790"/>
                <a:ext cx="49" cy="33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2" name="Group 75"/>
            <p:cNvGrpSpPr>
              <a:grpSpLocks/>
            </p:cNvGrpSpPr>
            <p:nvPr/>
          </p:nvGrpSpPr>
          <p:grpSpPr bwMode="auto">
            <a:xfrm>
              <a:off x="2261089" y="4805364"/>
              <a:ext cx="230065" cy="592137"/>
              <a:chOff x="4096" y="2790"/>
              <a:chExt cx="157" cy="373"/>
            </a:xfrm>
          </p:grpSpPr>
          <p:sp>
            <p:nvSpPr>
              <p:cNvPr id="86" name="AutoShape 76"/>
              <p:cNvSpPr>
                <a:spLocks noChangeArrowheads="1"/>
              </p:cNvSpPr>
              <p:nvPr/>
            </p:nvSpPr>
            <p:spPr bwMode="auto">
              <a:xfrm rot="5430521">
                <a:off x="4109" y="3096"/>
                <a:ext cx="53" cy="79"/>
              </a:xfrm>
              <a:prstGeom prst="downArrow">
                <a:avLst>
                  <a:gd name="adj1" fmla="val 50000"/>
                  <a:gd name="adj2" fmla="val 37264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7" name="AutoShape 77"/>
              <p:cNvSpPr>
                <a:spLocks noChangeArrowheads="1"/>
              </p:cNvSpPr>
              <p:nvPr/>
            </p:nvSpPr>
            <p:spPr bwMode="auto">
              <a:xfrm rot="16169479" flipH="1">
                <a:off x="4187" y="3097"/>
                <a:ext cx="53" cy="79"/>
              </a:xfrm>
              <a:prstGeom prst="downArrow">
                <a:avLst>
                  <a:gd name="adj1" fmla="val 50000"/>
                  <a:gd name="adj2" fmla="val 37264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8" name="Rectangle 78"/>
              <p:cNvSpPr>
                <a:spLocks noChangeArrowheads="1"/>
              </p:cNvSpPr>
              <p:nvPr/>
            </p:nvSpPr>
            <p:spPr bwMode="auto">
              <a:xfrm>
                <a:off x="4163" y="2790"/>
                <a:ext cx="49" cy="33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2875084" y="1946275"/>
              <a:ext cx="177018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b="1" dirty="0">
                  <a:solidFill>
                    <a:srgbClr val="C00000"/>
                  </a:solidFill>
                </a:rPr>
                <a:t>Bedampfung mit Edelmetall </a:t>
              </a:r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auto">
            <a:xfrm flipH="1">
              <a:off x="2344615" y="2273300"/>
              <a:ext cx="76200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 flipH="1">
              <a:off x="1676400" y="2273300"/>
              <a:ext cx="1383323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889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Dach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844" y="1713400"/>
            <a:ext cx="2050506" cy="20529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50" y="4041776"/>
            <a:ext cx="2705100" cy="2028825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545378" y="1976254"/>
            <a:ext cx="2018303" cy="727075"/>
            <a:chOff x="1354015" y="2201863"/>
            <a:chExt cx="2018303" cy="727075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162768" y="2479675"/>
              <a:ext cx="2095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auto">
            <a:xfrm rot="5400000">
              <a:off x="2442797" y="2557952"/>
              <a:ext cx="457200" cy="2022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Rectangle 35" descr="Konturierte Raute"/>
            <p:cNvSpPr>
              <a:spLocks noChangeArrowheads="1"/>
            </p:cNvSpPr>
            <p:nvPr/>
          </p:nvSpPr>
          <p:spPr bwMode="auto">
            <a:xfrm rot="16200000">
              <a:off x="1862565" y="2184340"/>
              <a:ext cx="455613" cy="951035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" name="Rectangle 36" descr="Konturierte Raute"/>
            <p:cNvSpPr>
              <a:spLocks noChangeArrowheads="1"/>
            </p:cNvSpPr>
            <p:nvPr/>
          </p:nvSpPr>
          <p:spPr bwMode="auto">
            <a:xfrm rot="5400000">
              <a:off x="2683120" y="2524248"/>
              <a:ext cx="457200" cy="269631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Rectangle 37" descr="Horizontal dunkel"/>
            <p:cNvSpPr>
              <a:spLocks noChangeArrowheads="1"/>
            </p:cNvSpPr>
            <p:nvPr/>
          </p:nvSpPr>
          <p:spPr bwMode="auto">
            <a:xfrm rot="5400000">
              <a:off x="2178844" y="1559597"/>
              <a:ext cx="42863" cy="1692520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" name="Rectangle 38" descr="Horizontal dunkel"/>
            <p:cNvSpPr>
              <a:spLocks noChangeArrowheads="1"/>
            </p:cNvSpPr>
            <p:nvPr/>
          </p:nvSpPr>
          <p:spPr bwMode="auto">
            <a:xfrm rot="5400000">
              <a:off x="2178844" y="2061247"/>
              <a:ext cx="42863" cy="1692520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 rot="-16200000">
              <a:off x="2646302" y="2307798"/>
              <a:ext cx="42862" cy="10404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 rot="-16200000">
              <a:off x="2650149" y="2309935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Line 41"/>
            <p:cNvSpPr>
              <a:spLocks noChangeShapeType="1"/>
            </p:cNvSpPr>
            <p:nvPr/>
          </p:nvSpPr>
          <p:spPr bwMode="auto">
            <a:xfrm rot="5400000" flipH="1">
              <a:off x="2650149" y="2309935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Line 42"/>
            <p:cNvSpPr>
              <a:spLocks noChangeShapeType="1"/>
            </p:cNvSpPr>
            <p:nvPr/>
          </p:nvSpPr>
          <p:spPr bwMode="auto">
            <a:xfrm>
              <a:off x="2570285" y="2430464"/>
              <a:ext cx="202223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Line 43"/>
            <p:cNvSpPr>
              <a:spLocks noChangeShapeType="1"/>
            </p:cNvSpPr>
            <p:nvPr/>
          </p:nvSpPr>
          <p:spPr bwMode="auto">
            <a:xfrm flipV="1">
              <a:off x="2570285" y="2430464"/>
              <a:ext cx="197827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Rectangle 44"/>
            <p:cNvSpPr>
              <a:spLocks noChangeArrowheads="1"/>
            </p:cNvSpPr>
            <p:nvPr/>
          </p:nvSpPr>
          <p:spPr bwMode="auto">
            <a:xfrm rot="5400000">
              <a:off x="1282945" y="2557219"/>
              <a:ext cx="457200" cy="2036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1409700" y="2430464"/>
              <a:ext cx="203689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Line 46"/>
            <p:cNvSpPr>
              <a:spLocks noChangeShapeType="1"/>
            </p:cNvSpPr>
            <p:nvPr/>
          </p:nvSpPr>
          <p:spPr bwMode="auto">
            <a:xfrm flipV="1">
              <a:off x="1409700" y="2430464"/>
              <a:ext cx="200758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Rectangle 47" descr="Konturierte Raute"/>
            <p:cNvSpPr>
              <a:spLocks noChangeArrowheads="1"/>
            </p:cNvSpPr>
            <p:nvPr/>
          </p:nvSpPr>
          <p:spPr bwMode="auto">
            <a:xfrm rot="5400000">
              <a:off x="1150327" y="2634152"/>
              <a:ext cx="457200" cy="4982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Rectangle 48" descr="Krähenfüße"/>
            <p:cNvSpPr>
              <a:spLocks noChangeArrowheads="1"/>
            </p:cNvSpPr>
            <p:nvPr/>
          </p:nvSpPr>
          <p:spPr bwMode="auto">
            <a:xfrm rot="5400000">
              <a:off x="2181775" y="1465934"/>
              <a:ext cx="42862" cy="1692520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Rectangle 49"/>
            <p:cNvSpPr>
              <a:spLocks noChangeArrowheads="1"/>
            </p:cNvSpPr>
            <p:nvPr/>
          </p:nvSpPr>
          <p:spPr bwMode="auto">
            <a:xfrm rot="-16200000">
              <a:off x="1487916" y="2306944"/>
              <a:ext cx="42863" cy="10257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Line 50"/>
            <p:cNvSpPr>
              <a:spLocks noChangeShapeType="1"/>
            </p:cNvSpPr>
            <p:nvPr/>
          </p:nvSpPr>
          <p:spPr bwMode="auto">
            <a:xfrm rot="-16200000">
              <a:off x="1489564" y="2309813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Line 51"/>
            <p:cNvSpPr>
              <a:spLocks noChangeShapeType="1"/>
            </p:cNvSpPr>
            <p:nvPr/>
          </p:nvSpPr>
          <p:spPr bwMode="auto">
            <a:xfrm rot="5400000" flipH="1">
              <a:off x="1489564" y="2309813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7" name="AutoShape 52"/>
            <p:cNvSpPr>
              <a:spLocks noChangeArrowheads="1"/>
            </p:cNvSpPr>
            <p:nvPr/>
          </p:nvSpPr>
          <p:spPr bwMode="auto">
            <a:xfrm rot="-72038">
              <a:off x="2943958" y="2203450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8" name="Rectangle 53"/>
            <p:cNvSpPr>
              <a:spLocks noChangeArrowheads="1"/>
            </p:cNvSpPr>
            <p:nvPr/>
          </p:nvSpPr>
          <p:spPr bwMode="auto">
            <a:xfrm rot="-205334">
              <a:off x="2715358" y="2255839"/>
              <a:ext cx="250580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AutoShape 54"/>
            <p:cNvSpPr>
              <a:spLocks noChangeArrowheads="1"/>
            </p:cNvSpPr>
            <p:nvPr/>
          </p:nvSpPr>
          <p:spPr bwMode="auto">
            <a:xfrm rot="-15854">
              <a:off x="2661138" y="2203450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55"/>
            <p:cNvSpPr>
              <a:spLocks noChangeArrowheads="1"/>
            </p:cNvSpPr>
            <p:nvPr/>
          </p:nvSpPr>
          <p:spPr bwMode="auto">
            <a:xfrm rot="-205334">
              <a:off x="2432539" y="2255839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AutoShape 56"/>
            <p:cNvSpPr>
              <a:spLocks noChangeArrowheads="1"/>
            </p:cNvSpPr>
            <p:nvPr/>
          </p:nvSpPr>
          <p:spPr bwMode="auto">
            <a:xfrm rot="-15854">
              <a:off x="2375389" y="2205038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Rectangle 57"/>
            <p:cNvSpPr>
              <a:spLocks noChangeArrowheads="1"/>
            </p:cNvSpPr>
            <p:nvPr/>
          </p:nvSpPr>
          <p:spPr bwMode="auto">
            <a:xfrm rot="-205334">
              <a:off x="2146790" y="2257426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AutoShape 58"/>
            <p:cNvSpPr>
              <a:spLocks noChangeArrowheads="1"/>
            </p:cNvSpPr>
            <p:nvPr/>
          </p:nvSpPr>
          <p:spPr bwMode="auto">
            <a:xfrm rot="-15854">
              <a:off x="2094035" y="2201863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 rot="-205334">
              <a:off x="1865436" y="225425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AutoShape 60"/>
            <p:cNvSpPr>
              <a:spLocks noChangeArrowheads="1"/>
            </p:cNvSpPr>
            <p:nvPr/>
          </p:nvSpPr>
          <p:spPr bwMode="auto">
            <a:xfrm rot="-15854">
              <a:off x="1803889" y="2201863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Rectangle 61"/>
            <p:cNvSpPr>
              <a:spLocks noChangeArrowheads="1"/>
            </p:cNvSpPr>
            <p:nvPr/>
          </p:nvSpPr>
          <p:spPr bwMode="auto">
            <a:xfrm rot="-205334">
              <a:off x="1575290" y="225425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7" name="Line 99"/>
            <p:cNvSpPr>
              <a:spLocks noChangeShapeType="1"/>
            </p:cNvSpPr>
            <p:nvPr/>
          </p:nvSpPr>
          <p:spPr bwMode="auto">
            <a:xfrm flipV="1">
              <a:off x="3086101" y="2427289"/>
              <a:ext cx="162658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8" name="Line 100"/>
            <p:cNvSpPr>
              <a:spLocks noChangeShapeType="1"/>
            </p:cNvSpPr>
            <p:nvPr/>
          </p:nvSpPr>
          <p:spPr bwMode="auto">
            <a:xfrm flipV="1">
              <a:off x="3080239" y="2881314"/>
              <a:ext cx="15972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9" name="Line 101"/>
            <p:cNvSpPr>
              <a:spLocks noChangeShapeType="1"/>
            </p:cNvSpPr>
            <p:nvPr/>
          </p:nvSpPr>
          <p:spPr bwMode="auto">
            <a:xfrm>
              <a:off x="3168162" y="2428875"/>
              <a:ext cx="0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302295" y="1974667"/>
            <a:ext cx="2064727" cy="977901"/>
            <a:chOff x="3896458" y="2193925"/>
            <a:chExt cx="2064727" cy="977901"/>
          </a:xfrm>
        </p:grpSpPr>
        <p:sp>
          <p:nvSpPr>
            <p:cNvPr id="41" name="Rectangle 4"/>
            <p:cNvSpPr>
              <a:spLocks noChangeArrowheads="1"/>
            </p:cNvSpPr>
            <p:nvPr/>
          </p:nvSpPr>
          <p:spPr bwMode="auto">
            <a:xfrm rot="5400000">
              <a:off x="4987437" y="2550747"/>
              <a:ext cx="457200" cy="200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2" name="Rectangle 5" descr="Konturierte Raute"/>
            <p:cNvSpPr>
              <a:spLocks noChangeArrowheads="1"/>
            </p:cNvSpPr>
            <p:nvPr/>
          </p:nvSpPr>
          <p:spPr bwMode="auto">
            <a:xfrm rot="16200000">
              <a:off x="4406473" y="2176402"/>
              <a:ext cx="455612" cy="951035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3" name="Rectangle 6" descr="Konturierte Raute"/>
            <p:cNvSpPr>
              <a:spLocks noChangeArrowheads="1"/>
            </p:cNvSpPr>
            <p:nvPr/>
          </p:nvSpPr>
          <p:spPr bwMode="auto">
            <a:xfrm rot="5400000">
              <a:off x="5227760" y="2515577"/>
              <a:ext cx="457200" cy="271096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4" name="Rectangle 7" descr="Horizontal dunkel"/>
            <p:cNvSpPr>
              <a:spLocks noChangeArrowheads="1"/>
            </p:cNvSpPr>
            <p:nvPr/>
          </p:nvSpPr>
          <p:spPr bwMode="auto">
            <a:xfrm rot="5400000">
              <a:off x="4724217" y="1551659"/>
              <a:ext cx="42862" cy="1692519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5" name="Rectangle 8" descr="Konturierte Raute"/>
            <p:cNvSpPr>
              <a:spLocks noChangeArrowheads="1"/>
            </p:cNvSpPr>
            <p:nvPr/>
          </p:nvSpPr>
          <p:spPr bwMode="auto">
            <a:xfrm rot="5400000">
              <a:off x="4648017" y="2135860"/>
              <a:ext cx="195262" cy="1692519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6" name="Rectangle 9"/>
            <p:cNvSpPr>
              <a:spLocks noChangeArrowheads="1"/>
            </p:cNvSpPr>
            <p:nvPr/>
          </p:nvSpPr>
          <p:spPr bwMode="auto">
            <a:xfrm rot="-16200000">
              <a:off x="5191675" y="2301327"/>
              <a:ext cx="42863" cy="101111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7" name="Line 10"/>
            <p:cNvSpPr>
              <a:spLocks noChangeShapeType="1"/>
            </p:cNvSpPr>
            <p:nvPr/>
          </p:nvSpPr>
          <p:spPr bwMode="auto">
            <a:xfrm rot="-16200000">
              <a:off x="5194056" y="23019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 rot="5400000" flipH="1">
              <a:off x="5194056" y="23019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>
              <a:off x="5115659" y="2422526"/>
              <a:ext cx="200757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flipV="1">
              <a:off x="5115658" y="2422525"/>
              <a:ext cx="199292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 rot="5400000">
              <a:off x="3828318" y="2550746"/>
              <a:ext cx="457200" cy="2007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>
              <a:off x="3956539" y="2422526"/>
              <a:ext cx="200758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V="1">
              <a:off x="3956539" y="2422525"/>
              <a:ext cx="197827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4" name="Rectangle 19" descr="Konturierte Raute"/>
            <p:cNvSpPr>
              <a:spLocks noChangeArrowheads="1"/>
            </p:cNvSpPr>
            <p:nvPr/>
          </p:nvSpPr>
          <p:spPr bwMode="auto">
            <a:xfrm rot="5400000">
              <a:off x="3695701" y="2626214"/>
              <a:ext cx="457200" cy="4982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5" name="Rectangle 20" descr="Krähenfüße"/>
            <p:cNvSpPr>
              <a:spLocks noChangeArrowheads="1"/>
            </p:cNvSpPr>
            <p:nvPr/>
          </p:nvSpPr>
          <p:spPr bwMode="auto">
            <a:xfrm rot="5400000">
              <a:off x="4727881" y="1458730"/>
              <a:ext cx="42863" cy="1691054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6" name="Rectangle 21"/>
            <p:cNvSpPr>
              <a:spLocks noChangeArrowheads="1"/>
            </p:cNvSpPr>
            <p:nvPr/>
          </p:nvSpPr>
          <p:spPr bwMode="auto">
            <a:xfrm rot="-16200000">
              <a:off x="4032556" y="2298273"/>
              <a:ext cx="42862" cy="10404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 rot="-16200000">
              <a:off x="4034205" y="230114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8" name="Line 23"/>
            <p:cNvSpPr>
              <a:spLocks noChangeShapeType="1"/>
            </p:cNvSpPr>
            <p:nvPr/>
          </p:nvSpPr>
          <p:spPr bwMode="auto">
            <a:xfrm rot="5400000" flipH="1">
              <a:off x="4034205" y="230114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9" name="AutoShape 24"/>
            <p:cNvSpPr>
              <a:spLocks noChangeArrowheads="1"/>
            </p:cNvSpPr>
            <p:nvPr/>
          </p:nvSpPr>
          <p:spPr bwMode="auto">
            <a:xfrm rot="-72038">
              <a:off x="5487867" y="2195513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0" name="Rectangle 25"/>
            <p:cNvSpPr>
              <a:spLocks noChangeArrowheads="1"/>
            </p:cNvSpPr>
            <p:nvPr/>
          </p:nvSpPr>
          <p:spPr bwMode="auto">
            <a:xfrm rot="-205334">
              <a:off x="5259266" y="2247901"/>
              <a:ext cx="252046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1" name="AutoShape 26"/>
            <p:cNvSpPr>
              <a:spLocks noChangeArrowheads="1"/>
            </p:cNvSpPr>
            <p:nvPr/>
          </p:nvSpPr>
          <p:spPr bwMode="auto">
            <a:xfrm rot="-15854">
              <a:off x="5205047" y="2195513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2" name="Rectangle 27"/>
            <p:cNvSpPr>
              <a:spLocks noChangeArrowheads="1"/>
            </p:cNvSpPr>
            <p:nvPr/>
          </p:nvSpPr>
          <p:spPr bwMode="auto">
            <a:xfrm rot="-205334">
              <a:off x="4976447" y="224790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3" name="AutoShape 28"/>
            <p:cNvSpPr>
              <a:spLocks noChangeArrowheads="1"/>
            </p:cNvSpPr>
            <p:nvPr/>
          </p:nvSpPr>
          <p:spPr bwMode="auto">
            <a:xfrm rot="-15854">
              <a:off x="4919297" y="2197100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4" name="Rectangle 29"/>
            <p:cNvSpPr>
              <a:spLocks noChangeArrowheads="1"/>
            </p:cNvSpPr>
            <p:nvPr/>
          </p:nvSpPr>
          <p:spPr bwMode="auto">
            <a:xfrm rot="-205334">
              <a:off x="4690697" y="2249489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5" name="AutoShape 30"/>
            <p:cNvSpPr>
              <a:spLocks noChangeArrowheads="1"/>
            </p:cNvSpPr>
            <p:nvPr/>
          </p:nvSpPr>
          <p:spPr bwMode="auto">
            <a:xfrm rot="-15854">
              <a:off x="4639408" y="2193925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 rot="-205334">
              <a:off x="4410808" y="2246314"/>
              <a:ext cx="250581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7" name="AutoShape 32"/>
            <p:cNvSpPr>
              <a:spLocks noChangeArrowheads="1"/>
            </p:cNvSpPr>
            <p:nvPr/>
          </p:nvSpPr>
          <p:spPr bwMode="auto">
            <a:xfrm rot="-15854">
              <a:off x="4347797" y="2193925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 rot="-205334">
              <a:off x="4119197" y="2246314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9" name="Rectangle 89"/>
            <p:cNvSpPr>
              <a:spLocks noChangeArrowheads="1"/>
            </p:cNvSpPr>
            <p:nvPr/>
          </p:nvSpPr>
          <p:spPr bwMode="auto">
            <a:xfrm rot="-16200000">
              <a:off x="3926316" y="3054656"/>
              <a:ext cx="42862" cy="10257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0" name="Line 90"/>
            <p:cNvSpPr>
              <a:spLocks noChangeShapeType="1"/>
            </p:cNvSpPr>
            <p:nvPr/>
          </p:nvSpPr>
          <p:spPr bwMode="auto">
            <a:xfrm rot="-16200000">
              <a:off x="3928697" y="305679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1" name="Line 91"/>
            <p:cNvSpPr>
              <a:spLocks noChangeShapeType="1"/>
            </p:cNvSpPr>
            <p:nvPr/>
          </p:nvSpPr>
          <p:spPr bwMode="auto">
            <a:xfrm rot="5400000" flipH="1">
              <a:off x="3928697" y="305679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2" name="Rectangle 92"/>
            <p:cNvSpPr>
              <a:spLocks noChangeArrowheads="1"/>
            </p:cNvSpPr>
            <p:nvPr/>
          </p:nvSpPr>
          <p:spPr bwMode="auto">
            <a:xfrm rot="-16200000">
              <a:off x="4589401" y="3049161"/>
              <a:ext cx="42863" cy="10404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3" name="Line 93"/>
            <p:cNvSpPr>
              <a:spLocks noChangeShapeType="1"/>
            </p:cNvSpPr>
            <p:nvPr/>
          </p:nvSpPr>
          <p:spPr bwMode="auto">
            <a:xfrm rot="-16200000">
              <a:off x="4593249" y="30512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4" name="Line 94"/>
            <p:cNvSpPr>
              <a:spLocks noChangeShapeType="1"/>
            </p:cNvSpPr>
            <p:nvPr/>
          </p:nvSpPr>
          <p:spPr bwMode="auto">
            <a:xfrm rot="5400000" flipH="1">
              <a:off x="4593249" y="30512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5" name="Rectangle 95"/>
            <p:cNvSpPr>
              <a:spLocks noChangeArrowheads="1"/>
            </p:cNvSpPr>
            <p:nvPr/>
          </p:nvSpPr>
          <p:spPr bwMode="auto">
            <a:xfrm rot="-16200000">
              <a:off x="5218052" y="3049161"/>
              <a:ext cx="42863" cy="104043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6" name="Line 96"/>
            <p:cNvSpPr>
              <a:spLocks noChangeShapeType="1"/>
            </p:cNvSpPr>
            <p:nvPr/>
          </p:nvSpPr>
          <p:spPr bwMode="auto">
            <a:xfrm rot="-16200000">
              <a:off x="5221898" y="3051298"/>
              <a:ext cx="38100" cy="9818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7" name="Line 97"/>
            <p:cNvSpPr>
              <a:spLocks noChangeShapeType="1"/>
            </p:cNvSpPr>
            <p:nvPr/>
          </p:nvSpPr>
          <p:spPr bwMode="auto">
            <a:xfrm rot="5400000" flipH="1">
              <a:off x="5221898" y="3051298"/>
              <a:ext cx="38100" cy="9818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8" name="Rectangle 98" descr="Horizontal dunkel"/>
            <p:cNvSpPr>
              <a:spLocks noChangeArrowheads="1"/>
            </p:cNvSpPr>
            <p:nvPr/>
          </p:nvSpPr>
          <p:spPr bwMode="auto">
            <a:xfrm rot="5400000">
              <a:off x="4724217" y="2304135"/>
              <a:ext cx="42862" cy="1692519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9" name="Line 102"/>
            <p:cNvSpPr>
              <a:spLocks noChangeShapeType="1"/>
            </p:cNvSpPr>
            <p:nvPr/>
          </p:nvSpPr>
          <p:spPr bwMode="auto">
            <a:xfrm flipV="1">
              <a:off x="5621216" y="2420939"/>
              <a:ext cx="161192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0" name="Line 103"/>
            <p:cNvSpPr>
              <a:spLocks noChangeShapeType="1"/>
            </p:cNvSpPr>
            <p:nvPr/>
          </p:nvSpPr>
          <p:spPr bwMode="auto">
            <a:xfrm>
              <a:off x="5701812" y="2422525"/>
              <a:ext cx="0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1" name="Line 104"/>
            <p:cNvSpPr>
              <a:spLocks noChangeShapeType="1"/>
            </p:cNvSpPr>
            <p:nvPr/>
          </p:nvSpPr>
          <p:spPr bwMode="auto">
            <a:xfrm flipV="1">
              <a:off x="5618285" y="3078164"/>
              <a:ext cx="15972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2" name="Line 105"/>
            <p:cNvSpPr>
              <a:spLocks noChangeShapeType="1"/>
            </p:cNvSpPr>
            <p:nvPr/>
          </p:nvSpPr>
          <p:spPr bwMode="auto">
            <a:xfrm>
              <a:off x="5701812" y="2879725"/>
              <a:ext cx="0" cy="196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3" name="Text Box 106"/>
            <p:cNvSpPr txBox="1">
              <a:spLocks noChangeArrowheads="1"/>
            </p:cNvSpPr>
            <p:nvPr/>
          </p:nvSpPr>
          <p:spPr bwMode="auto">
            <a:xfrm>
              <a:off x="5659316" y="2555875"/>
              <a:ext cx="301869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>
                  <a:solidFill>
                    <a:prstClr val="black"/>
                  </a:solidFill>
                </a:rPr>
                <a:t>d</a:t>
              </a:r>
              <a:endParaRPr lang="de-DE" altLang="de-DE" sz="1600" baseline="-2500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uppieren 83"/>
          <p:cNvGrpSpPr/>
          <p:nvPr/>
        </p:nvGrpSpPr>
        <p:grpSpPr>
          <a:xfrm>
            <a:off x="1775364" y="4021746"/>
            <a:ext cx="2077916" cy="960439"/>
            <a:chOff x="6490189" y="1990725"/>
            <a:chExt cx="2077916" cy="960439"/>
          </a:xfrm>
        </p:grpSpPr>
        <p:sp>
          <p:nvSpPr>
            <p:cNvPr id="85" name="Rectangle 62"/>
            <p:cNvSpPr>
              <a:spLocks noChangeArrowheads="1"/>
            </p:cNvSpPr>
            <p:nvPr/>
          </p:nvSpPr>
          <p:spPr bwMode="auto">
            <a:xfrm rot="5400000">
              <a:off x="7581168" y="2580910"/>
              <a:ext cx="457200" cy="200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6" name="Rectangle 63" descr="Konturierte Raute"/>
            <p:cNvSpPr>
              <a:spLocks noChangeArrowheads="1"/>
            </p:cNvSpPr>
            <p:nvPr/>
          </p:nvSpPr>
          <p:spPr bwMode="auto">
            <a:xfrm rot="16200000">
              <a:off x="7000203" y="2208031"/>
              <a:ext cx="455613" cy="94810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7" name="Rectangle 64" descr="Konturierte Raute"/>
            <p:cNvSpPr>
              <a:spLocks noChangeArrowheads="1"/>
            </p:cNvSpPr>
            <p:nvPr/>
          </p:nvSpPr>
          <p:spPr bwMode="auto">
            <a:xfrm rot="5400000">
              <a:off x="7822223" y="2546473"/>
              <a:ext cx="457200" cy="269631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8" name="Rectangle 65" descr="Horizontal dunkel"/>
            <p:cNvSpPr>
              <a:spLocks noChangeArrowheads="1"/>
            </p:cNvSpPr>
            <p:nvPr/>
          </p:nvSpPr>
          <p:spPr bwMode="auto">
            <a:xfrm rot="5400000">
              <a:off x="7317215" y="2082740"/>
              <a:ext cx="42863" cy="1693985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9" name="Rectangle 66"/>
            <p:cNvSpPr>
              <a:spLocks noChangeArrowheads="1"/>
            </p:cNvSpPr>
            <p:nvPr/>
          </p:nvSpPr>
          <p:spPr bwMode="auto">
            <a:xfrm rot="-16200000">
              <a:off x="7781009" y="2098126"/>
              <a:ext cx="42863" cy="10111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0" name="Line 67"/>
            <p:cNvSpPr>
              <a:spLocks noChangeShapeType="1"/>
            </p:cNvSpPr>
            <p:nvPr/>
          </p:nvSpPr>
          <p:spPr bwMode="auto">
            <a:xfrm rot="-16200000">
              <a:off x="7782659" y="2099531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1" name="Line 68"/>
            <p:cNvSpPr>
              <a:spLocks noChangeShapeType="1"/>
            </p:cNvSpPr>
            <p:nvPr/>
          </p:nvSpPr>
          <p:spPr bwMode="auto">
            <a:xfrm rot="5400000" flipH="1">
              <a:off x="7782659" y="2099531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2" name="Line 69"/>
            <p:cNvSpPr>
              <a:spLocks noChangeShapeType="1"/>
            </p:cNvSpPr>
            <p:nvPr/>
          </p:nvSpPr>
          <p:spPr bwMode="auto">
            <a:xfrm>
              <a:off x="7709390" y="2452689"/>
              <a:ext cx="200757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3" name="Line 70"/>
            <p:cNvSpPr>
              <a:spLocks noChangeShapeType="1"/>
            </p:cNvSpPr>
            <p:nvPr/>
          </p:nvSpPr>
          <p:spPr bwMode="auto">
            <a:xfrm flipV="1">
              <a:off x="7709389" y="2452689"/>
              <a:ext cx="197826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4" name="Rectangle 71"/>
            <p:cNvSpPr>
              <a:spLocks noChangeArrowheads="1"/>
            </p:cNvSpPr>
            <p:nvPr/>
          </p:nvSpPr>
          <p:spPr bwMode="auto">
            <a:xfrm rot="5400000">
              <a:off x="6419850" y="2580177"/>
              <a:ext cx="457200" cy="2022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5" name="Line 72"/>
            <p:cNvSpPr>
              <a:spLocks noChangeShapeType="1"/>
            </p:cNvSpPr>
            <p:nvPr/>
          </p:nvSpPr>
          <p:spPr bwMode="auto">
            <a:xfrm>
              <a:off x="6547339" y="2452689"/>
              <a:ext cx="202223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6" name="Line 73"/>
            <p:cNvSpPr>
              <a:spLocks noChangeShapeType="1"/>
            </p:cNvSpPr>
            <p:nvPr/>
          </p:nvSpPr>
          <p:spPr bwMode="auto">
            <a:xfrm flipV="1">
              <a:off x="6547339" y="2452689"/>
              <a:ext cx="197827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7" name="Rectangle 74" descr="Konturierte Raute"/>
            <p:cNvSpPr>
              <a:spLocks noChangeArrowheads="1"/>
            </p:cNvSpPr>
            <p:nvPr/>
          </p:nvSpPr>
          <p:spPr bwMode="auto">
            <a:xfrm rot="5400000">
              <a:off x="6287233" y="2657109"/>
              <a:ext cx="457200" cy="48358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8" name="Rectangle 75" descr="Krähenfüße"/>
            <p:cNvSpPr>
              <a:spLocks noChangeArrowheads="1"/>
            </p:cNvSpPr>
            <p:nvPr/>
          </p:nvSpPr>
          <p:spPr bwMode="auto">
            <a:xfrm rot="5400000">
              <a:off x="7315017" y="1254798"/>
              <a:ext cx="42863" cy="1692519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9" name="Rectangle 76"/>
            <p:cNvSpPr>
              <a:spLocks noChangeArrowheads="1"/>
            </p:cNvSpPr>
            <p:nvPr/>
          </p:nvSpPr>
          <p:spPr bwMode="auto">
            <a:xfrm rot="-16200000">
              <a:off x="6619693" y="2095806"/>
              <a:ext cx="42862" cy="10257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0" name="Line 77"/>
            <p:cNvSpPr>
              <a:spLocks noChangeShapeType="1"/>
            </p:cNvSpPr>
            <p:nvPr/>
          </p:nvSpPr>
          <p:spPr bwMode="auto">
            <a:xfrm rot="-16200000">
              <a:off x="6621341" y="2098675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1" name="Line 78"/>
            <p:cNvSpPr>
              <a:spLocks noChangeShapeType="1"/>
            </p:cNvSpPr>
            <p:nvPr/>
          </p:nvSpPr>
          <p:spPr bwMode="auto">
            <a:xfrm rot="5400000" flipH="1">
              <a:off x="6621341" y="2098675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2" name="AutoShape 79"/>
            <p:cNvSpPr>
              <a:spLocks noChangeArrowheads="1"/>
            </p:cNvSpPr>
            <p:nvPr/>
          </p:nvSpPr>
          <p:spPr bwMode="auto">
            <a:xfrm rot="-72038">
              <a:off x="8077201" y="1992313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3" name="Rectangle 80"/>
            <p:cNvSpPr>
              <a:spLocks noChangeArrowheads="1"/>
            </p:cNvSpPr>
            <p:nvPr/>
          </p:nvSpPr>
          <p:spPr bwMode="auto">
            <a:xfrm rot="-205334">
              <a:off x="7848601" y="204470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4" name="AutoShape 81"/>
            <p:cNvSpPr>
              <a:spLocks noChangeArrowheads="1"/>
            </p:cNvSpPr>
            <p:nvPr/>
          </p:nvSpPr>
          <p:spPr bwMode="auto">
            <a:xfrm rot="-15854">
              <a:off x="7792915" y="1992313"/>
              <a:ext cx="106974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5" name="Rectangle 82"/>
            <p:cNvSpPr>
              <a:spLocks noChangeArrowheads="1"/>
            </p:cNvSpPr>
            <p:nvPr/>
          </p:nvSpPr>
          <p:spPr bwMode="auto">
            <a:xfrm rot="-205334">
              <a:off x="7564316" y="2044701"/>
              <a:ext cx="250581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6" name="AutoShape 83"/>
            <p:cNvSpPr>
              <a:spLocks noChangeArrowheads="1"/>
            </p:cNvSpPr>
            <p:nvPr/>
          </p:nvSpPr>
          <p:spPr bwMode="auto">
            <a:xfrm rot="-15854">
              <a:off x="7507166" y="1993900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7" name="Rectangle 84"/>
            <p:cNvSpPr>
              <a:spLocks noChangeArrowheads="1"/>
            </p:cNvSpPr>
            <p:nvPr/>
          </p:nvSpPr>
          <p:spPr bwMode="auto">
            <a:xfrm rot="-205334">
              <a:off x="7278566" y="2046288"/>
              <a:ext cx="250580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8" name="AutoShape 85"/>
            <p:cNvSpPr>
              <a:spLocks noChangeArrowheads="1"/>
            </p:cNvSpPr>
            <p:nvPr/>
          </p:nvSpPr>
          <p:spPr bwMode="auto">
            <a:xfrm rot="-15854">
              <a:off x="7225812" y="1990725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9" name="Rectangle 86"/>
            <p:cNvSpPr>
              <a:spLocks noChangeArrowheads="1"/>
            </p:cNvSpPr>
            <p:nvPr/>
          </p:nvSpPr>
          <p:spPr bwMode="auto">
            <a:xfrm rot="-205334">
              <a:off x="6997212" y="2043114"/>
              <a:ext cx="252046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0" name="AutoShape 87"/>
            <p:cNvSpPr>
              <a:spLocks noChangeArrowheads="1"/>
            </p:cNvSpPr>
            <p:nvPr/>
          </p:nvSpPr>
          <p:spPr bwMode="auto">
            <a:xfrm rot="-15854">
              <a:off x="6935666" y="1990725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1" name="Rectangle 88"/>
            <p:cNvSpPr>
              <a:spLocks noChangeArrowheads="1"/>
            </p:cNvSpPr>
            <p:nvPr/>
          </p:nvSpPr>
          <p:spPr bwMode="auto">
            <a:xfrm rot="-205334">
              <a:off x="6707066" y="2043114"/>
              <a:ext cx="250580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2" name="Rectangle 107" descr="Konturierte Raute"/>
            <p:cNvSpPr>
              <a:spLocks noChangeArrowheads="1"/>
            </p:cNvSpPr>
            <p:nvPr/>
          </p:nvSpPr>
          <p:spPr bwMode="auto">
            <a:xfrm rot="16200000">
              <a:off x="7202061" y="1466057"/>
              <a:ext cx="274637" cy="1695450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3" name="Line 108"/>
            <p:cNvSpPr>
              <a:spLocks noChangeShapeType="1"/>
            </p:cNvSpPr>
            <p:nvPr/>
          </p:nvSpPr>
          <p:spPr bwMode="auto">
            <a:xfrm flipV="1">
              <a:off x="8223739" y="2173289"/>
              <a:ext cx="15972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4" name="Line 109"/>
            <p:cNvSpPr>
              <a:spLocks noChangeShapeType="1"/>
            </p:cNvSpPr>
            <p:nvPr/>
          </p:nvSpPr>
          <p:spPr bwMode="auto">
            <a:xfrm>
              <a:off x="8307266" y="2184401"/>
              <a:ext cx="2931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5" name="Line 110"/>
            <p:cNvSpPr>
              <a:spLocks noChangeShapeType="1"/>
            </p:cNvSpPr>
            <p:nvPr/>
          </p:nvSpPr>
          <p:spPr bwMode="auto">
            <a:xfrm flipV="1">
              <a:off x="8220808" y="2901950"/>
              <a:ext cx="15972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6" name="Text Box 111"/>
            <p:cNvSpPr txBox="1">
              <a:spLocks noChangeArrowheads="1"/>
            </p:cNvSpPr>
            <p:nvPr/>
          </p:nvSpPr>
          <p:spPr bwMode="auto">
            <a:xfrm>
              <a:off x="8266236" y="2379663"/>
              <a:ext cx="301869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>
                  <a:solidFill>
                    <a:prstClr val="black"/>
                  </a:solidFill>
                </a:rPr>
                <a:t>d</a:t>
              </a:r>
              <a:endParaRPr lang="de-DE" altLang="de-DE" sz="1600" baseline="-25000">
                <a:solidFill>
                  <a:prstClr val="black"/>
                </a:solidFill>
              </a:endParaRPr>
            </a:p>
          </p:txBody>
        </p:sp>
      </p:grpSp>
      <p:sp>
        <p:nvSpPr>
          <p:cNvPr id="117" name="Text Box 12"/>
          <p:cNvSpPr txBox="1">
            <a:spLocks noChangeArrowheads="1"/>
          </p:cNvSpPr>
          <p:nvPr/>
        </p:nvSpPr>
        <p:spPr bwMode="auto">
          <a:xfrm>
            <a:off x="570290" y="3146243"/>
            <a:ext cx="1833196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 dirty="0">
                <a:solidFill>
                  <a:srgbClr val="C00000"/>
                </a:solidFill>
              </a:rPr>
              <a:t>Zwischen</a:t>
            </a:r>
            <a:r>
              <a:rPr lang="de-DE" altLang="de-DE" sz="1600" b="1" dirty="0">
                <a:solidFill>
                  <a:prstClr val="black"/>
                </a:solidFill>
              </a:rPr>
              <a:t>sparren-dämmung</a:t>
            </a:r>
          </a:p>
        </p:txBody>
      </p:sp>
      <p:sp>
        <p:nvSpPr>
          <p:cNvPr id="118" name="Text Box 112"/>
          <p:cNvSpPr txBox="1">
            <a:spLocks noChangeArrowheads="1"/>
          </p:cNvSpPr>
          <p:nvPr/>
        </p:nvSpPr>
        <p:spPr bwMode="auto">
          <a:xfrm>
            <a:off x="2986429" y="3135289"/>
            <a:ext cx="2790825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 dirty="0">
                <a:solidFill>
                  <a:prstClr val="black"/>
                </a:solidFill>
              </a:rPr>
              <a:t>Zwischen- </a:t>
            </a:r>
            <a:r>
              <a:rPr lang="de-DE" altLang="de-DE" sz="1600" b="1" dirty="0" smtClean="0">
                <a:solidFill>
                  <a:prstClr val="black"/>
                </a:solidFill>
              </a:rPr>
              <a:t>mit zusätzlicher </a:t>
            </a:r>
            <a:r>
              <a:rPr lang="de-DE" altLang="de-DE" sz="1600" b="1" dirty="0" smtClean="0">
                <a:solidFill>
                  <a:srgbClr val="C00000"/>
                </a:solidFill>
              </a:rPr>
              <a:t>Unter</a:t>
            </a:r>
            <a:r>
              <a:rPr lang="de-DE" altLang="de-DE" sz="1600" b="1" dirty="0" smtClean="0">
                <a:solidFill>
                  <a:prstClr val="black"/>
                </a:solidFill>
              </a:rPr>
              <a:t>sparrendämmung</a:t>
            </a:r>
            <a:endParaRPr lang="de-DE" altLang="de-DE" sz="1600" b="1" dirty="0">
              <a:solidFill>
                <a:prstClr val="black"/>
              </a:solidFill>
            </a:endParaRPr>
          </a:p>
        </p:txBody>
      </p:sp>
      <p:sp>
        <p:nvSpPr>
          <p:cNvPr id="119" name="Text Box 113"/>
          <p:cNvSpPr txBox="1">
            <a:spLocks noChangeArrowheads="1"/>
          </p:cNvSpPr>
          <p:nvPr/>
        </p:nvSpPr>
        <p:spPr bwMode="auto">
          <a:xfrm>
            <a:off x="1230675" y="5218405"/>
            <a:ext cx="2918179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 dirty="0" smtClean="0">
                <a:solidFill>
                  <a:prstClr val="black"/>
                </a:solidFill>
              </a:rPr>
              <a:t>Zwischen- mit </a:t>
            </a:r>
            <a:r>
              <a:rPr lang="de-DE" altLang="de-DE" sz="1600" b="1" dirty="0">
                <a:solidFill>
                  <a:prstClr val="black"/>
                </a:solidFill>
              </a:rPr>
              <a:t>zusätzlicher </a:t>
            </a:r>
            <a:r>
              <a:rPr lang="de-DE" altLang="de-DE" sz="1600" b="1" dirty="0" err="1" smtClean="0">
                <a:solidFill>
                  <a:srgbClr val="C00000"/>
                </a:solidFill>
              </a:rPr>
              <a:t>Auf</a:t>
            </a:r>
            <a:r>
              <a:rPr lang="de-DE" altLang="de-DE" sz="1600" b="1" dirty="0" err="1" smtClean="0">
                <a:solidFill>
                  <a:prstClr val="black"/>
                </a:solidFill>
              </a:rPr>
              <a:t>sparrendämmung</a:t>
            </a:r>
            <a:endParaRPr lang="de-DE" altLang="de-DE" sz="1600" b="1" dirty="0">
              <a:solidFill>
                <a:prstClr val="black"/>
              </a:solidFill>
            </a:endParaRPr>
          </a:p>
        </p:txBody>
      </p:sp>
      <p:sp>
        <p:nvSpPr>
          <p:cNvPr id="120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VZ RLP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122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Dachflächen</a:t>
            </a:r>
          </a:p>
        </p:txBody>
      </p:sp>
    </p:spTree>
    <p:extLst>
      <p:ext uri="{BB962C8B-B14F-4D97-AF65-F5344CB8AC3E}">
        <p14:creationId xmlns:p14="http://schemas.microsoft.com/office/powerpoint/2010/main" val="370480825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099" name="Group 3"/>
          <p:cNvGrpSpPr>
            <a:grpSpLocks/>
          </p:cNvGrpSpPr>
          <p:nvPr/>
        </p:nvGrpSpPr>
        <p:grpSpPr bwMode="auto">
          <a:xfrm>
            <a:off x="583223" y="1945528"/>
            <a:ext cx="8534402" cy="3462339"/>
            <a:chOff x="430" y="726"/>
            <a:chExt cx="5824" cy="2181"/>
          </a:xfrm>
        </p:grpSpPr>
        <p:sp>
          <p:nvSpPr>
            <p:cNvPr id="772100" name="Rectangle 4"/>
            <p:cNvSpPr>
              <a:spLocks noChangeArrowheads="1"/>
            </p:cNvSpPr>
            <p:nvPr/>
          </p:nvSpPr>
          <p:spPr bwMode="auto">
            <a:xfrm rot="5400000">
              <a:off x="2877" y="1596"/>
              <a:ext cx="726" cy="4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1" name="Rectangle 5" descr="Konturierte Raute"/>
            <p:cNvSpPr>
              <a:spLocks noChangeArrowheads="1"/>
            </p:cNvSpPr>
            <p:nvPr/>
          </p:nvSpPr>
          <p:spPr bwMode="auto">
            <a:xfrm rot="16200000">
              <a:off x="1933" y="1117"/>
              <a:ext cx="722" cy="1427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2" name="Rectangle 6" descr="Konturierte Raute"/>
            <p:cNvSpPr>
              <a:spLocks noChangeArrowheads="1"/>
            </p:cNvSpPr>
            <p:nvPr/>
          </p:nvSpPr>
          <p:spPr bwMode="auto">
            <a:xfrm rot="5400000">
              <a:off x="3312" y="1632"/>
              <a:ext cx="723" cy="398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3" name="Rectangle 7" descr="Horizontal dunkel"/>
            <p:cNvSpPr>
              <a:spLocks noChangeArrowheads="1"/>
            </p:cNvSpPr>
            <p:nvPr/>
          </p:nvSpPr>
          <p:spPr bwMode="auto">
            <a:xfrm rot="5400000">
              <a:off x="2294" y="-113"/>
              <a:ext cx="66" cy="3093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2104" name="Rectangle 8" descr="Konturierte Raute"/>
            <p:cNvSpPr>
              <a:spLocks noChangeArrowheads="1"/>
            </p:cNvSpPr>
            <p:nvPr/>
          </p:nvSpPr>
          <p:spPr bwMode="auto">
            <a:xfrm rot="5400000">
              <a:off x="2270" y="727"/>
              <a:ext cx="123" cy="3086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5" name="Rectangle 9"/>
            <p:cNvSpPr>
              <a:spLocks noChangeArrowheads="1"/>
            </p:cNvSpPr>
            <p:nvPr/>
          </p:nvSpPr>
          <p:spPr bwMode="auto">
            <a:xfrm rot="-16200000">
              <a:off x="3206" y="1257"/>
              <a:ext cx="66" cy="218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6" name="Line 10"/>
            <p:cNvSpPr>
              <a:spLocks noChangeShapeType="1"/>
            </p:cNvSpPr>
            <p:nvPr/>
          </p:nvSpPr>
          <p:spPr bwMode="auto">
            <a:xfrm rot="-16200000">
              <a:off x="3211" y="1258"/>
              <a:ext cx="56" cy="213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7" name="Line 11"/>
            <p:cNvSpPr>
              <a:spLocks noChangeShapeType="1"/>
            </p:cNvSpPr>
            <p:nvPr/>
          </p:nvSpPr>
          <p:spPr bwMode="auto">
            <a:xfrm rot="5400000" flipH="1">
              <a:off x="3209" y="1257"/>
              <a:ext cx="65" cy="219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8" name="Rectangle 12" descr="Konturierte Raute"/>
            <p:cNvSpPr>
              <a:spLocks noChangeArrowheads="1"/>
            </p:cNvSpPr>
            <p:nvPr/>
          </p:nvSpPr>
          <p:spPr bwMode="auto">
            <a:xfrm rot="5400000">
              <a:off x="580" y="1669"/>
              <a:ext cx="726" cy="319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9" name="Rectangle 13" descr="Krähenfüße"/>
            <p:cNvSpPr>
              <a:spLocks noChangeArrowheads="1"/>
            </p:cNvSpPr>
            <p:nvPr/>
          </p:nvSpPr>
          <p:spPr bwMode="auto">
            <a:xfrm rot="5400000">
              <a:off x="2294" y="-249"/>
              <a:ext cx="66" cy="3092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2110" name="AutoShape 14"/>
            <p:cNvSpPr>
              <a:spLocks noChangeArrowheads="1"/>
            </p:cNvSpPr>
            <p:nvPr/>
          </p:nvSpPr>
          <p:spPr bwMode="auto">
            <a:xfrm rot="-72038">
              <a:off x="3592" y="1103"/>
              <a:ext cx="276" cy="176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1" name="Rectangle 15"/>
            <p:cNvSpPr>
              <a:spLocks noChangeArrowheads="1"/>
            </p:cNvSpPr>
            <p:nvPr/>
          </p:nvSpPr>
          <p:spPr bwMode="auto">
            <a:xfrm rot="-205334">
              <a:off x="3301" y="1202"/>
              <a:ext cx="359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2" name="Rectangle 16" descr="Horizontal dunkel"/>
            <p:cNvSpPr>
              <a:spLocks noChangeArrowheads="1"/>
            </p:cNvSpPr>
            <p:nvPr/>
          </p:nvSpPr>
          <p:spPr bwMode="auto">
            <a:xfrm rot="5400000">
              <a:off x="2306" y="822"/>
              <a:ext cx="55" cy="3087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2113" name="Line 17"/>
            <p:cNvSpPr>
              <a:spLocks noChangeShapeType="1"/>
            </p:cNvSpPr>
            <p:nvPr/>
          </p:nvSpPr>
          <p:spPr bwMode="auto">
            <a:xfrm flipV="1">
              <a:off x="628" y="1468"/>
              <a:ext cx="11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14" name="Line 18"/>
            <p:cNvSpPr>
              <a:spLocks noChangeShapeType="1"/>
            </p:cNvSpPr>
            <p:nvPr/>
          </p:nvSpPr>
          <p:spPr bwMode="auto">
            <a:xfrm>
              <a:off x="685" y="1472"/>
              <a:ext cx="0" cy="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15" name="Line 19"/>
            <p:cNvSpPr>
              <a:spLocks noChangeShapeType="1"/>
            </p:cNvSpPr>
            <p:nvPr/>
          </p:nvSpPr>
          <p:spPr bwMode="auto">
            <a:xfrm flipV="1">
              <a:off x="633" y="2332"/>
              <a:ext cx="10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16" name="Text Box 20"/>
            <p:cNvSpPr txBox="1">
              <a:spLocks noChangeArrowheads="1"/>
            </p:cNvSpPr>
            <p:nvPr/>
          </p:nvSpPr>
          <p:spPr bwMode="auto">
            <a:xfrm>
              <a:off x="430" y="1769"/>
              <a:ext cx="20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2000"/>
                <a:t>d</a:t>
              </a:r>
              <a:endParaRPr lang="de-DE" altLang="de-DE" sz="2000" baseline="-25000"/>
            </a:p>
          </p:txBody>
        </p:sp>
        <p:sp>
          <p:nvSpPr>
            <p:cNvPr id="772117" name="AutoShape 21"/>
            <p:cNvSpPr>
              <a:spLocks noChangeArrowheads="1"/>
            </p:cNvSpPr>
            <p:nvPr/>
          </p:nvSpPr>
          <p:spPr bwMode="auto">
            <a:xfrm rot="-72038">
              <a:off x="3114" y="1100"/>
              <a:ext cx="273" cy="18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8" name="Rectangle 22"/>
            <p:cNvSpPr>
              <a:spLocks noChangeArrowheads="1"/>
            </p:cNvSpPr>
            <p:nvPr/>
          </p:nvSpPr>
          <p:spPr bwMode="auto">
            <a:xfrm rot="-205334">
              <a:off x="2828" y="1199"/>
              <a:ext cx="357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9" name="AutoShape 23"/>
            <p:cNvSpPr>
              <a:spLocks noChangeArrowheads="1"/>
            </p:cNvSpPr>
            <p:nvPr/>
          </p:nvSpPr>
          <p:spPr bwMode="auto">
            <a:xfrm rot="-72038">
              <a:off x="2661" y="1097"/>
              <a:ext cx="273" cy="18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0" name="Rectangle 24"/>
            <p:cNvSpPr>
              <a:spLocks noChangeArrowheads="1"/>
            </p:cNvSpPr>
            <p:nvPr/>
          </p:nvSpPr>
          <p:spPr bwMode="auto">
            <a:xfrm rot="-205334">
              <a:off x="2375" y="1199"/>
              <a:ext cx="356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1" name="AutoShape 25"/>
            <p:cNvSpPr>
              <a:spLocks noChangeArrowheads="1"/>
            </p:cNvSpPr>
            <p:nvPr/>
          </p:nvSpPr>
          <p:spPr bwMode="auto">
            <a:xfrm rot="-72038">
              <a:off x="2207" y="1100"/>
              <a:ext cx="273" cy="193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2" name="Rectangle 26"/>
            <p:cNvSpPr>
              <a:spLocks noChangeArrowheads="1"/>
            </p:cNvSpPr>
            <p:nvPr/>
          </p:nvSpPr>
          <p:spPr bwMode="auto">
            <a:xfrm rot="-205334">
              <a:off x="1915" y="1199"/>
              <a:ext cx="359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3" name="AutoShape 27"/>
            <p:cNvSpPr>
              <a:spLocks noChangeArrowheads="1"/>
            </p:cNvSpPr>
            <p:nvPr/>
          </p:nvSpPr>
          <p:spPr bwMode="auto">
            <a:xfrm rot="-72038">
              <a:off x="1742" y="1100"/>
              <a:ext cx="273" cy="194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4" name="Rectangle 28"/>
            <p:cNvSpPr>
              <a:spLocks noChangeArrowheads="1"/>
            </p:cNvSpPr>
            <p:nvPr/>
          </p:nvSpPr>
          <p:spPr bwMode="auto">
            <a:xfrm rot="-205334">
              <a:off x="1453" y="1202"/>
              <a:ext cx="358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5" name="Rectangle 29"/>
            <p:cNvSpPr>
              <a:spLocks noChangeArrowheads="1"/>
            </p:cNvSpPr>
            <p:nvPr/>
          </p:nvSpPr>
          <p:spPr bwMode="auto">
            <a:xfrm rot="5400000">
              <a:off x="1326" y="1254"/>
              <a:ext cx="66" cy="21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6" name="Line 30"/>
            <p:cNvSpPr>
              <a:spLocks noChangeShapeType="1"/>
            </p:cNvSpPr>
            <p:nvPr/>
          </p:nvSpPr>
          <p:spPr bwMode="auto">
            <a:xfrm rot="5400000">
              <a:off x="1334" y="1255"/>
              <a:ext cx="56" cy="214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7" name="Line 31"/>
            <p:cNvSpPr>
              <a:spLocks noChangeShapeType="1"/>
            </p:cNvSpPr>
            <p:nvPr/>
          </p:nvSpPr>
          <p:spPr bwMode="auto">
            <a:xfrm rot="5400000" flipH="1">
              <a:off x="1328" y="1254"/>
              <a:ext cx="65" cy="22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8" name="Line 32"/>
            <p:cNvSpPr>
              <a:spLocks noChangeShapeType="1"/>
            </p:cNvSpPr>
            <p:nvPr/>
          </p:nvSpPr>
          <p:spPr bwMode="auto">
            <a:xfrm flipV="1">
              <a:off x="3010" y="1467"/>
              <a:ext cx="461" cy="7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29" name="Line 33"/>
            <p:cNvSpPr>
              <a:spLocks noChangeShapeType="1"/>
            </p:cNvSpPr>
            <p:nvPr/>
          </p:nvSpPr>
          <p:spPr bwMode="auto">
            <a:xfrm>
              <a:off x="3006" y="1470"/>
              <a:ext cx="472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0" name="Rectangle 34"/>
            <p:cNvSpPr>
              <a:spLocks noChangeArrowheads="1"/>
            </p:cNvSpPr>
            <p:nvPr/>
          </p:nvSpPr>
          <p:spPr bwMode="auto">
            <a:xfrm rot="5400000">
              <a:off x="976" y="1596"/>
              <a:ext cx="726" cy="4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31" name="Line 35"/>
            <p:cNvSpPr>
              <a:spLocks noChangeShapeType="1"/>
            </p:cNvSpPr>
            <p:nvPr/>
          </p:nvSpPr>
          <p:spPr bwMode="auto">
            <a:xfrm flipV="1">
              <a:off x="1106" y="1467"/>
              <a:ext cx="463" cy="7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2" name="Line 36"/>
            <p:cNvSpPr>
              <a:spLocks noChangeShapeType="1"/>
            </p:cNvSpPr>
            <p:nvPr/>
          </p:nvSpPr>
          <p:spPr bwMode="auto">
            <a:xfrm>
              <a:off x="1104" y="1470"/>
              <a:ext cx="47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3" name="Line 37"/>
            <p:cNvSpPr>
              <a:spLocks noChangeShapeType="1"/>
            </p:cNvSpPr>
            <p:nvPr/>
          </p:nvSpPr>
          <p:spPr bwMode="auto">
            <a:xfrm>
              <a:off x="784" y="2200"/>
              <a:ext cx="30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4" name="Text Box 38"/>
            <p:cNvSpPr txBox="1">
              <a:spLocks noChangeArrowheads="1"/>
            </p:cNvSpPr>
            <p:nvPr/>
          </p:nvSpPr>
          <p:spPr bwMode="auto">
            <a:xfrm>
              <a:off x="4263" y="726"/>
              <a:ext cx="10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600" dirty="0"/>
                <a:t>Dachziegel</a:t>
              </a:r>
            </a:p>
          </p:txBody>
        </p:sp>
        <p:sp>
          <p:nvSpPr>
            <p:cNvPr id="772135" name="Text Box 39"/>
            <p:cNvSpPr txBox="1">
              <a:spLocks noChangeArrowheads="1"/>
            </p:cNvSpPr>
            <p:nvPr/>
          </p:nvSpPr>
          <p:spPr bwMode="auto">
            <a:xfrm>
              <a:off x="4268" y="963"/>
              <a:ext cx="10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600" dirty="0" err="1"/>
                <a:t>Lattung</a:t>
              </a:r>
              <a:endParaRPr lang="de-DE" altLang="de-DE" sz="1600" dirty="0"/>
            </a:p>
          </p:txBody>
        </p:sp>
        <p:sp>
          <p:nvSpPr>
            <p:cNvPr id="772136" name="Text Box 40"/>
            <p:cNvSpPr txBox="1">
              <a:spLocks noChangeArrowheads="1"/>
            </p:cNvSpPr>
            <p:nvPr/>
          </p:nvSpPr>
          <p:spPr bwMode="auto">
            <a:xfrm>
              <a:off x="4277" y="1218"/>
              <a:ext cx="108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600" dirty="0" err="1"/>
                <a:t>Konterlattung</a:t>
              </a:r>
              <a:endParaRPr lang="de-DE" altLang="de-DE" sz="1600" dirty="0"/>
            </a:p>
          </p:txBody>
        </p:sp>
        <p:sp>
          <p:nvSpPr>
            <p:cNvPr id="772137" name="Text Box 41"/>
            <p:cNvSpPr txBox="1">
              <a:spLocks noChangeArrowheads="1"/>
            </p:cNvSpPr>
            <p:nvPr/>
          </p:nvSpPr>
          <p:spPr bwMode="auto">
            <a:xfrm>
              <a:off x="4280" y="1437"/>
              <a:ext cx="175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600" dirty="0" smtClean="0">
                  <a:solidFill>
                    <a:srgbClr val="C00000"/>
                  </a:solidFill>
                </a:rPr>
                <a:t>Holzweichfaserplatte/</a:t>
              </a:r>
            </a:p>
            <a:p>
              <a:pPr>
                <a:spcBef>
                  <a:spcPts val="0"/>
                </a:spcBef>
              </a:pPr>
              <a:r>
                <a:rPr lang="de-DE" altLang="de-DE" sz="1600" dirty="0" smtClean="0">
                  <a:solidFill>
                    <a:srgbClr val="C00000"/>
                  </a:solidFill>
                </a:rPr>
                <a:t>Winddichtung</a:t>
              </a:r>
              <a:endParaRPr lang="de-DE" altLang="de-DE" sz="1600" dirty="0">
                <a:solidFill>
                  <a:srgbClr val="C00000"/>
                </a:solidFill>
              </a:endParaRPr>
            </a:p>
          </p:txBody>
        </p:sp>
        <p:sp>
          <p:nvSpPr>
            <p:cNvPr id="772138" name="Text Box 42"/>
            <p:cNvSpPr txBox="1">
              <a:spLocks noChangeArrowheads="1"/>
            </p:cNvSpPr>
            <p:nvPr/>
          </p:nvSpPr>
          <p:spPr bwMode="auto">
            <a:xfrm>
              <a:off x="4285" y="1806"/>
              <a:ext cx="163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de-DE" altLang="de-DE" sz="1600" dirty="0"/>
                <a:t>Sparren/Dämmung</a:t>
              </a:r>
            </a:p>
          </p:txBody>
        </p:sp>
        <p:sp>
          <p:nvSpPr>
            <p:cNvPr id="772139" name="Text Box 43"/>
            <p:cNvSpPr txBox="1">
              <a:spLocks noChangeArrowheads="1"/>
            </p:cNvSpPr>
            <p:nvPr/>
          </p:nvSpPr>
          <p:spPr bwMode="auto">
            <a:xfrm>
              <a:off x="4283" y="2451"/>
              <a:ext cx="139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600" dirty="0"/>
                <a:t>Kantholz/Dämmung</a:t>
              </a:r>
            </a:p>
          </p:txBody>
        </p:sp>
        <p:sp>
          <p:nvSpPr>
            <p:cNvPr id="772140" name="Text Box 44"/>
            <p:cNvSpPr txBox="1">
              <a:spLocks noChangeArrowheads="1"/>
            </p:cNvSpPr>
            <p:nvPr/>
          </p:nvSpPr>
          <p:spPr bwMode="auto">
            <a:xfrm>
              <a:off x="4282" y="2069"/>
              <a:ext cx="197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600" dirty="0" smtClean="0">
                  <a:solidFill>
                    <a:srgbClr val="C00000"/>
                  </a:solidFill>
                </a:rPr>
                <a:t>Dampfbremse/</a:t>
              </a:r>
            </a:p>
            <a:p>
              <a:pPr>
                <a:spcBef>
                  <a:spcPts val="0"/>
                </a:spcBef>
              </a:pPr>
              <a:r>
                <a:rPr lang="de-DE" altLang="de-DE" sz="1600" dirty="0" smtClean="0">
                  <a:solidFill>
                    <a:srgbClr val="C00000"/>
                  </a:solidFill>
                </a:rPr>
                <a:t>Luftdichtheitsebene</a:t>
              </a:r>
              <a:endParaRPr lang="de-DE" altLang="de-DE" sz="1600" dirty="0">
                <a:solidFill>
                  <a:srgbClr val="C00000"/>
                </a:solidFill>
              </a:endParaRPr>
            </a:p>
          </p:txBody>
        </p:sp>
        <p:sp>
          <p:nvSpPr>
            <p:cNvPr id="772141" name="Text Box 45"/>
            <p:cNvSpPr txBox="1">
              <a:spLocks noChangeArrowheads="1"/>
            </p:cNvSpPr>
            <p:nvPr/>
          </p:nvSpPr>
          <p:spPr bwMode="auto">
            <a:xfrm>
              <a:off x="4279" y="2694"/>
              <a:ext cx="122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600" dirty="0"/>
                <a:t>Gipskarton</a:t>
              </a:r>
            </a:p>
          </p:txBody>
        </p:sp>
        <p:sp>
          <p:nvSpPr>
            <p:cNvPr id="772142" name="Line 46"/>
            <p:cNvSpPr>
              <a:spLocks noChangeShapeType="1"/>
            </p:cNvSpPr>
            <p:nvPr/>
          </p:nvSpPr>
          <p:spPr bwMode="auto">
            <a:xfrm flipH="1">
              <a:off x="3868" y="848"/>
              <a:ext cx="432" cy="3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3" name="Line 47"/>
            <p:cNvSpPr>
              <a:spLocks noChangeShapeType="1"/>
            </p:cNvSpPr>
            <p:nvPr/>
          </p:nvSpPr>
          <p:spPr bwMode="auto">
            <a:xfrm flipH="1">
              <a:off x="3875" y="1100"/>
              <a:ext cx="425" cy="1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4" name="Line 48"/>
            <p:cNvSpPr>
              <a:spLocks noChangeShapeType="1"/>
            </p:cNvSpPr>
            <p:nvPr/>
          </p:nvSpPr>
          <p:spPr bwMode="auto">
            <a:xfrm flipH="1">
              <a:off x="3300" y="1324"/>
              <a:ext cx="100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5" name="Line 49"/>
            <p:cNvSpPr>
              <a:spLocks noChangeShapeType="1"/>
            </p:cNvSpPr>
            <p:nvPr/>
          </p:nvSpPr>
          <p:spPr bwMode="auto">
            <a:xfrm flipH="1" flipV="1">
              <a:off x="3888" y="1436"/>
              <a:ext cx="351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6" name="Line 50"/>
            <p:cNvSpPr>
              <a:spLocks noChangeShapeType="1"/>
            </p:cNvSpPr>
            <p:nvPr/>
          </p:nvSpPr>
          <p:spPr bwMode="auto">
            <a:xfrm flipH="1">
              <a:off x="3673" y="1893"/>
              <a:ext cx="56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7" name="Line 51"/>
            <p:cNvSpPr>
              <a:spLocks noChangeShapeType="1"/>
            </p:cNvSpPr>
            <p:nvPr/>
          </p:nvSpPr>
          <p:spPr bwMode="auto">
            <a:xfrm flipH="1">
              <a:off x="3884" y="2190"/>
              <a:ext cx="416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8" name="Line 52"/>
            <p:cNvSpPr>
              <a:spLocks noChangeShapeType="1"/>
            </p:cNvSpPr>
            <p:nvPr/>
          </p:nvSpPr>
          <p:spPr bwMode="auto">
            <a:xfrm flipH="1" flipV="1">
              <a:off x="3888" y="2268"/>
              <a:ext cx="412" cy="2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9" name="Line 53"/>
            <p:cNvSpPr>
              <a:spLocks noChangeShapeType="1"/>
            </p:cNvSpPr>
            <p:nvPr/>
          </p:nvSpPr>
          <p:spPr bwMode="auto">
            <a:xfrm flipH="1" flipV="1">
              <a:off x="3730" y="2393"/>
              <a:ext cx="570" cy="4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7660" y="375462"/>
            <a:ext cx="7203987" cy="882503"/>
          </a:xfrm>
        </p:spPr>
        <p:txBody>
          <a:bodyPr/>
          <a:lstStyle/>
          <a:p>
            <a:r>
              <a:rPr lang="de-DE" sz="2800" dirty="0" smtClean="0"/>
              <a:t>Dach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Dachkonstruktion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05004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Text Box 2"/>
          <p:cNvSpPr txBox="1">
            <a:spLocks noChangeArrowheads="1"/>
          </p:cNvSpPr>
          <p:nvPr/>
        </p:nvSpPr>
        <p:spPr bwMode="auto">
          <a:xfrm>
            <a:off x="1204547" y="1560513"/>
            <a:ext cx="3181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altLang="de-DE"/>
          </a:p>
        </p:txBody>
      </p:sp>
      <p:sp>
        <p:nvSpPr>
          <p:cNvPr id="768003" name="Rectangle 3"/>
          <p:cNvSpPr>
            <a:spLocks noChangeArrowheads="1"/>
          </p:cNvSpPr>
          <p:nvPr/>
        </p:nvSpPr>
        <p:spPr bwMode="auto">
          <a:xfrm>
            <a:off x="1767254" y="171926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768040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36" y="109323"/>
            <a:ext cx="8642263" cy="659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1" name="Text Box 41"/>
          <p:cNvSpPr txBox="1">
            <a:spLocks noChangeArrowheads="1"/>
          </p:cNvSpPr>
          <p:nvPr/>
        </p:nvSpPr>
        <p:spPr bwMode="auto">
          <a:xfrm>
            <a:off x="387437" y="5262782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b="1" dirty="0"/>
              <a:t>Gesamtkosten inkl. Neueindeckung: ca. 230,- €/m</a:t>
            </a:r>
            <a:r>
              <a:rPr lang="de-DE" altLang="de-DE" sz="2000" b="1" baseline="30000" dirty="0"/>
              <a:t>2</a:t>
            </a:r>
          </a:p>
          <a:p>
            <a:pPr>
              <a:spcBef>
                <a:spcPct val="20000"/>
              </a:spcBef>
            </a:pPr>
            <a:r>
              <a:rPr lang="de-DE" altLang="de-DE" sz="2000" b="1" dirty="0"/>
              <a:t>Dämmung: 14 cm zwischen und 10 cm auf den Sparren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Dach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7437" y="834228"/>
            <a:ext cx="7160194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Kostenstruktur einer Dachsanierung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Dach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Dämmung der Spitzbodendecke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2450" y="2706573"/>
            <a:ext cx="3705225" cy="27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 und Rainer Winkels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8540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2706573"/>
            <a:ext cx="3468922" cy="277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8386" y="1741309"/>
            <a:ext cx="844033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Obersten Geschossdecke von oben (von der „Kaltseite“) mit ca. 18-24 cm Dämmstärke</a:t>
            </a:r>
          </a:p>
        </p:txBody>
      </p:sp>
    </p:spTree>
    <p:extLst>
      <p:ext uri="{BB962C8B-B14F-4D97-AF65-F5344CB8AC3E}">
        <p14:creationId xmlns:p14="http://schemas.microsoft.com/office/powerpoint/2010/main" val="3475864442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379" y="1714924"/>
            <a:ext cx="2803185" cy="396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Der Energiekennwert</a:t>
            </a:r>
            <a:r>
              <a:rPr lang="de-DE" altLang="de-DE" sz="2800" dirty="0" smtClean="0">
                <a:solidFill>
                  <a:srgbClr val="C00000"/>
                </a:solidFill>
              </a:rPr>
              <a:t/>
            </a:r>
            <a:br>
              <a:rPr lang="de-DE" altLang="de-DE" sz="2800" dirty="0" smtClean="0">
                <a:solidFill>
                  <a:srgbClr val="C00000"/>
                </a:solidFill>
              </a:rPr>
            </a:br>
            <a:endParaRPr lang="de-DE" altLang="de-DE" sz="2800" dirty="0">
              <a:solidFill>
                <a:srgbClr val="C00000"/>
              </a:solidFill>
            </a:endParaRPr>
          </a:p>
        </p:txBody>
      </p:sp>
      <p:sp>
        <p:nvSpPr>
          <p:cNvPr id="69017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91632" y="1485900"/>
            <a:ext cx="4327281" cy="46101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alt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Bestehendes </a:t>
            </a: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Gebäude</a:t>
            </a:r>
          </a:p>
          <a:p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150 m</a:t>
            </a:r>
            <a:r>
              <a:rPr lang="de-DE" altLang="de-DE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Wohn- und Nutzfläche</a:t>
            </a:r>
          </a:p>
          <a:p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Ölheizung mit zentraler Warmwasserbereitung</a:t>
            </a:r>
          </a:p>
          <a:p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Jahresheizölverbrauch: 2850 Liter</a:t>
            </a:r>
          </a:p>
          <a:p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 Liter Heizöl = 10 kWh</a:t>
            </a:r>
          </a:p>
          <a:p>
            <a:endParaRPr lang="de-DE" altLang="de-DE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alt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Energiekennwert</a:t>
            </a:r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28.500 kWh / 150 m</a:t>
            </a:r>
            <a:r>
              <a:rPr lang="de-DE" altLang="de-DE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alt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=</a:t>
            </a:r>
          </a:p>
          <a:p>
            <a:pPr marL="0" indent="0">
              <a:buNone/>
            </a:pPr>
            <a:r>
              <a:rPr lang="de-DE" altLang="de-DE" sz="2400" b="1" dirty="0" smtClean="0">
                <a:solidFill>
                  <a:srgbClr val="C00000"/>
                </a:solidFill>
              </a:rPr>
              <a:t>190 </a:t>
            </a:r>
            <a:r>
              <a:rPr lang="de-DE" altLang="de-DE" sz="2400" b="1" dirty="0">
                <a:solidFill>
                  <a:srgbClr val="C00000"/>
                </a:solidFill>
              </a:rPr>
              <a:t>kWh/m</a:t>
            </a:r>
            <a:r>
              <a:rPr lang="de-DE" altLang="de-DE" sz="2400" b="1" baseline="30000" dirty="0">
                <a:solidFill>
                  <a:srgbClr val="C00000"/>
                </a:solidFill>
              </a:rPr>
              <a:t>2   </a:t>
            </a:r>
            <a:r>
              <a:rPr lang="de-DE" altLang="de-DE" sz="2400" b="1" dirty="0">
                <a:solidFill>
                  <a:srgbClr val="C00000"/>
                </a:solidFill>
              </a:rPr>
              <a:t>im Jahr </a:t>
            </a:r>
          </a:p>
          <a:p>
            <a:endParaRPr lang="de-DE" altLang="de-DE" sz="2400" b="1" dirty="0">
              <a:solidFill>
                <a:srgbClr val="FF3300"/>
              </a:solidFill>
            </a:endParaRPr>
          </a:p>
        </p:txBody>
      </p:sp>
      <p:sp>
        <p:nvSpPr>
          <p:cNvPr id="690181" name="AutoShape 5"/>
          <p:cNvSpPr>
            <a:spLocks noChangeArrowheads="1"/>
          </p:cNvSpPr>
          <p:nvPr/>
        </p:nvSpPr>
        <p:spPr bwMode="auto">
          <a:xfrm>
            <a:off x="1755531" y="5056188"/>
            <a:ext cx="2952750" cy="1249362"/>
          </a:xfrm>
          <a:prstGeom prst="cloudCallout">
            <a:avLst>
              <a:gd name="adj1" fmla="val -67047"/>
              <a:gd name="adj2" fmla="val -5788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7200" rIns="18000" bIns="10800"/>
          <a:lstStyle/>
          <a:p>
            <a:pPr algn="ctr"/>
            <a:r>
              <a:rPr lang="de-DE" altLang="de-DE" sz="2200" b="1" dirty="0">
                <a:solidFill>
                  <a:prstClr val="black"/>
                </a:solidFill>
              </a:rPr>
              <a:t>Ist das jetzt viel oder wenig?</a:t>
            </a:r>
          </a:p>
        </p:txBody>
      </p:sp>
      <p:sp>
        <p:nvSpPr>
          <p:cNvPr id="690183" name="Oval 7"/>
          <p:cNvSpPr>
            <a:spLocks noChangeArrowheads="1"/>
          </p:cNvSpPr>
          <p:nvPr/>
        </p:nvSpPr>
        <p:spPr bwMode="auto">
          <a:xfrm>
            <a:off x="4708281" y="1901084"/>
            <a:ext cx="2356338" cy="495300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latin typeface="Arial" pitchFamily="34" charset="0"/>
                <a:cs typeface="Arial" pitchFamily="34" charset="0"/>
              </a:rPr>
              <a:t>Bewertungskriterium für Gebäude</a:t>
            </a:r>
          </a:p>
        </p:txBody>
      </p:sp>
    </p:spTree>
    <p:extLst>
      <p:ext uri="{BB962C8B-B14F-4D97-AF65-F5344CB8AC3E}">
        <p14:creationId xmlns:p14="http://schemas.microsoft.com/office/powerpoint/2010/main" val="2514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Keller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Dämmung der Kellerdecke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408386" y="1741309"/>
            <a:ext cx="844033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Anbringen von 8-12 cm dicken Dämmplatten von unten an die Kellerdecke (Dämmung von der „Kaltseite“) </a:t>
            </a:r>
          </a:p>
        </p:txBody>
      </p:sp>
      <p:pic>
        <p:nvPicPr>
          <p:cNvPr id="7" name="Picture 5" descr="Kellerdeckendämmung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52" y="2709485"/>
            <a:ext cx="3593123" cy="269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8257" y="5566674"/>
            <a:ext cx="8599067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73075"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15000"/>
              </a:spcBef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altLang="de-DE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Kosten </a:t>
            </a:r>
            <a:r>
              <a:rPr lang="de-DE" altLang="de-DE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ca. 30,- bis 50,- </a:t>
            </a:r>
            <a:r>
              <a:rPr lang="de-DE" altLang="de-DE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€/m</a:t>
            </a:r>
            <a:r>
              <a:rPr lang="de-DE" altLang="de-DE" sz="2000" b="1" baseline="30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</a:t>
            </a:r>
            <a:r>
              <a:rPr lang="de-DE" altLang="de-DE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de-DE" altLang="de-DE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Ausführung durch eine Fachfirma</a:t>
            </a:r>
            <a:endParaRPr lang="de-DE" altLang="de-DE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ct val="15000"/>
              </a:spcBef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altLang="de-DE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Materialpreis </a:t>
            </a:r>
            <a:r>
              <a:rPr lang="de-DE" altLang="de-DE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ca. 15,- bis 25,- </a:t>
            </a:r>
            <a:r>
              <a:rPr lang="de-DE" altLang="de-DE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€/m</a:t>
            </a:r>
            <a:r>
              <a:rPr lang="de-DE" altLang="de-DE" sz="2000" b="1" baseline="30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</a:t>
            </a:r>
            <a:endParaRPr lang="de-DE" altLang="de-DE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 und Martina Rittersdorf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855042" name="Picture 2" descr="C:\Users\rittersdorf\Pictures\Bilder Martina Rittersdorf\Kellerdecke Mineralwolle 12cm _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975" y="2709484"/>
            <a:ext cx="3593703" cy="269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9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528311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b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2718289" y="21859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aphicFrame>
        <p:nvGraphicFramePr>
          <p:cNvPr id="791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860838"/>
              </p:ext>
            </p:extLst>
          </p:nvPr>
        </p:nvGraphicFramePr>
        <p:xfrm>
          <a:off x="389338" y="2042785"/>
          <a:ext cx="3949334" cy="264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734" r:id="rId3" imgW="3194040" imgH="1974941" progId="CPaint5">
                  <p:embed/>
                </p:oleObj>
              </mc:Choice>
              <mc:Fallback>
                <p:oleObj r:id="rId3" imgW="3194040" imgH="1974941" progId="CPaint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338" y="2042785"/>
                        <a:ext cx="3949334" cy="26451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2696308" y="21717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aphicFrame>
        <p:nvGraphicFramePr>
          <p:cNvPr id="7915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08309"/>
              </p:ext>
            </p:extLst>
          </p:nvPr>
        </p:nvGraphicFramePr>
        <p:xfrm>
          <a:off x="4643072" y="1949428"/>
          <a:ext cx="3996103" cy="267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735" r:id="rId5" imgW="3194040" imgH="1974941" progId="CPaint5">
                  <p:embed/>
                </p:oleObj>
              </mc:Choice>
              <mc:Fallback>
                <p:oleObj r:id="rId5" imgW="3194040" imgH="1974941" progId="CPaint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072" y="1949428"/>
                        <a:ext cx="3996103" cy="26765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Gesellschaft für rationelle Energieverwendung e.V. (GRE), Wärmebrücken im Neubau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62124" y="5193953"/>
            <a:ext cx="5991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und Realaufnahme eines Fachwerkhaus-Neubaus</a:t>
            </a:r>
            <a:endParaRPr lang="de-DE" sz="24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b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2718289" y="21859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2696308" y="21717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Gesellschaft für rationelle Energieverwendung e.V. (GRE), Wärmebrücken im Neubau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62124" y="5193953"/>
            <a:ext cx="5991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und Realaufnahme eines </a:t>
            </a: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Mehrfamilienhauses</a:t>
            </a:r>
            <a:endParaRPr lang="de-DE" sz="24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pic>
        <p:nvPicPr>
          <p:cNvPr id="11" name="Picture 4" descr="Wärmebrück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118" y="1892300"/>
            <a:ext cx="3530111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Wärmebrücken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02" y="1936751"/>
            <a:ext cx="3544765" cy="30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b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2718289" y="21859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2696308" y="21717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Gesellschaft für rationelle Energieverwendung e.V. (GRE), Wärmebrücken im Neubau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62124" y="5565428"/>
            <a:ext cx="5991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Dachanschluss, Ringanker</a:t>
            </a:r>
            <a:endParaRPr lang="de-DE" sz="24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01775"/>
            <a:ext cx="7999413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4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b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2718289" y="218598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2696308" y="21717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Gesellschaft für rationelle Energieverwendung e.V. (GRE), Wärmebrücken im Neubau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762124" y="5565428"/>
            <a:ext cx="5991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Kehlbalkendecke</a:t>
            </a:r>
            <a:endParaRPr lang="de-DE" sz="24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pic>
        <p:nvPicPr>
          <p:cNvPr id="849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035175"/>
            <a:ext cx="8040687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3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b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Gesellschaft für rationelle Energieverwendung e.V. (GRE), Wärmebrücken im Neubau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62074" y="5565428"/>
            <a:ext cx="5991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Trennwand Doppelhaus</a:t>
            </a:r>
            <a:endParaRPr lang="de-DE" sz="24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pic>
        <p:nvPicPr>
          <p:cNvPr id="85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87488"/>
            <a:ext cx="5554663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mit Pfeil 3"/>
          <p:cNvCxnSpPr>
            <a:stCxn id="2" idx="0"/>
          </p:cNvCxnSpPr>
          <p:nvPr/>
        </p:nvCxnSpPr>
        <p:spPr>
          <a:xfrm flipV="1">
            <a:off x="4357687" y="2571750"/>
            <a:ext cx="833438" cy="29936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49" y="1342451"/>
            <a:ext cx="60896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Wärmebrücken</a:t>
            </a:r>
            <a:br>
              <a:rPr lang="de-DE" altLang="de-DE" sz="2800" dirty="0" smtClean="0"/>
            </a:br>
            <a:r>
              <a:rPr lang="de-DE" altLang="de-DE" sz="2800" dirty="0" smtClean="0">
                <a:solidFill>
                  <a:srgbClr val="0000FF"/>
                </a:solidFill>
              </a:rPr>
              <a:t> </a:t>
            </a:r>
            <a:endParaRPr lang="de-DE" altLang="de-DE" sz="2800" dirty="0">
              <a:solidFill>
                <a:srgbClr val="0000FF"/>
              </a:solidFill>
            </a:endParaRPr>
          </a:p>
        </p:txBody>
      </p:sp>
      <p:sp>
        <p:nvSpPr>
          <p:cNvPr id="798724" name="Text Box 4"/>
          <p:cNvSpPr txBox="1">
            <a:spLocks noChangeArrowheads="1"/>
          </p:cNvSpPr>
          <p:nvPr/>
        </p:nvSpPr>
        <p:spPr bwMode="auto">
          <a:xfrm>
            <a:off x="1286774" y="3464939"/>
            <a:ext cx="62572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98725" name="Text Box 5"/>
          <p:cNvSpPr txBox="1">
            <a:spLocks noChangeArrowheads="1"/>
          </p:cNvSpPr>
          <p:nvPr/>
        </p:nvSpPr>
        <p:spPr bwMode="auto">
          <a:xfrm>
            <a:off x="1743974" y="4988939"/>
            <a:ext cx="44840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798726" name="Text Box 6"/>
          <p:cNvSpPr txBox="1">
            <a:spLocks noChangeArrowheads="1"/>
          </p:cNvSpPr>
          <p:nvPr/>
        </p:nvSpPr>
        <p:spPr bwMode="auto">
          <a:xfrm>
            <a:off x="3115574" y="2169538"/>
            <a:ext cx="540727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798727" name="Text Box 7"/>
          <p:cNvSpPr txBox="1">
            <a:spLocks noChangeArrowheads="1"/>
          </p:cNvSpPr>
          <p:nvPr/>
        </p:nvSpPr>
        <p:spPr bwMode="auto">
          <a:xfrm>
            <a:off x="7001774" y="3998339"/>
            <a:ext cx="62572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98728" name="Rectangle 8"/>
          <p:cNvSpPr>
            <a:spLocks noChangeArrowheads="1"/>
          </p:cNvSpPr>
          <p:nvPr/>
        </p:nvSpPr>
        <p:spPr bwMode="auto">
          <a:xfrm>
            <a:off x="2525024" y="2709288"/>
            <a:ext cx="76200" cy="711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29" name="Rectangle 9"/>
          <p:cNvSpPr>
            <a:spLocks noChangeArrowheads="1"/>
          </p:cNvSpPr>
          <p:nvPr/>
        </p:nvSpPr>
        <p:spPr bwMode="auto">
          <a:xfrm>
            <a:off x="2527955" y="3963413"/>
            <a:ext cx="762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0" name="Rectangle 10"/>
          <p:cNvSpPr>
            <a:spLocks noChangeArrowheads="1"/>
          </p:cNvSpPr>
          <p:nvPr/>
        </p:nvSpPr>
        <p:spPr bwMode="auto">
          <a:xfrm>
            <a:off x="6359936" y="2512439"/>
            <a:ext cx="76200" cy="625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1" name="Rectangle 11"/>
          <p:cNvSpPr>
            <a:spLocks noChangeArrowheads="1"/>
          </p:cNvSpPr>
          <p:nvPr/>
        </p:nvSpPr>
        <p:spPr bwMode="auto">
          <a:xfrm>
            <a:off x="6357005" y="3963413"/>
            <a:ext cx="76200" cy="723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2" name="Rectangle 12"/>
          <p:cNvSpPr>
            <a:spLocks noChangeArrowheads="1"/>
          </p:cNvSpPr>
          <p:nvPr/>
        </p:nvSpPr>
        <p:spPr bwMode="auto">
          <a:xfrm>
            <a:off x="6357005" y="5125463"/>
            <a:ext cx="76200" cy="4222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3" name="Rectangle 13"/>
          <p:cNvSpPr>
            <a:spLocks noChangeArrowheads="1"/>
          </p:cNvSpPr>
          <p:nvPr/>
        </p:nvSpPr>
        <p:spPr bwMode="auto">
          <a:xfrm>
            <a:off x="6359936" y="3233164"/>
            <a:ext cx="76200" cy="174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4" name="Rectangle 14"/>
          <p:cNvSpPr>
            <a:spLocks noChangeArrowheads="1"/>
          </p:cNvSpPr>
          <p:nvPr/>
        </p:nvSpPr>
        <p:spPr bwMode="auto">
          <a:xfrm>
            <a:off x="5064536" y="1525014"/>
            <a:ext cx="296008" cy="981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5" name="Rectangle 15"/>
          <p:cNvSpPr>
            <a:spLocks noChangeArrowheads="1"/>
          </p:cNvSpPr>
          <p:nvPr/>
        </p:nvSpPr>
        <p:spPr bwMode="auto">
          <a:xfrm>
            <a:off x="5455794" y="1525014"/>
            <a:ext cx="279888" cy="981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6" name="Rectangle 16"/>
          <p:cNvSpPr>
            <a:spLocks noChangeArrowheads="1"/>
          </p:cNvSpPr>
          <p:nvPr/>
        </p:nvSpPr>
        <p:spPr bwMode="auto">
          <a:xfrm>
            <a:off x="5830932" y="1521838"/>
            <a:ext cx="275492" cy="984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7" name="Rectangle 17"/>
          <p:cNvSpPr>
            <a:spLocks noChangeArrowheads="1"/>
          </p:cNvSpPr>
          <p:nvPr/>
        </p:nvSpPr>
        <p:spPr bwMode="auto">
          <a:xfrm>
            <a:off x="2753625" y="3061713"/>
            <a:ext cx="86018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8" name="Rectangle 18"/>
          <p:cNvSpPr>
            <a:spLocks noChangeArrowheads="1"/>
          </p:cNvSpPr>
          <p:nvPr/>
        </p:nvSpPr>
        <p:spPr bwMode="auto">
          <a:xfrm>
            <a:off x="3807236" y="3064888"/>
            <a:ext cx="1000858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39" name="Rectangle 19"/>
          <p:cNvSpPr>
            <a:spLocks noChangeArrowheads="1"/>
          </p:cNvSpPr>
          <p:nvPr/>
        </p:nvSpPr>
        <p:spPr bwMode="auto">
          <a:xfrm>
            <a:off x="2750694" y="4477763"/>
            <a:ext cx="863111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0" name="Rectangle 20"/>
          <p:cNvSpPr>
            <a:spLocks noChangeArrowheads="1"/>
          </p:cNvSpPr>
          <p:nvPr/>
        </p:nvSpPr>
        <p:spPr bwMode="auto">
          <a:xfrm>
            <a:off x="3801374" y="4477763"/>
            <a:ext cx="653562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1" name="Rectangle 21"/>
          <p:cNvSpPr>
            <a:spLocks noChangeArrowheads="1"/>
          </p:cNvSpPr>
          <p:nvPr/>
        </p:nvSpPr>
        <p:spPr bwMode="auto">
          <a:xfrm>
            <a:off x="4811024" y="1775838"/>
            <a:ext cx="76200" cy="1365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2" name="Rectangle 22"/>
          <p:cNvSpPr>
            <a:spLocks noChangeArrowheads="1"/>
          </p:cNvSpPr>
          <p:nvPr/>
        </p:nvSpPr>
        <p:spPr bwMode="auto">
          <a:xfrm>
            <a:off x="5249174" y="4553963"/>
            <a:ext cx="762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3" name="Rectangle 23"/>
          <p:cNvSpPr>
            <a:spLocks noChangeArrowheads="1"/>
          </p:cNvSpPr>
          <p:nvPr/>
        </p:nvSpPr>
        <p:spPr bwMode="auto">
          <a:xfrm>
            <a:off x="5423555" y="5471538"/>
            <a:ext cx="783980" cy="76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4" name="Rectangle 24"/>
          <p:cNvSpPr>
            <a:spLocks noChangeArrowheads="1"/>
          </p:cNvSpPr>
          <p:nvPr/>
        </p:nvSpPr>
        <p:spPr bwMode="auto">
          <a:xfrm>
            <a:off x="2527955" y="4347588"/>
            <a:ext cx="76200" cy="228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6" name="Rectangle 26"/>
          <p:cNvSpPr>
            <a:spLocks noChangeArrowheads="1"/>
          </p:cNvSpPr>
          <p:nvPr/>
        </p:nvSpPr>
        <p:spPr bwMode="auto">
          <a:xfrm>
            <a:off x="4564840" y="4480938"/>
            <a:ext cx="760534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7" name="Oval 27"/>
          <p:cNvSpPr>
            <a:spLocks noChangeArrowheads="1"/>
          </p:cNvSpPr>
          <p:nvPr/>
        </p:nvSpPr>
        <p:spPr bwMode="auto">
          <a:xfrm>
            <a:off x="4309863" y="42523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8" name="Oval 28"/>
          <p:cNvSpPr>
            <a:spLocks noChangeArrowheads="1"/>
          </p:cNvSpPr>
          <p:nvPr/>
        </p:nvSpPr>
        <p:spPr bwMode="auto">
          <a:xfrm>
            <a:off x="3471663" y="42523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9" name="Oval 29"/>
          <p:cNvSpPr>
            <a:spLocks noChangeArrowheads="1"/>
          </p:cNvSpPr>
          <p:nvPr/>
        </p:nvSpPr>
        <p:spPr bwMode="auto">
          <a:xfrm>
            <a:off x="6087374" y="29315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0" name="Oval 30"/>
          <p:cNvSpPr>
            <a:spLocks noChangeArrowheads="1"/>
          </p:cNvSpPr>
          <p:nvPr/>
        </p:nvSpPr>
        <p:spPr bwMode="auto">
          <a:xfrm>
            <a:off x="6087374" y="21695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1" name="Oval 31"/>
          <p:cNvSpPr>
            <a:spLocks noChangeArrowheads="1"/>
          </p:cNvSpPr>
          <p:nvPr/>
        </p:nvSpPr>
        <p:spPr bwMode="auto">
          <a:xfrm>
            <a:off x="4715774" y="15599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2" name="Oval 32"/>
          <p:cNvSpPr>
            <a:spLocks noChangeArrowheads="1"/>
          </p:cNvSpPr>
          <p:nvPr/>
        </p:nvSpPr>
        <p:spPr bwMode="auto">
          <a:xfrm>
            <a:off x="2429774" y="28553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3" name="Oval 33"/>
          <p:cNvSpPr>
            <a:spLocks noChangeArrowheads="1"/>
          </p:cNvSpPr>
          <p:nvPr/>
        </p:nvSpPr>
        <p:spPr bwMode="auto">
          <a:xfrm>
            <a:off x="3496574" y="28553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4" name="Oval 34"/>
          <p:cNvSpPr>
            <a:spLocks noChangeArrowheads="1"/>
          </p:cNvSpPr>
          <p:nvPr/>
        </p:nvSpPr>
        <p:spPr bwMode="auto">
          <a:xfrm>
            <a:off x="5096774" y="52937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5" name="Oval 35"/>
          <p:cNvSpPr>
            <a:spLocks noChangeArrowheads="1"/>
          </p:cNvSpPr>
          <p:nvPr/>
        </p:nvSpPr>
        <p:spPr bwMode="auto">
          <a:xfrm>
            <a:off x="6087374" y="52937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6" name="Oval 36"/>
          <p:cNvSpPr>
            <a:spLocks noChangeArrowheads="1"/>
          </p:cNvSpPr>
          <p:nvPr/>
        </p:nvSpPr>
        <p:spPr bwMode="auto">
          <a:xfrm>
            <a:off x="6087374" y="36935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57" name="Text Box 37"/>
          <p:cNvSpPr txBox="1">
            <a:spLocks noChangeArrowheads="1"/>
          </p:cNvSpPr>
          <p:nvPr/>
        </p:nvSpPr>
        <p:spPr bwMode="auto">
          <a:xfrm>
            <a:off x="5553975" y="3464939"/>
            <a:ext cx="53193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798758" name="Text Box 38"/>
          <p:cNvSpPr txBox="1">
            <a:spLocks noChangeArrowheads="1"/>
          </p:cNvSpPr>
          <p:nvPr/>
        </p:nvSpPr>
        <p:spPr bwMode="auto">
          <a:xfrm>
            <a:off x="3115575" y="3617338"/>
            <a:ext cx="53193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798759" name="Text Box 39"/>
          <p:cNvSpPr txBox="1">
            <a:spLocks noChangeArrowheads="1"/>
          </p:cNvSpPr>
          <p:nvPr/>
        </p:nvSpPr>
        <p:spPr bwMode="auto">
          <a:xfrm>
            <a:off x="2963175" y="5065139"/>
            <a:ext cx="53193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798760" name="Rectangle 40"/>
          <p:cNvSpPr>
            <a:spLocks noChangeArrowheads="1"/>
          </p:cNvSpPr>
          <p:nvPr/>
        </p:nvSpPr>
        <p:spPr bwMode="auto">
          <a:xfrm>
            <a:off x="2529420" y="4350763"/>
            <a:ext cx="76200" cy="4191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8745" name="Oval 25"/>
          <p:cNvSpPr>
            <a:spLocks noChangeArrowheads="1"/>
          </p:cNvSpPr>
          <p:nvPr/>
        </p:nvSpPr>
        <p:spPr bwMode="auto">
          <a:xfrm>
            <a:off x="2429774" y="4226938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8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8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8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8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8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8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8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8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8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8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8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8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8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8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8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8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8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8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8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8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7" grpId="0" animBg="1"/>
      <p:bldP spid="798748" grpId="0" animBg="1"/>
      <p:bldP spid="798749" grpId="0" animBg="1"/>
      <p:bldP spid="798750" grpId="0" animBg="1"/>
      <p:bldP spid="798751" grpId="0" animBg="1"/>
      <p:bldP spid="798752" grpId="0" animBg="1"/>
      <p:bldP spid="798753" grpId="0" animBg="1"/>
      <p:bldP spid="798754" grpId="0" animBg="1"/>
      <p:bldP spid="798755" grpId="0" animBg="1"/>
      <p:bldP spid="798756" grpId="0" animBg="1"/>
      <p:bldP spid="79874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Wärmebrücken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799747" name="Picture 3" descr="H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348590"/>
            <a:ext cx="6087208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9748" name="Rectangle 4"/>
          <p:cNvSpPr>
            <a:spLocks noChangeArrowheads="1"/>
          </p:cNvSpPr>
          <p:nvPr/>
        </p:nvSpPr>
        <p:spPr bwMode="auto">
          <a:xfrm>
            <a:off x="2536581" y="2729715"/>
            <a:ext cx="76200" cy="704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49" name="Rectangle 5"/>
          <p:cNvSpPr>
            <a:spLocks noChangeArrowheads="1"/>
          </p:cNvSpPr>
          <p:nvPr/>
        </p:nvSpPr>
        <p:spPr bwMode="auto">
          <a:xfrm>
            <a:off x="2538046" y="3979079"/>
            <a:ext cx="76200" cy="427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0" name="Rectangle 6"/>
          <p:cNvSpPr>
            <a:spLocks noChangeArrowheads="1"/>
          </p:cNvSpPr>
          <p:nvPr/>
        </p:nvSpPr>
        <p:spPr bwMode="auto">
          <a:xfrm>
            <a:off x="6372958" y="2529691"/>
            <a:ext cx="76200" cy="627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1" name="Rectangle 7"/>
          <p:cNvSpPr>
            <a:spLocks noChangeArrowheads="1"/>
          </p:cNvSpPr>
          <p:nvPr/>
        </p:nvSpPr>
        <p:spPr bwMode="auto">
          <a:xfrm>
            <a:off x="6367097" y="3977491"/>
            <a:ext cx="76200" cy="728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2" name="Rectangle 8"/>
          <p:cNvSpPr>
            <a:spLocks noChangeArrowheads="1"/>
          </p:cNvSpPr>
          <p:nvPr/>
        </p:nvSpPr>
        <p:spPr bwMode="auto">
          <a:xfrm>
            <a:off x="6367097" y="5139540"/>
            <a:ext cx="762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3" name="Rectangle 9"/>
          <p:cNvSpPr>
            <a:spLocks noChangeArrowheads="1"/>
          </p:cNvSpPr>
          <p:nvPr/>
        </p:nvSpPr>
        <p:spPr bwMode="auto">
          <a:xfrm>
            <a:off x="6370027" y="3253590"/>
            <a:ext cx="82062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4" name="Rectangle 10"/>
          <p:cNvSpPr>
            <a:spLocks noChangeArrowheads="1"/>
          </p:cNvSpPr>
          <p:nvPr/>
        </p:nvSpPr>
        <p:spPr bwMode="auto">
          <a:xfrm>
            <a:off x="5077558" y="1545440"/>
            <a:ext cx="291611" cy="9794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5" name="Rectangle 11"/>
          <p:cNvSpPr>
            <a:spLocks noChangeArrowheads="1"/>
          </p:cNvSpPr>
          <p:nvPr/>
        </p:nvSpPr>
        <p:spPr bwMode="auto">
          <a:xfrm>
            <a:off x="5465885" y="1543854"/>
            <a:ext cx="274027" cy="9794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6" name="Rectangle 12"/>
          <p:cNvSpPr>
            <a:spLocks noChangeArrowheads="1"/>
          </p:cNvSpPr>
          <p:nvPr/>
        </p:nvSpPr>
        <p:spPr bwMode="auto">
          <a:xfrm>
            <a:off x="5841023" y="1532740"/>
            <a:ext cx="269631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7" name="Rectangle 13"/>
          <p:cNvSpPr>
            <a:spLocks noChangeArrowheads="1"/>
          </p:cNvSpPr>
          <p:nvPr/>
        </p:nvSpPr>
        <p:spPr bwMode="auto">
          <a:xfrm>
            <a:off x="2760785" y="3082140"/>
            <a:ext cx="861646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8" name="Rectangle 14"/>
          <p:cNvSpPr>
            <a:spLocks noChangeArrowheads="1"/>
          </p:cNvSpPr>
          <p:nvPr/>
        </p:nvSpPr>
        <p:spPr bwMode="auto">
          <a:xfrm>
            <a:off x="3814397" y="3077378"/>
            <a:ext cx="999392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59" name="Rectangle 15"/>
          <p:cNvSpPr>
            <a:spLocks noChangeArrowheads="1"/>
          </p:cNvSpPr>
          <p:nvPr/>
        </p:nvSpPr>
        <p:spPr bwMode="auto">
          <a:xfrm>
            <a:off x="2760785" y="4487078"/>
            <a:ext cx="861646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0" name="Rectangle 16"/>
          <p:cNvSpPr>
            <a:spLocks noChangeArrowheads="1"/>
          </p:cNvSpPr>
          <p:nvPr/>
        </p:nvSpPr>
        <p:spPr bwMode="auto">
          <a:xfrm>
            <a:off x="3808535" y="4488665"/>
            <a:ext cx="662354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1" name="Rectangle 17"/>
          <p:cNvSpPr>
            <a:spLocks noChangeArrowheads="1"/>
          </p:cNvSpPr>
          <p:nvPr/>
        </p:nvSpPr>
        <p:spPr bwMode="auto">
          <a:xfrm>
            <a:off x="4816720" y="1781978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2" name="Rectangle 18"/>
          <p:cNvSpPr>
            <a:spLocks noChangeArrowheads="1"/>
          </p:cNvSpPr>
          <p:nvPr/>
        </p:nvSpPr>
        <p:spPr bwMode="auto">
          <a:xfrm>
            <a:off x="5257800" y="4571216"/>
            <a:ext cx="762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3" name="Rectangle 19"/>
          <p:cNvSpPr>
            <a:spLocks noChangeArrowheads="1"/>
          </p:cNvSpPr>
          <p:nvPr/>
        </p:nvSpPr>
        <p:spPr bwMode="auto">
          <a:xfrm>
            <a:off x="5430716" y="5482440"/>
            <a:ext cx="789843" cy="76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4" name="Rectangle 20"/>
          <p:cNvSpPr>
            <a:spLocks noChangeArrowheads="1"/>
          </p:cNvSpPr>
          <p:nvPr/>
        </p:nvSpPr>
        <p:spPr bwMode="auto">
          <a:xfrm>
            <a:off x="2538046" y="4406115"/>
            <a:ext cx="76200" cy="381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5" name="Rectangle 21"/>
          <p:cNvSpPr>
            <a:spLocks noChangeArrowheads="1"/>
          </p:cNvSpPr>
          <p:nvPr/>
        </p:nvSpPr>
        <p:spPr bwMode="auto">
          <a:xfrm>
            <a:off x="4570535" y="4490253"/>
            <a:ext cx="762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6" name="Rectangle 22"/>
          <p:cNvSpPr>
            <a:spLocks noChangeArrowheads="1"/>
          </p:cNvSpPr>
          <p:nvPr/>
        </p:nvSpPr>
        <p:spPr bwMode="auto">
          <a:xfrm>
            <a:off x="4570535" y="456804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7" name="Rectangle 23"/>
          <p:cNvSpPr>
            <a:spLocks noChangeArrowheads="1"/>
          </p:cNvSpPr>
          <p:nvPr/>
        </p:nvSpPr>
        <p:spPr bwMode="auto">
          <a:xfrm>
            <a:off x="4394689" y="4564865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8" name="Rectangle 24"/>
          <p:cNvSpPr>
            <a:spLocks noChangeArrowheads="1"/>
          </p:cNvSpPr>
          <p:nvPr/>
        </p:nvSpPr>
        <p:spPr bwMode="auto">
          <a:xfrm>
            <a:off x="3812931" y="4564865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69" name="Rectangle 25"/>
          <p:cNvSpPr>
            <a:spLocks noChangeArrowheads="1"/>
          </p:cNvSpPr>
          <p:nvPr/>
        </p:nvSpPr>
        <p:spPr bwMode="auto">
          <a:xfrm>
            <a:off x="3544766" y="4563278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0" name="Rectangle 26"/>
          <p:cNvSpPr>
            <a:spLocks noChangeArrowheads="1"/>
          </p:cNvSpPr>
          <p:nvPr/>
        </p:nvSpPr>
        <p:spPr bwMode="auto">
          <a:xfrm>
            <a:off x="2762250" y="4563278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1" name="Rectangle 27"/>
          <p:cNvSpPr>
            <a:spLocks noChangeArrowheads="1"/>
          </p:cNvSpPr>
          <p:nvPr/>
        </p:nvSpPr>
        <p:spPr bwMode="auto">
          <a:xfrm>
            <a:off x="2759320" y="292974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2" name="Rectangle 28"/>
          <p:cNvSpPr>
            <a:spLocks noChangeArrowheads="1"/>
          </p:cNvSpPr>
          <p:nvPr/>
        </p:nvSpPr>
        <p:spPr bwMode="auto">
          <a:xfrm>
            <a:off x="3546231" y="292974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3" name="Rectangle 29"/>
          <p:cNvSpPr>
            <a:spLocks noChangeArrowheads="1"/>
          </p:cNvSpPr>
          <p:nvPr/>
        </p:nvSpPr>
        <p:spPr bwMode="auto">
          <a:xfrm>
            <a:off x="3814397" y="2931328"/>
            <a:ext cx="76200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4" name="Rectangle 30"/>
          <p:cNvSpPr>
            <a:spLocks noChangeArrowheads="1"/>
          </p:cNvSpPr>
          <p:nvPr/>
        </p:nvSpPr>
        <p:spPr bwMode="auto">
          <a:xfrm>
            <a:off x="6450624" y="3082140"/>
            <a:ext cx="356089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5" name="Rectangle 31"/>
          <p:cNvSpPr>
            <a:spLocks noChangeArrowheads="1"/>
          </p:cNvSpPr>
          <p:nvPr/>
        </p:nvSpPr>
        <p:spPr bwMode="auto">
          <a:xfrm>
            <a:off x="6210301" y="1532740"/>
            <a:ext cx="172915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6" name="Rectangle 32"/>
          <p:cNvSpPr>
            <a:spLocks noChangeArrowheads="1"/>
          </p:cNvSpPr>
          <p:nvPr/>
        </p:nvSpPr>
        <p:spPr bwMode="auto">
          <a:xfrm>
            <a:off x="4917831" y="1535915"/>
            <a:ext cx="76200" cy="9858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7" name="Rectangle 33"/>
          <p:cNvSpPr>
            <a:spLocks noChangeArrowheads="1"/>
          </p:cNvSpPr>
          <p:nvPr/>
        </p:nvSpPr>
        <p:spPr bwMode="auto">
          <a:xfrm>
            <a:off x="6326066" y="3926691"/>
            <a:ext cx="118696" cy="47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8" name="Rectangle 34"/>
          <p:cNvSpPr>
            <a:spLocks noChangeArrowheads="1"/>
          </p:cNvSpPr>
          <p:nvPr/>
        </p:nvSpPr>
        <p:spPr bwMode="auto">
          <a:xfrm>
            <a:off x="6312877" y="5085566"/>
            <a:ext cx="128954" cy="49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79" name="Rectangle 35"/>
          <p:cNvSpPr>
            <a:spLocks noChangeArrowheads="1"/>
          </p:cNvSpPr>
          <p:nvPr/>
        </p:nvSpPr>
        <p:spPr bwMode="auto">
          <a:xfrm>
            <a:off x="2538047" y="3936216"/>
            <a:ext cx="121627" cy="42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0" name="Rectangle 36"/>
          <p:cNvSpPr>
            <a:spLocks noChangeArrowheads="1"/>
          </p:cNvSpPr>
          <p:nvPr/>
        </p:nvSpPr>
        <p:spPr bwMode="auto">
          <a:xfrm>
            <a:off x="2535115" y="3437740"/>
            <a:ext cx="118697" cy="31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1" name="AutoShape 37"/>
          <p:cNvSpPr>
            <a:spLocks noChangeArrowheads="1"/>
          </p:cNvSpPr>
          <p:nvPr/>
        </p:nvSpPr>
        <p:spPr bwMode="auto">
          <a:xfrm rot="5400000">
            <a:off x="6590568" y="3115112"/>
            <a:ext cx="76200" cy="353157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2" name="Oval 38"/>
          <p:cNvSpPr>
            <a:spLocks noChangeArrowheads="1"/>
          </p:cNvSpPr>
          <p:nvPr/>
        </p:nvSpPr>
        <p:spPr bwMode="auto">
          <a:xfrm>
            <a:off x="2466975" y="2844015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3" name="Oval 39"/>
          <p:cNvSpPr>
            <a:spLocks noChangeArrowheads="1"/>
          </p:cNvSpPr>
          <p:nvPr/>
        </p:nvSpPr>
        <p:spPr bwMode="auto">
          <a:xfrm>
            <a:off x="3486150" y="2805915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4" name="Oval 40"/>
          <p:cNvSpPr>
            <a:spLocks noChangeArrowheads="1"/>
          </p:cNvSpPr>
          <p:nvPr/>
        </p:nvSpPr>
        <p:spPr bwMode="auto">
          <a:xfrm>
            <a:off x="4724400" y="157719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5" name="Oval 41"/>
          <p:cNvSpPr>
            <a:spLocks noChangeArrowheads="1"/>
          </p:cNvSpPr>
          <p:nvPr/>
        </p:nvSpPr>
        <p:spPr bwMode="auto">
          <a:xfrm>
            <a:off x="6096000" y="218679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6" name="Oval 42"/>
          <p:cNvSpPr>
            <a:spLocks noChangeArrowheads="1"/>
          </p:cNvSpPr>
          <p:nvPr/>
        </p:nvSpPr>
        <p:spPr bwMode="auto">
          <a:xfrm>
            <a:off x="6143625" y="2977365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7" name="Oval 43"/>
          <p:cNvSpPr>
            <a:spLocks noChangeArrowheads="1"/>
          </p:cNvSpPr>
          <p:nvPr/>
        </p:nvSpPr>
        <p:spPr bwMode="auto">
          <a:xfrm>
            <a:off x="6096000" y="371079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8" name="Oval 44"/>
          <p:cNvSpPr>
            <a:spLocks noChangeArrowheads="1"/>
          </p:cNvSpPr>
          <p:nvPr/>
        </p:nvSpPr>
        <p:spPr bwMode="auto">
          <a:xfrm>
            <a:off x="6096000" y="531099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89" name="Oval 45"/>
          <p:cNvSpPr>
            <a:spLocks noChangeArrowheads="1"/>
          </p:cNvSpPr>
          <p:nvPr/>
        </p:nvSpPr>
        <p:spPr bwMode="auto">
          <a:xfrm>
            <a:off x="5105400" y="531099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90" name="Oval 46"/>
          <p:cNvSpPr>
            <a:spLocks noChangeArrowheads="1"/>
          </p:cNvSpPr>
          <p:nvPr/>
        </p:nvSpPr>
        <p:spPr bwMode="auto">
          <a:xfrm>
            <a:off x="4292112" y="4342615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91" name="Oval 47"/>
          <p:cNvSpPr>
            <a:spLocks noChangeArrowheads="1"/>
          </p:cNvSpPr>
          <p:nvPr/>
        </p:nvSpPr>
        <p:spPr bwMode="auto">
          <a:xfrm>
            <a:off x="3489814" y="4368015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92" name="Oval 48"/>
          <p:cNvSpPr>
            <a:spLocks noChangeArrowheads="1"/>
          </p:cNvSpPr>
          <p:nvPr/>
        </p:nvSpPr>
        <p:spPr bwMode="auto">
          <a:xfrm>
            <a:off x="2457450" y="4355315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9793" name="Text Box 49"/>
          <p:cNvSpPr txBox="1">
            <a:spLocks noChangeArrowheads="1"/>
          </p:cNvSpPr>
          <p:nvPr/>
        </p:nvSpPr>
        <p:spPr bwMode="auto">
          <a:xfrm>
            <a:off x="7010400" y="4015591"/>
            <a:ext cx="62572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99794" name="Text Box 50"/>
          <p:cNvSpPr txBox="1">
            <a:spLocks noChangeArrowheads="1"/>
          </p:cNvSpPr>
          <p:nvPr/>
        </p:nvSpPr>
        <p:spPr bwMode="auto">
          <a:xfrm>
            <a:off x="5562601" y="3482191"/>
            <a:ext cx="53193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799795" name="Text Box 51"/>
          <p:cNvSpPr txBox="1">
            <a:spLocks noChangeArrowheads="1"/>
          </p:cNvSpPr>
          <p:nvPr/>
        </p:nvSpPr>
        <p:spPr bwMode="auto">
          <a:xfrm>
            <a:off x="2939562" y="2501908"/>
            <a:ext cx="540727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 dirty="0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799796" name="Text Box 52"/>
          <p:cNvSpPr txBox="1">
            <a:spLocks noChangeArrowheads="1"/>
          </p:cNvSpPr>
          <p:nvPr/>
        </p:nvSpPr>
        <p:spPr bwMode="auto">
          <a:xfrm>
            <a:off x="1295400" y="3482191"/>
            <a:ext cx="62572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 dirty="0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99797" name="Text Box 53"/>
          <p:cNvSpPr txBox="1">
            <a:spLocks noChangeArrowheads="1"/>
          </p:cNvSpPr>
          <p:nvPr/>
        </p:nvSpPr>
        <p:spPr bwMode="auto">
          <a:xfrm>
            <a:off x="1905000" y="5006191"/>
            <a:ext cx="44840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 dirty="0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799798" name="Text Box 54"/>
          <p:cNvSpPr txBox="1">
            <a:spLocks noChangeArrowheads="1"/>
          </p:cNvSpPr>
          <p:nvPr/>
        </p:nvSpPr>
        <p:spPr bwMode="auto">
          <a:xfrm>
            <a:off x="2973265" y="5006191"/>
            <a:ext cx="53193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 b="1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Verbesserte Ausführung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9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9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9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9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9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9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9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9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9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9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9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9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9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82" grpId="0" animBg="1"/>
      <p:bldP spid="799783" grpId="0" animBg="1"/>
      <p:bldP spid="799784" grpId="0" animBg="1"/>
      <p:bldP spid="799785" grpId="0" animBg="1"/>
      <p:bldP spid="799786" grpId="0" animBg="1"/>
      <p:bldP spid="799787" grpId="0" animBg="1"/>
      <p:bldP spid="799788" grpId="0" animBg="1"/>
      <p:bldP spid="799789" grpId="0" animBg="1"/>
      <p:bldP spid="799790" grpId="0" animBg="1"/>
      <p:bldP spid="799791" grpId="0" animBg="1"/>
      <p:bldP spid="79979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177368"/>
              </p:ext>
            </p:extLst>
          </p:nvPr>
        </p:nvGraphicFramePr>
        <p:xfrm>
          <a:off x="855156" y="1595887"/>
          <a:ext cx="7473095" cy="44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Entwicklung Heizölpreis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 Raum Mainz/Wiesbaden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15" y="1250991"/>
            <a:ext cx="799487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Gebäudestandards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472111" y="2116179"/>
            <a:ext cx="2445726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Ein- und Zweifamilienhäuser</a:t>
            </a: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6309683" y="2975016"/>
            <a:ext cx="2124808" cy="1008063"/>
          </a:xfrm>
          <a:prstGeom prst="wedgeEllipseCallout">
            <a:avLst>
              <a:gd name="adj1" fmla="val -64690"/>
              <a:gd name="adj2" fmla="val 6244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sz="2000" b="1">
                <a:solidFill>
                  <a:prstClr val="black"/>
                </a:solidFill>
              </a:rPr>
              <a:t>Wie viel ist genug?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9338" y="798763"/>
            <a:ext cx="69068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Endenergiekennwerte im Vergleich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311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LUFTDICHTHEIT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5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feld 4"/>
          <p:cNvSpPr txBox="1">
            <a:spLocks noChangeArrowheads="1"/>
          </p:cNvSpPr>
          <p:nvPr/>
        </p:nvSpPr>
        <p:spPr bwMode="auto">
          <a:xfrm>
            <a:off x="4910950" y="2958978"/>
            <a:ext cx="3518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de-DE" sz="2400" b="1" dirty="0">
                <a:solidFill>
                  <a:srgbClr val="C00000"/>
                </a:solidFill>
                <a:cs typeface="Arial" charset="0"/>
              </a:rPr>
              <a:t>Das kann an undichten Stellen passieren!</a:t>
            </a:r>
            <a:endParaRPr lang="de-DE" sz="2400" b="1" dirty="0">
              <a:solidFill>
                <a:srgbClr val="C00000"/>
              </a:solidFill>
              <a:latin typeface="Bradley Hand ITC" pitchFamily="66" charset="0"/>
              <a:cs typeface="Arial" charset="0"/>
            </a:endParaRPr>
          </a:p>
        </p:txBody>
      </p:sp>
      <p:pic>
        <p:nvPicPr>
          <p:cNvPr id="108547" name="Picture 3" descr="Fenster Schimmel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1479234"/>
            <a:ext cx="3228975" cy="466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Undichtheiten der Gebäudehülle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</p:spTree>
    <p:extLst>
      <p:ext uri="{BB962C8B-B14F-4D97-AF65-F5344CB8AC3E}">
        <p14:creationId xmlns:p14="http://schemas.microsoft.com/office/powerpoint/2010/main" val="4498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971" y="1444966"/>
            <a:ext cx="3557778" cy="470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9571" name="Group 3"/>
          <p:cNvGrpSpPr>
            <a:grpSpLocks/>
          </p:cNvGrpSpPr>
          <p:nvPr/>
        </p:nvGrpSpPr>
        <p:grpSpPr bwMode="auto">
          <a:xfrm>
            <a:off x="510718" y="1466774"/>
            <a:ext cx="3328589" cy="4680495"/>
            <a:chOff x="0" y="346"/>
            <a:chExt cx="2682" cy="3628"/>
          </a:xfrm>
        </p:grpSpPr>
        <p:pic>
          <p:nvPicPr>
            <p:cNvPr id="10957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6"/>
              <a:ext cx="2682" cy="3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9574" name="Line 5"/>
            <p:cNvSpPr>
              <a:spLocks noChangeShapeType="1"/>
            </p:cNvSpPr>
            <p:nvPr/>
          </p:nvSpPr>
          <p:spPr bwMode="auto">
            <a:xfrm flipH="1" flipV="1">
              <a:off x="1604" y="2585"/>
              <a:ext cx="48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9575" name="Line 6"/>
            <p:cNvSpPr>
              <a:spLocks noChangeShapeType="1"/>
            </p:cNvSpPr>
            <p:nvPr/>
          </p:nvSpPr>
          <p:spPr bwMode="auto">
            <a:xfrm flipV="1">
              <a:off x="414" y="1564"/>
              <a:ext cx="0" cy="511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9576" name="Line 7"/>
            <p:cNvSpPr>
              <a:spLocks noChangeShapeType="1"/>
            </p:cNvSpPr>
            <p:nvPr/>
          </p:nvSpPr>
          <p:spPr bwMode="auto">
            <a:xfrm flipV="1">
              <a:off x="527" y="1677"/>
              <a:ext cx="0" cy="511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9577" name="Line 8"/>
            <p:cNvSpPr>
              <a:spLocks noChangeShapeType="1"/>
            </p:cNvSpPr>
            <p:nvPr/>
          </p:nvSpPr>
          <p:spPr bwMode="auto">
            <a:xfrm flipH="1" flipV="1">
              <a:off x="1717" y="2698"/>
              <a:ext cx="48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Undichtheiten </a:t>
            </a:r>
            <a:r>
              <a:rPr lang="de-DE" sz="2800" dirty="0"/>
              <a:t>der Gebäudehülle</a:t>
            </a:r>
            <a:r>
              <a:rPr lang="de-DE" sz="2800" dirty="0" smtClean="0"/>
              <a:t/>
            </a:r>
            <a:br>
              <a:rPr lang="de-DE" sz="2800" dirty="0" smtClean="0"/>
            </a:br>
            <a:endParaRPr lang="de-DE" sz="2800" dirty="0"/>
          </a:p>
        </p:txBody>
      </p:sp>
      <p:sp>
        <p:nvSpPr>
          <p:cNvPr id="11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89337" y="798763"/>
            <a:ext cx="725341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Ortgang – Zugluft in einer Dachwohnung</a:t>
            </a:r>
          </a:p>
        </p:txBody>
      </p:sp>
    </p:spTree>
    <p:extLst>
      <p:ext uri="{BB962C8B-B14F-4D97-AF65-F5344CB8AC3E}">
        <p14:creationId xmlns:p14="http://schemas.microsoft.com/office/powerpoint/2010/main" val="1607027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Undichtheiten </a:t>
            </a:r>
            <a:r>
              <a:rPr lang="de-DE" dirty="0"/>
              <a:t>der </a:t>
            </a:r>
            <a:r>
              <a:rPr lang="de-DE" dirty="0" smtClean="0"/>
              <a:t>Gebäudehülle</a:t>
            </a:r>
            <a:br>
              <a:rPr lang="de-DE" dirty="0" smtClean="0"/>
            </a:br>
            <a:endParaRPr lang="de-DE" altLang="de-DE" sz="2800" dirty="0">
              <a:solidFill>
                <a:srgbClr val="0000FF"/>
              </a:solidFill>
            </a:endParaRPr>
          </a:p>
        </p:txBody>
      </p:sp>
      <p:pic>
        <p:nvPicPr>
          <p:cNvPr id="80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825" y="1389311"/>
            <a:ext cx="3393675" cy="479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7" y="798763"/>
            <a:ext cx="725341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Anschluss Dach - Außenwand</a:t>
            </a:r>
          </a:p>
        </p:txBody>
      </p: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4701400" y="3310646"/>
            <a:ext cx="4156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de-DE" sz="2400" b="1" dirty="0" smtClean="0">
                <a:solidFill>
                  <a:srgbClr val="C00000"/>
                </a:solidFill>
                <a:cs typeface="Arial" charset="0"/>
              </a:rPr>
              <a:t>Schimmelbildung außen!</a:t>
            </a:r>
          </a:p>
        </p:txBody>
      </p:sp>
      <p:cxnSp>
        <p:nvCxnSpPr>
          <p:cNvPr id="3" name="Gerade Verbindung mit Pfeil 2"/>
          <p:cNvCxnSpPr>
            <a:stCxn id="7" idx="1"/>
          </p:cNvCxnSpPr>
          <p:nvPr/>
        </p:nvCxnSpPr>
        <p:spPr>
          <a:xfrm flipH="1" flipV="1">
            <a:off x="3114675" y="2762250"/>
            <a:ext cx="1586725" cy="7792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Undichtheiten </a:t>
            </a:r>
            <a:r>
              <a:rPr lang="de-DE" dirty="0"/>
              <a:t>der </a:t>
            </a:r>
            <a:r>
              <a:rPr lang="de-DE" dirty="0" smtClean="0"/>
              <a:t>Gebäudehülle</a:t>
            </a:r>
            <a:br>
              <a:rPr lang="de-DE" dirty="0" smtClean="0"/>
            </a:br>
            <a:endParaRPr lang="de-DE" altLang="de-DE" sz="2800" dirty="0">
              <a:solidFill>
                <a:srgbClr val="0000FF"/>
              </a:solidFill>
            </a:endParaRPr>
          </a:p>
        </p:txBody>
      </p:sp>
      <p:pic>
        <p:nvPicPr>
          <p:cNvPr id="8069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2" b="1615"/>
          <a:stretch/>
        </p:blipFill>
        <p:spPr bwMode="auto">
          <a:xfrm>
            <a:off x="1613388" y="1608375"/>
            <a:ext cx="5803849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1104899" y="5658446"/>
            <a:ext cx="678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</a:t>
            </a: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eines Dachflächenfensters</a:t>
            </a:r>
            <a:endParaRPr lang="de-DE" sz="2400" b="1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Undichtheiten </a:t>
            </a:r>
            <a:r>
              <a:rPr lang="de-DE" dirty="0"/>
              <a:t>der </a:t>
            </a:r>
            <a:r>
              <a:rPr lang="de-DE" dirty="0" smtClean="0"/>
              <a:t>Gebäudehülle</a:t>
            </a:r>
            <a:br>
              <a:rPr lang="de-DE" dirty="0" smtClean="0"/>
            </a:br>
            <a:endParaRPr lang="de-DE" altLang="de-DE" sz="2800" dirty="0">
              <a:solidFill>
                <a:srgbClr val="0000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104899" y="5658446"/>
            <a:ext cx="678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</a:t>
            </a: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einer Dachbodenluke</a:t>
            </a:r>
            <a:endParaRPr lang="de-DE" sz="2400" b="1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306"/>
          <a:stretch/>
        </p:blipFill>
        <p:spPr bwMode="auto">
          <a:xfrm>
            <a:off x="1511177" y="1483749"/>
            <a:ext cx="5927848" cy="410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Undichtheiten </a:t>
            </a:r>
            <a:r>
              <a:rPr lang="de-DE" dirty="0"/>
              <a:t>der </a:t>
            </a:r>
            <a:r>
              <a:rPr lang="de-DE" dirty="0" smtClean="0"/>
              <a:t>Gebäudehülle</a:t>
            </a:r>
            <a:br>
              <a:rPr lang="de-DE" dirty="0" smtClean="0"/>
            </a:br>
            <a:endParaRPr lang="de-DE" altLang="de-DE" sz="2800" dirty="0">
              <a:solidFill>
                <a:srgbClr val="0000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104899" y="5658446"/>
            <a:ext cx="678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Unterdruckthermografie einer Dachwohnung</a:t>
            </a:r>
            <a:endParaRPr lang="de-DE" sz="2400" b="1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852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9" y="1436936"/>
            <a:ext cx="5897562" cy="412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1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Undichtheiten </a:t>
            </a:r>
            <a:r>
              <a:rPr lang="de-DE" dirty="0"/>
              <a:t>der </a:t>
            </a:r>
            <a:r>
              <a:rPr lang="de-DE" dirty="0" smtClean="0"/>
              <a:t>Gebäudehülle</a:t>
            </a:r>
            <a:br>
              <a:rPr lang="de-DE" dirty="0" smtClean="0"/>
            </a:br>
            <a:endParaRPr lang="de-DE" altLang="de-DE" sz="2800" dirty="0">
              <a:solidFill>
                <a:srgbClr val="0000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Beispiele aus der Praxis</a:t>
            </a:r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47699" y="5658446"/>
            <a:ext cx="678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Vorprogrammierter Feuchteschaden!</a:t>
            </a:r>
            <a:endParaRPr lang="de-DE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699" y="1487461"/>
            <a:ext cx="6796453" cy="417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4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Dachkonstruktion</a:t>
            </a:r>
            <a:br>
              <a:rPr lang="de-DE" sz="2800" dirty="0" smtClean="0"/>
            </a:br>
            <a:endParaRPr lang="de-DE" sz="2800" dirty="0"/>
          </a:p>
        </p:txBody>
      </p:sp>
      <p:grpSp>
        <p:nvGrpSpPr>
          <p:cNvPr id="56" name="Gruppieren 55"/>
          <p:cNvGrpSpPr/>
          <p:nvPr/>
        </p:nvGrpSpPr>
        <p:grpSpPr>
          <a:xfrm>
            <a:off x="561243" y="1790271"/>
            <a:ext cx="7411915" cy="4002769"/>
            <a:chOff x="918797" y="1676548"/>
            <a:chExt cx="7411915" cy="3987112"/>
          </a:xfrm>
        </p:grpSpPr>
        <p:sp>
          <p:nvSpPr>
            <p:cNvPr id="57" name="Rectangle 3"/>
            <p:cNvSpPr>
              <a:spLocks noChangeArrowheads="1"/>
            </p:cNvSpPr>
            <p:nvPr/>
          </p:nvSpPr>
          <p:spPr bwMode="auto">
            <a:xfrm rot="5400000">
              <a:off x="4460265" y="3201744"/>
              <a:ext cx="1152525" cy="679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0" name="Rectangle 4" descr="Konturierte Raute"/>
            <p:cNvSpPr>
              <a:spLocks noChangeArrowheads="1"/>
            </p:cNvSpPr>
            <p:nvPr/>
          </p:nvSpPr>
          <p:spPr bwMode="auto">
            <a:xfrm rot="16200000">
              <a:off x="2491765" y="1913182"/>
              <a:ext cx="1146175" cy="3263412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1" name="Rectangle 5" descr="Konturierte Raute"/>
            <p:cNvSpPr>
              <a:spLocks noChangeArrowheads="1"/>
            </p:cNvSpPr>
            <p:nvPr/>
          </p:nvSpPr>
          <p:spPr bwMode="auto">
            <a:xfrm rot="5400000">
              <a:off x="5099356" y="3253216"/>
              <a:ext cx="1147762" cy="581757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2" name="Rectangle 6" descr="Horizontal dunkel"/>
            <p:cNvSpPr>
              <a:spLocks noChangeArrowheads="1"/>
            </p:cNvSpPr>
            <p:nvPr/>
          </p:nvSpPr>
          <p:spPr bwMode="auto">
            <a:xfrm rot="5400000">
              <a:off x="3645511" y="648434"/>
              <a:ext cx="104775" cy="4532434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3" name="Rectangle 7" descr="Konturierte Raute"/>
            <p:cNvSpPr>
              <a:spLocks noChangeArrowheads="1"/>
            </p:cNvSpPr>
            <p:nvPr/>
          </p:nvSpPr>
          <p:spPr bwMode="auto">
            <a:xfrm rot="5400000">
              <a:off x="3603930" y="1975523"/>
              <a:ext cx="195263" cy="4530969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4" name="Rectangle 8" descr="Horizontal dunkel"/>
            <p:cNvSpPr>
              <a:spLocks noChangeArrowheads="1"/>
            </p:cNvSpPr>
            <p:nvPr/>
          </p:nvSpPr>
          <p:spPr bwMode="auto">
            <a:xfrm rot="5400000">
              <a:off x="3657905" y="2124992"/>
              <a:ext cx="87313" cy="4536831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5" name="Line 9"/>
            <p:cNvSpPr>
              <a:spLocks noChangeShapeType="1"/>
            </p:cNvSpPr>
            <p:nvPr/>
          </p:nvSpPr>
          <p:spPr bwMode="auto">
            <a:xfrm flipV="1">
              <a:off x="1210408" y="2968625"/>
              <a:ext cx="162658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6" name="Line 10"/>
            <p:cNvSpPr>
              <a:spLocks noChangeShapeType="1"/>
            </p:cNvSpPr>
            <p:nvPr/>
          </p:nvSpPr>
          <p:spPr bwMode="auto">
            <a:xfrm>
              <a:off x="1292469" y="2974975"/>
              <a:ext cx="0" cy="1366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V="1">
              <a:off x="1216269" y="4340225"/>
              <a:ext cx="15972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8" name="Text Box 12"/>
            <p:cNvSpPr txBox="1">
              <a:spLocks noChangeArrowheads="1"/>
            </p:cNvSpPr>
            <p:nvPr/>
          </p:nvSpPr>
          <p:spPr bwMode="auto">
            <a:xfrm>
              <a:off x="918797" y="3446463"/>
              <a:ext cx="301869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2000">
                  <a:solidFill>
                    <a:prstClr val="black"/>
                  </a:solidFill>
                </a:rPr>
                <a:t>d</a:t>
              </a:r>
              <a:endParaRPr lang="de-DE" altLang="de-DE" sz="2000" baseline="-25000">
                <a:solidFill>
                  <a:prstClr val="black"/>
                </a:solidFill>
              </a:endParaRPr>
            </a:p>
          </p:txBody>
        </p:sp>
        <p:sp>
          <p:nvSpPr>
            <p:cNvPr id="69" name="Line 13"/>
            <p:cNvSpPr>
              <a:spLocks noChangeShapeType="1"/>
            </p:cNvSpPr>
            <p:nvPr/>
          </p:nvSpPr>
          <p:spPr bwMode="auto">
            <a:xfrm flipV="1">
              <a:off x="4698023" y="2967038"/>
              <a:ext cx="677008" cy="1147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0" name="Line 14"/>
            <p:cNvSpPr>
              <a:spLocks noChangeShapeType="1"/>
            </p:cNvSpPr>
            <p:nvPr/>
          </p:nvSpPr>
          <p:spPr bwMode="auto">
            <a:xfrm>
              <a:off x="4693627" y="2971801"/>
              <a:ext cx="690196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>
              <a:off x="1431682" y="4130675"/>
              <a:ext cx="45324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6348046" y="2651126"/>
              <a:ext cx="198266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dirty="0">
                  <a:solidFill>
                    <a:prstClr val="black"/>
                  </a:solidFill>
                </a:rPr>
                <a:t>Holzweichfaserplatte =</a:t>
              </a:r>
            </a:p>
            <a:p>
              <a:pPr algn="ctr"/>
              <a:r>
                <a:rPr lang="de-DE" altLang="de-DE" sz="1400" b="1" dirty="0">
                  <a:solidFill>
                    <a:srgbClr val="C00000"/>
                  </a:solidFill>
                </a:rPr>
                <a:t>Winddichtung</a:t>
              </a:r>
            </a:p>
          </p:txBody>
        </p:sp>
        <p:sp>
          <p:nvSpPr>
            <p:cNvPr id="73" name="Text Box 17"/>
            <p:cNvSpPr txBox="1">
              <a:spLocks noChangeArrowheads="1"/>
            </p:cNvSpPr>
            <p:nvPr/>
          </p:nvSpPr>
          <p:spPr bwMode="auto">
            <a:xfrm>
              <a:off x="6364166" y="3295650"/>
              <a:ext cx="179363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>
                  <a:solidFill>
                    <a:prstClr val="black"/>
                  </a:solidFill>
                </a:rPr>
                <a:t>Sparren/Dämmung</a:t>
              </a:r>
            </a:p>
          </p:txBody>
        </p:sp>
        <p:sp>
          <p:nvSpPr>
            <p:cNvPr id="74" name="Text Box 18"/>
            <p:cNvSpPr txBox="1">
              <a:spLocks noChangeArrowheads="1"/>
            </p:cNvSpPr>
            <p:nvPr/>
          </p:nvSpPr>
          <p:spPr bwMode="auto">
            <a:xfrm>
              <a:off x="6424246" y="4171950"/>
              <a:ext cx="17965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>
                  <a:solidFill>
                    <a:prstClr val="black"/>
                  </a:solidFill>
                </a:rPr>
                <a:t>Kantholz/Dämmung</a:t>
              </a:r>
            </a:p>
          </p:txBody>
        </p:sp>
        <p:sp>
          <p:nvSpPr>
            <p:cNvPr id="75" name="Text Box 19"/>
            <p:cNvSpPr txBox="1">
              <a:spLocks noChangeArrowheads="1"/>
            </p:cNvSpPr>
            <p:nvPr/>
          </p:nvSpPr>
          <p:spPr bwMode="auto">
            <a:xfrm>
              <a:off x="6422781" y="3705226"/>
              <a:ext cx="179363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dirty="0">
                  <a:solidFill>
                    <a:prstClr val="black"/>
                  </a:solidFill>
                </a:rPr>
                <a:t>Dampfbremse =</a:t>
              </a:r>
            </a:p>
            <a:p>
              <a:pPr algn="ctr"/>
              <a:r>
                <a:rPr lang="de-DE" altLang="de-DE" sz="1400" b="1" dirty="0">
                  <a:solidFill>
                    <a:srgbClr val="C00000"/>
                  </a:solidFill>
                </a:rPr>
                <a:t>Luftdichtung</a:t>
              </a:r>
            </a:p>
          </p:txBody>
        </p:sp>
        <p:sp>
          <p:nvSpPr>
            <p:cNvPr id="76" name="Text Box 20"/>
            <p:cNvSpPr txBox="1">
              <a:spLocks noChangeArrowheads="1"/>
            </p:cNvSpPr>
            <p:nvPr/>
          </p:nvSpPr>
          <p:spPr bwMode="auto">
            <a:xfrm>
              <a:off x="6452089" y="4457700"/>
              <a:ext cx="179363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>
                  <a:solidFill>
                    <a:prstClr val="black"/>
                  </a:solidFill>
                </a:rPr>
                <a:t>Gipskarton</a:t>
              </a:r>
            </a:p>
          </p:txBody>
        </p:sp>
        <p:sp>
          <p:nvSpPr>
            <p:cNvPr id="77" name="Line 21"/>
            <p:cNvSpPr>
              <a:spLocks noChangeShapeType="1"/>
            </p:cNvSpPr>
            <p:nvPr/>
          </p:nvSpPr>
          <p:spPr bwMode="auto">
            <a:xfrm flipH="1" flipV="1">
              <a:off x="5986097" y="2917825"/>
              <a:ext cx="655026" cy="6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8" name="Line 22"/>
            <p:cNvSpPr>
              <a:spLocks noChangeShapeType="1"/>
            </p:cNvSpPr>
            <p:nvPr/>
          </p:nvSpPr>
          <p:spPr bwMode="auto">
            <a:xfrm flipH="1">
              <a:off x="5986096" y="3457575"/>
              <a:ext cx="55098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9" name="Line 23"/>
            <p:cNvSpPr>
              <a:spLocks noChangeShapeType="1"/>
            </p:cNvSpPr>
            <p:nvPr/>
          </p:nvSpPr>
          <p:spPr bwMode="auto">
            <a:xfrm flipH="1">
              <a:off x="5980236" y="3990975"/>
              <a:ext cx="811823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0" name="Line 24"/>
            <p:cNvSpPr>
              <a:spLocks noChangeShapeType="1"/>
            </p:cNvSpPr>
            <p:nvPr/>
          </p:nvSpPr>
          <p:spPr bwMode="auto">
            <a:xfrm flipH="1" flipV="1">
              <a:off x="5986097" y="4238625"/>
              <a:ext cx="603738" cy="88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1" name="Line 25"/>
            <p:cNvSpPr>
              <a:spLocks noChangeShapeType="1"/>
            </p:cNvSpPr>
            <p:nvPr/>
          </p:nvSpPr>
          <p:spPr bwMode="auto">
            <a:xfrm flipH="1" flipV="1">
              <a:off x="5986097" y="4397375"/>
              <a:ext cx="949569" cy="215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2" name="AutoShape 26"/>
            <p:cNvSpPr>
              <a:spLocks noChangeArrowheads="1"/>
            </p:cNvSpPr>
            <p:nvPr/>
          </p:nvSpPr>
          <p:spPr bwMode="auto">
            <a:xfrm>
              <a:off x="2274277" y="2362200"/>
              <a:ext cx="2778369" cy="977900"/>
            </a:xfrm>
            <a:prstGeom prst="curvedUpArrow">
              <a:avLst>
                <a:gd name="adj1" fmla="val 61558"/>
                <a:gd name="adj2" fmla="val 123117"/>
                <a:gd name="adj3" fmla="val 33333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3" name="AutoShape 27"/>
            <p:cNvSpPr>
              <a:spLocks noChangeArrowheads="1"/>
            </p:cNvSpPr>
            <p:nvPr/>
          </p:nvSpPr>
          <p:spPr bwMode="auto">
            <a:xfrm rot="13640867">
              <a:off x="511437" y="3447365"/>
              <a:ext cx="3987112" cy="4454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84" name="Text Box 29"/>
          <p:cNvSpPr txBox="1">
            <a:spLocks noChangeArrowheads="1"/>
          </p:cNvSpPr>
          <p:nvPr/>
        </p:nvSpPr>
        <p:spPr bwMode="auto">
          <a:xfrm>
            <a:off x="3592860" y="1822329"/>
            <a:ext cx="387740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800" b="1" dirty="0">
                <a:solidFill>
                  <a:srgbClr val="C00000"/>
                </a:solidFill>
              </a:rPr>
              <a:t>Wind</a:t>
            </a:r>
            <a:r>
              <a:rPr lang="de-DE" altLang="de-DE" sz="1800" b="1" dirty="0">
                <a:solidFill>
                  <a:prstClr val="black"/>
                </a:solidFill>
              </a:rPr>
              <a:t>dichtung verhindert Luftströmung </a:t>
            </a:r>
            <a:r>
              <a:rPr lang="de-DE" altLang="de-DE" sz="1800" b="1" dirty="0">
                <a:solidFill>
                  <a:srgbClr val="C00000"/>
                </a:solidFill>
              </a:rPr>
              <a:t>in</a:t>
            </a:r>
            <a:r>
              <a:rPr lang="de-DE" altLang="de-DE" sz="1800" b="1" dirty="0">
                <a:solidFill>
                  <a:prstClr val="black"/>
                </a:solidFill>
              </a:rPr>
              <a:t> die Konstruktion</a:t>
            </a:r>
          </a:p>
        </p:txBody>
      </p:sp>
      <p:sp>
        <p:nvSpPr>
          <p:cNvPr id="85" name="Text Box 28"/>
          <p:cNvSpPr txBox="1">
            <a:spLocks noChangeArrowheads="1"/>
          </p:cNvSpPr>
          <p:nvPr/>
        </p:nvSpPr>
        <p:spPr bwMode="auto">
          <a:xfrm>
            <a:off x="3651310" y="5064518"/>
            <a:ext cx="4247418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800" b="1" dirty="0">
                <a:solidFill>
                  <a:srgbClr val="C00000"/>
                </a:solidFill>
              </a:rPr>
              <a:t>Luft</a:t>
            </a:r>
            <a:r>
              <a:rPr lang="de-DE" altLang="de-DE" sz="1800" b="1" dirty="0">
                <a:solidFill>
                  <a:prstClr val="black"/>
                </a:solidFill>
              </a:rPr>
              <a:t>dichtung verhindert Luftströmung </a:t>
            </a:r>
            <a:r>
              <a:rPr lang="de-DE" altLang="de-DE" sz="1800" b="1" dirty="0">
                <a:solidFill>
                  <a:srgbClr val="C00000"/>
                </a:solidFill>
              </a:rPr>
              <a:t>durch </a:t>
            </a:r>
            <a:r>
              <a:rPr lang="de-DE" altLang="de-DE" sz="1800" b="1" dirty="0">
                <a:solidFill>
                  <a:prstClr val="black"/>
                </a:solidFill>
              </a:rPr>
              <a:t>die Konstruktion</a:t>
            </a: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389337" y="798763"/>
            <a:ext cx="790693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Luftdichtheit (</a:t>
            </a:r>
            <a:r>
              <a:rPr lang="de-DE" sz="2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innen) und </a:t>
            </a:r>
            <a:r>
              <a:rPr 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Winddichtheit (außen)</a:t>
            </a:r>
          </a:p>
        </p:txBody>
      </p:sp>
    </p:spTree>
    <p:extLst>
      <p:ext uri="{BB962C8B-B14F-4D97-AF65-F5344CB8AC3E}">
        <p14:creationId xmlns:p14="http://schemas.microsoft.com/office/powerpoint/2010/main" val="1931653793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Line 2"/>
          <p:cNvSpPr>
            <a:spLocks noChangeShapeType="1"/>
          </p:cNvSpPr>
          <p:nvPr/>
        </p:nvSpPr>
        <p:spPr bwMode="auto">
          <a:xfrm flipV="1">
            <a:off x="6071089" y="3708400"/>
            <a:ext cx="0" cy="59055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03" name="Rectangle 3" descr="Konturierte Raute"/>
          <p:cNvSpPr>
            <a:spLocks noChangeArrowheads="1"/>
          </p:cNvSpPr>
          <p:nvPr/>
        </p:nvSpPr>
        <p:spPr bwMode="auto">
          <a:xfrm rot="16200000">
            <a:off x="3638001" y="1743137"/>
            <a:ext cx="1366838" cy="283991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19204" name="Rectangle 4" descr="Konturierte Raute"/>
          <p:cNvSpPr>
            <a:spLocks noChangeArrowheads="1"/>
          </p:cNvSpPr>
          <p:nvPr/>
        </p:nvSpPr>
        <p:spPr bwMode="auto">
          <a:xfrm rot="5400000">
            <a:off x="6058817" y="2771959"/>
            <a:ext cx="1366837" cy="785446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19205" name="Rectangle 5" descr="Horizontal dunkel"/>
          <p:cNvSpPr>
            <a:spLocks noChangeArrowheads="1"/>
          </p:cNvSpPr>
          <p:nvPr/>
        </p:nvSpPr>
        <p:spPr bwMode="auto">
          <a:xfrm rot="5400000">
            <a:off x="4577984" y="-83649"/>
            <a:ext cx="130175" cy="4983774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19206" name="Rectangle 6" descr="90%"/>
          <p:cNvSpPr>
            <a:spLocks noChangeArrowheads="1"/>
          </p:cNvSpPr>
          <p:nvPr/>
        </p:nvSpPr>
        <p:spPr bwMode="auto">
          <a:xfrm rot="5400000">
            <a:off x="4191367" y="1809629"/>
            <a:ext cx="85725" cy="4169019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07" name="Rectangle 7"/>
          <p:cNvSpPr>
            <a:spLocks noChangeArrowheads="1"/>
          </p:cNvSpPr>
          <p:nvPr/>
        </p:nvSpPr>
        <p:spPr bwMode="auto">
          <a:xfrm rot="5400000">
            <a:off x="1916174" y="2865744"/>
            <a:ext cx="1366837" cy="59787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19208" name="Rectangle 8" descr="Konturierte Raute"/>
          <p:cNvSpPr>
            <a:spLocks noChangeArrowheads="1"/>
          </p:cNvSpPr>
          <p:nvPr/>
        </p:nvSpPr>
        <p:spPr bwMode="auto">
          <a:xfrm rot="5400000">
            <a:off x="1542501" y="3089948"/>
            <a:ext cx="1366837" cy="149469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19209" name="Line 9"/>
          <p:cNvSpPr>
            <a:spLocks noChangeShapeType="1"/>
          </p:cNvSpPr>
          <p:nvPr/>
        </p:nvSpPr>
        <p:spPr bwMode="auto">
          <a:xfrm>
            <a:off x="2300654" y="2482850"/>
            <a:ext cx="59787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10" name="Line 10"/>
          <p:cNvSpPr>
            <a:spLocks noChangeShapeType="1"/>
          </p:cNvSpPr>
          <p:nvPr/>
        </p:nvSpPr>
        <p:spPr bwMode="auto">
          <a:xfrm flipH="1">
            <a:off x="2300654" y="2482850"/>
            <a:ext cx="59787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11" name="Rectangle 11"/>
          <p:cNvSpPr>
            <a:spLocks noChangeArrowheads="1"/>
          </p:cNvSpPr>
          <p:nvPr/>
        </p:nvSpPr>
        <p:spPr bwMode="auto">
          <a:xfrm rot="5400000">
            <a:off x="5362758" y="2865744"/>
            <a:ext cx="1366837" cy="597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19212" name="Line 12"/>
          <p:cNvSpPr>
            <a:spLocks noChangeShapeType="1"/>
          </p:cNvSpPr>
          <p:nvPr/>
        </p:nvSpPr>
        <p:spPr bwMode="auto">
          <a:xfrm>
            <a:off x="5747238" y="2482850"/>
            <a:ext cx="59787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13" name="Line 13"/>
          <p:cNvSpPr>
            <a:spLocks noChangeShapeType="1"/>
          </p:cNvSpPr>
          <p:nvPr/>
        </p:nvSpPr>
        <p:spPr bwMode="auto">
          <a:xfrm flipH="1">
            <a:off x="5747238" y="2482850"/>
            <a:ext cx="59787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14" name="Rectangle 14" descr="90%"/>
          <p:cNvSpPr>
            <a:spLocks noChangeArrowheads="1"/>
          </p:cNvSpPr>
          <p:nvPr/>
        </p:nvSpPr>
        <p:spPr bwMode="auto">
          <a:xfrm rot="5400000">
            <a:off x="6752126" y="3551482"/>
            <a:ext cx="85725" cy="691662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15" name="Rectangle 15" descr="90%"/>
          <p:cNvSpPr>
            <a:spLocks noChangeArrowheads="1"/>
          </p:cNvSpPr>
          <p:nvPr/>
        </p:nvSpPr>
        <p:spPr bwMode="auto">
          <a:xfrm rot="5400000">
            <a:off x="6051673" y="3812077"/>
            <a:ext cx="85725" cy="507023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819216" name="AutoShape 16"/>
          <p:cNvCxnSpPr>
            <a:cxnSpLocks noChangeShapeType="1"/>
          </p:cNvCxnSpPr>
          <p:nvPr/>
        </p:nvCxnSpPr>
        <p:spPr bwMode="auto">
          <a:xfrm flipV="1">
            <a:off x="6340720" y="3887789"/>
            <a:ext cx="115765" cy="173037"/>
          </a:xfrm>
          <a:prstGeom prst="curvedConnector3">
            <a:avLst>
              <a:gd name="adj1" fmla="val 50634"/>
            </a:avLst>
          </a:prstGeom>
          <a:noFill/>
          <a:ln w="84455">
            <a:pattFill prst="pct90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624254" y="4073526"/>
            <a:ext cx="3165231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Luftdichtheitsbahn (Folie oder armierte Baupappe)</a:t>
            </a: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29254" y="4921250"/>
            <a:ext cx="236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Doppelseitiges Klebeband oder Klebemasse</a:t>
            </a:r>
          </a:p>
        </p:txBody>
      </p:sp>
      <p:sp>
        <p:nvSpPr>
          <p:cNvPr id="819219" name="Line 19"/>
          <p:cNvSpPr>
            <a:spLocks noChangeShapeType="1"/>
          </p:cNvSpPr>
          <p:nvPr/>
        </p:nvSpPr>
        <p:spPr bwMode="auto">
          <a:xfrm flipV="1">
            <a:off x="3259016" y="3949700"/>
            <a:ext cx="1052146" cy="61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20" name="Line 20"/>
          <p:cNvSpPr>
            <a:spLocks noChangeShapeType="1"/>
          </p:cNvSpPr>
          <p:nvPr/>
        </p:nvSpPr>
        <p:spPr bwMode="auto">
          <a:xfrm flipV="1">
            <a:off x="4467959" y="3975101"/>
            <a:ext cx="1361342" cy="1139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22" name="Rectangle 22"/>
          <p:cNvSpPr>
            <a:spLocks noChangeArrowheads="1"/>
          </p:cNvSpPr>
          <p:nvPr/>
        </p:nvSpPr>
        <p:spPr bwMode="auto">
          <a:xfrm>
            <a:off x="5899638" y="4137025"/>
            <a:ext cx="345831" cy="139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19223" name="Line 23"/>
          <p:cNvSpPr>
            <a:spLocks noChangeShapeType="1"/>
          </p:cNvSpPr>
          <p:nvPr/>
        </p:nvSpPr>
        <p:spPr bwMode="auto">
          <a:xfrm flipV="1">
            <a:off x="5899638" y="4137025"/>
            <a:ext cx="345831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24" name="Line 24"/>
          <p:cNvSpPr>
            <a:spLocks noChangeShapeType="1"/>
          </p:cNvSpPr>
          <p:nvPr/>
        </p:nvSpPr>
        <p:spPr bwMode="auto">
          <a:xfrm>
            <a:off x="5899638" y="4137025"/>
            <a:ext cx="345831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5229958" y="4797425"/>
            <a:ext cx="236659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Anpresslatte </a:t>
            </a:r>
          </a:p>
        </p:txBody>
      </p:sp>
      <p:sp>
        <p:nvSpPr>
          <p:cNvPr id="819226" name="Line 26"/>
          <p:cNvSpPr>
            <a:spLocks noChangeShapeType="1"/>
          </p:cNvSpPr>
          <p:nvPr/>
        </p:nvSpPr>
        <p:spPr bwMode="auto">
          <a:xfrm flipH="1" flipV="1">
            <a:off x="6096000" y="4302126"/>
            <a:ext cx="240323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9227" name="AutoShape 27"/>
          <p:cNvSpPr>
            <a:spLocks noChangeArrowheads="1"/>
          </p:cNvSpPr>
          <p:nvPr/>
        </p:nvSpPr>
        <p:spPr bwMode="auto">
          <a:xfrm>
            <a:off x="5945066" y="3949701"/>
            <a:ext cx="241788" cy="5397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Luftdichtheit im Dach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389337" y="798763"/>
            <a:ext cx="790693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Überlappung der Luftdichtheitsbahn</a:t>
            </a:r>
            <a:endParaRPr lang="de-DE" sz="27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3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Energiekosten</a:t>
            </a:r>
            <a:b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4925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1135064" y="1563689"/>
            <a:ext cx="5808662" cy="4056062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Beispiel Einfamilienhaus mit 150 m</a:t>
            </a:r>
            <a:r>
              <a:rPr lang="de-DE" altLang="de-DE" sz="2400" b="1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Bef>
                <a:spcPts val="12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Heizölverbrauch 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2.850 Liter </a:t>
            </a:r>
            <a:b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für Heizung und Warmwasser</a:t>
            </a:r>
            <a:b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Kosten: 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65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/L			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1853,- 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€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Stromverbrauch 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4.000 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kWh</a:t>
            </a:r>
            <a:b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Kosten: 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28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/kWh + 100,- € GP</a:t>
            </a:r>
            <a:b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           1.220,- 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€ 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Energiekosten pro Jahr</a:t>
            </a:r>
            <a:r>
              <a:rPr lang="de-DE" altLang="de-DE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	 </a:t>
            </a:r>
            <a:r>
              <a:rPr lang="de-DE" altLang="de-DE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altLang="de-DE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3.073,- </a:t>
            </a:r>
            <a:r>
              <a:rPr lang="de-DE" altLang="de-DE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€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Über 20 </a:t>
            </a:r>
            <a:r>
              <a:rPr lang="de-DE" altLang="de-DE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Jahre mindestens: 61.460</a:t>
            </a:r>
            <a:r>
              <a:rPr lang="de-DE" altLang="de-DE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,- €</a:t>
            </a:r>
          </a:p>
        </p:txBody>
      </p:sp>
      <p:sp>
        <p:nvSpPr>
          <p:cNvPr id="949251" name="Line 3"/>
          <p:cNvSpPr>
            <a:spLocks noChangeShapeType="1"/>
          </p:cNvSpPr>
          <p:nvPr/>
        </p:nvSpPr>
        <p:spPr bwMode="auto">
          <a:xfrm>
            <a:off x="4056917" y="3051175"/>
            <a:ext cx="110050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9252" name="Line 4"/>
          <p:cNvSpPr>
            <a:spLocks noChangeShapeType="1"/>
          </p:cNvSpPr>
          <p:nvPr/>
        </p:nvSpPr>
        <p:spPr bwMode="auto">
          <a:xfrm>
            <a:off x="4056917" y="4248150"/>
            <a:ext cx="110196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9338" y="798763"/>
            <a:ext cx="68306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Und was </a:t>
            </a:r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kostet das konkret im Jahr?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 descr="Konturierte Raute"/>
          <p:cNvSpPr>
            <a:spLocks noChangeArrowheads="1"/>
          </p:cNvSpPr>
          <p:nvPr/>
        </p:nvSpPr>
        <p:spPr bwMode="auto">
          <a:xfrm rot="5400000">
            <a:off x="4215363" y="2673290"/>
            <a:ext cx="1366837" cy="24618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3299" name="Text Box 3"/>
          <p:cNvSpPr txBox="1">
            <a:spLocks noChangeArrowheads="1"/>
          </p:cNvSpPr>
          <p:nvPr/>
        </p:nvSpPr>
        <p:spPr bwMode="auto">
          <a:xfrm>
            <a:off x="486508" y="4064001"/>
            <a:ext cx="3165231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Luftdichtheitsbahn (Folie oder armierte Baupappe)</a:t>
            </a:r>
          </a:p>
        </p:txBody>
      </p:sp>
      <p:sp>
        <p:nvSpPr>
          <p:cNvPr id="823300" name="Line 4"/>
          <p:cNvSpPr>
            <a:spLocks noChangeShapeType="1"/>
          </p:cNvSpPr>
          <p:nvPr/>
        </p:nvSpPr>
        <p:spPr bwMode="auto">
          <a:xfrm flipV="1">
            <a:off x="1840523" y="3502025"/>
            <a:ext cx="341435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02" name="Rectangle 6" descr="Konturierte Raute"/>
          <p:cNvSpPr>
            <a:spLocks noChangeArrowheads="1"/>
          </p:cNvSpPr>
          <p:nvPr/>
        </p:nvSpPr>
        <p:spPr bwMode="auto">
          <a:xfrm rot="16200000">
            <a:off x="2143308" y="2177867"/>
            <a:ext cx="1366838" cy="1233854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3303" name="Rectangle 7" descr="Konturierte Raute"/>
          <p:cNvSpPr>
            <a:spLocks noChangeArrowheads="1"/>
          </p:cNvSpPr>
          <p:nvPr/>
        </p:nvSpPr>
        <p:spPr bwMode="auto">
          <a:xfrm rot="5400000">
            <a:off x="3730321" y="2434432"/>
            <a:ext cx="1366837" cy="72390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3304" name="Rectangle 8"/>
          <p:cNvSpPr>
            <a:spLocks noChangeArrowheads="1"/>
          </p:cNvSpPr>
          <p:nvPr/>
        </p:nvSpPr>
        <p:spPr bwMode="auto">
          <a:xfrm rot="5400000">
            <a:off x="3065768" y="2496711"/>
            <a:ext cx="1366837" cy="59934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3305" name="Line 9"/>
          <p:cNvSpPr>
            <a:spLocks noChangeShapeType="1"/>
          </p:cNvSpPr>
          <p:nvPr/>
        </p:nvSpPr>
        <p:spPr bwMode="auto">
          <a:xfrm>
            <a:off x="3449515" y="2114550"/>
            <a:ext cx="599343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06" name="Line 10"/>
          <p:cNvSpPr>
            <a:spLocks noChangeShapeType="1"/>
          </p:cNvSpPr>
          <p:nvPr/>
        </p:nvSpPr>
        <p:spPr bwMode="auto">
          <a:xfrm flipH="1">
            <a:off x="3449515" y="2114550"/>
            <a:ext cx="599343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07" name="Rectangle 11" descr="90%"/>
          <p:cNvSpPr>
            <a:spLocks noChangeArrowheads="1"/>
          </p:cNvSpPr>
          <p:nvPr/>
        </p:nvSpPr>
        <p:spPr bwMode="auto">
          <a:xfrm rot="5400000">
            <a:off x="3402257" y="2287099"/>
            <a:ext cx="85725" cy="2464777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08" name="Rectangle 12" descr="Geflochten"/>
          <p:cNvSpPr>
            <a:spLocks noChangeArrowheads="1"/>
          </p:cNvSpPr>
          <p:nvPr/>
        </p:nvSpPr>
        <p:spPr bwMode="auto">
          <a:xfrm>
            <a:off x="5020408" y="2105025"/>
            <a:ext cx="1604597" cy="1779588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23309" name="Rectangle 13"/>
          <p:cNvSpPr>
            <a:spLocks noChangeArrowheads="1"/>
          </p:cNvSpPr>
          <p:nvPr/>
        </p:nvSpPr>
        <p:spPr bwMode="auto">
          <a:xfrm>
            <a:off x="6623539" y="2117726"/>
            <a:ext cx="180243" cy="3546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23310" name="Rectangle 14" descr="60%"/>
          <p:cNvSpPr>
            <a:spLocks noChangeArrowheads="1"/>
          </p:cNvSpPr>
          <p:nvPr/>
        </p:nvSpPr>
        <p:spPr bwMode="auto">
          <a:xfrm>
            <a:off x="4851889" y="3609975"/>
            <a:ext cx="165588" cy="2054225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23311" name="Rectangle 15" descr="Geflochten"/>
          <p:cNvSpPr>
            <a:spLocks noChangeArrowheads="1"/>
          </p:cNvSpPr>
          <p:nvPr/>
        </p:nvSpPr>
        <p:spPr bwMode="auto">
          <a:xfrm>
            <a:off x="5020408" y="3890963"/>
            <a:ext cx="1603131" cy="1778000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23312" name="Rectangle 16" descr="90%"/>
          <p:cNvSpPr>
            <a:spLocks noChangeArrowheads="1"/>
          </p:cNvSpPr>
          <p:nvPr/>
        </p:nvSpPr>
        <p:spPr bwMode="auto">
          <a:xfrm rot="10800000">
            <a:off x="4933951" y="3382963"/>
            <a:ext cx="67408" cy="7302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13" name="Line 17"/>
          <p:cNvSpPr>
            <a:spLocks noChangeShapeType="1"/>
          </p:cNvSpPr>
          <p:nvPr/>
        </p:nvSpPr>
        <p:spPr bwMode="auto">
          <a:xfrm>
            <a:off x="4913435" y="3621089"/>
            <a:ext cx="0" cy="623887"/>
          </a:xfrm>
          <a:prstGeom prst="line">
            <a:avLst/>
          </a:prstGeom>
          <a:noFill/>
          <a:ln w="50800">
            <a:pattFill prst="wdDnDiag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14" name="AutoShape 18" descr="90%"/>
          <p:cNvSpPr>
            <a:spLocks noChangeArrowheads="1"/>
          </p:cNvSpPr>
          <p:nvPr/>
        </p:nvSpPr>
        <p:spPr bwMode="auto">
          <a:xfrm>
            <a:off x="4810858" y="3279776"/>
            <a:ext cx="174380" cy="180975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pattFill prst="pct90">
            <a:fgClr>
              <a:schemeClr val="tx1"/>
            </a:fgClr>
            <a:bgClr>
              <a:srgbClr val="FFFFFF"/>
            </a:bgClr>
          </a:patt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3315" name="Freeform 19"/>
          <p:cNvSpPr>
            <a:spLocks/>
          </p:cNvSpPr>
          <p:nvPr/>
        </p:nvSpPr>
        <p:spPr bwMode="auto">
          <a:xfrm>
            <a:off x="4649666" y="3346450"/>
            <a:ext cx="186103" cy="190500"/>
          </a:xfrm>
          <a:custGeom>
            <a:avLst/>
            <a:gdLst>
              <a:gd name="T0" fmla="*/ 0 w 111"/>
              <a:gd name="T1" fmla="*/ 88 h 103"/>
              <a:gd name="T2" fmla="*/ 77 w 111"/>
              <a:gd name="T3" fmla="*/ 88 h 103"/>
              <a:gd name="T4" fmla="*/ 111 w 111"/>
              <a:gd name="T5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1" h="103">
                <a:moveTo>
                  <a:pt x="0" y="88"/>
                </a:moveTo>
                <a:cubicBezTo>
                  <a:pt x="29" y="95"/>
                  <a:pt x="59" y="103"/>
                  <a:pt x="77" y="88"/>
                </a:cubicBezTo>
                <a:cubicBezTo>
                  <a:pt x="95" y="73"/>
                  <a:pt x="102" y="12"/>
                  <a:pt x="111" y="0"/>
                </a:cubicBezTo>
              </a:path>
            </a:pathLst>
          </a:custGeom>
          <a:noFill/>
          <a:ln w="79375">
            <a:pattFill prst="pct90">
              <a:fgClr>
                <a:schemeClr val="tx1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16" name="Rectangle 20" descr="Welle"/>
          <p:cNvSpPr>
            <a:spLocks noChangeArrowheads="1"/>
          </p:cNvSpPr>
          <p:nvPr/>
        </p:nvSpPr>
        <p:spPr bwMode="auto">
          <a:xfrm rot="-5400000">
            <a:off x="3425155" y="2375450"/>
            <a:ext cx="195262" cy="2623038"/>
          </a:xfrm>
          <a:prstGeom prst="rect">
            <a:avLst/>
          </a:prstGeom>
          <a:pattFill prst="wave">
            <a:fgClr>
              <a:schemeClr val="bg2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23317" name="Text Box 21"/>
          <p:cNvSpPr txBox="1">
            <a:spLocks noChangeArrowheads="1"/>
          </p:cNvSpPr>
          <p:nvPr/>
        </p:nvSpPr>
        <p:spPr bwMode="auto">
          <a:xfrm>
            <a:off x="767861" y="4876800"/>
            <a:ext cx="316669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Gipskarton</a:t>
            </a:r>
          </a:p>
        </p:txBody>
      </p:sp>
      <p:sp>
        <p:nvSpPr>
          <p:cNvPr id="823318" name="Line 22"/>
          <p:cNvSpPr>
            <a:spLocks noChangeShapeType="1"/>
          </p:cNvSpPr>
          <p:nvPr/>
        </p:nvSpPr>
        <p:spPr bwMode="auto">
          <a:xfrm flipV="1">
            <a:off x="2860431" y="3756025"/>
            <a:ext cx="1207477" cy="1130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3319" name="Text Box 23"/>
          <p:cNvSpPr txBox="1">
            <a:spLocks noChangeArrowheads="1"/>
          </p:cNvSpPr>
          <p:nvPr/>
        </p:nvSpPr>
        <p:spPr bwMode="auto">
          <a:xfrm>
            <a:off x="2715358" y="5321301"/>
            <a:ext cx="231970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Putzträger z.B. Streckmetall</a:t>
            </a:r>
          </a:p>
        </p:txBody>
      </p:sp>
      <p:sp>
        <p:nvSpPr>
          <p:cNvPr id="823320" name="Line 24"/>
          <p:cNvSpPr>
            <a:spLocks noChangeShapeType="1"/>
          </p:cNvSpPr>
          <p:nvPr/>
        </p:nvSpPr>
        <p:spPr bwMode="auto">
          <a:xfrm flipV="1">
            <a:off x="3516923" y="3933825"/>
            <a:ext cx="1359877" cy="135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Luftdichtheit im Dach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89337" y="798763"/>
            <a:ext cx="790693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Anschluss an Giebelwand</a:t>
            </a:r>
            <a:endParaRPr lang="de-DE" sz="27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Luftdichtheit im Dach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89337" y="798763"/>
            <a:ext cx="790693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7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Anschluss an Giebelwand</a:t>
            </a:r>
            <a:endParaRPr lang="de-DE" sz="27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" descr="Konturierte Raute"/>
          <p:cNvSpPr>
            <a:spLocks noChangeArrowheads="1"/>
          </p:cNvSpPr>
          <p:nvPr/>
        </p:nvSpPr>
        <p:spPr bwMode="auto">
          <a:xfrm rot="5400000">
            <a:off x="4215363" y="2673290"/>
            <a:ext cx="1366837" cy="24618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486508" y="4064001"/>
            <a:ext cx="3165231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Luftdichtheitsbahn (Folie oder armierte Baupappe)</a:t>
            </a: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 flipV="1">
            <a:off x="1652954" y="3546475"/>
            <a:ext cx="498231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Rectangle 6" descr="Konturierte Raute"/>
          <p:cNvSpPr>
            <a:spLocks noChangeArrowheads="1"/>
          </p:cNvSpPr>
          <p:nvPr/>
        </p:nvSpPr>
        <p:spPr bwMode="auto">
          <a:xfrm rot="16200000">
            <a:off x="2143308" y="2177867"/>
            <a:ext cx="1366838" cy="1233854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Rectangle 7" descr="Konturierte Raute"/>
          <p:cNvSpPr>
            <a:spLocks noChangeArrowheads="1"/>
          </p:cNvSpPr>
          <p:nvPr/>
        </p:nvSpPr>
        <p:spPr bwMode="auto">
          <a:xfrm rot="5400000">
            <a:off x="3730321" y="2434432"/>
            <a:ext cx="1366837" cy="72390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 rot="5400000">
            <a:off x="3065768" y="2496711"/>
            <a:ext cx="1366837" cy="59934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3449515" y="2114550"/>
            <a:ext cx="599343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flipH="1">
            <a:off x="3449515" y="2114550"/>
            <a:ext cx="599343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Rectangle 11" descr="90%"/>
          <p:cNvSpPr>
            <a:spLocks noChangeArrowheads="1"/>
          </p:cNvSpPr>
          <p:nvPr/>
        </p:nvSpPr>
        <p:spPr bwMode="auto">
          <a:xfrm rot="5400000">
            <a:off x="3266709" y="2416786"/>
            <a:ext cx="85725" cy="2205404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" name="Rectangle 12" descr="Geflochten"/>
          <p:cNvSpPr>
            <a:spLocks noChangeArrowheads="1"/>
          </p:cNvSpPr>
          <p:nvPr/>
        </p:nvSpPr>
        <p:spPr bwMode="auto">
          <a:xfrm>
            <a:off x="5020408" y="2105025"/>
            <a:ext cx="1604597" cy="1779588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6623539" y="2117726"/>
            <a:ext cx="180243" cy="3546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" name="Rectangle 14" descr="60%"/>
          <p:cNvSpPr>
            <a:spLocks noChangeArrowheads="1"/>
          </p:cNvSpPr>
          <p:nvPr/>
        </p:nvSpPr>
        <p:spPr bwMode="auto">
          <a:xfrm>
            <a:off x="4851889" y="3533776"/>
            <a:ext cx="165588" cy="2130425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" name="Rectangle 15" descr="Geflochten"/>
          <p:cNvSpPr>
            <a:spLocks noChangeArrowheads="1"/>
          </p:cNvSpPr>
          <p:nvPr/>
        </p:nvSpPr>
        <p:spPr bwMode="auto">
          <a:xfrm>
            <a:off x="5020408" y="3890963"/>
            <a:ext cx="1603131" cy="1778000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" name="Rectangle 16" descr="90%"/>
          <p:cNvSpPr>
            <a:spLocks noChangeArrowheads="1"/>
          </p:cNvSpPr>
          <p:nvPr/>
        </p:nvSpPr>
        <p:spPr bwMode="auto">
          <a:xfrm rot="10800000">
            <a:off x="4674577" y="3378201"/>
            <a:ext cx="67408" cy="334963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AutoShape 17" descr="90%"/>
          <p:cNvSpPr>
            <a:spLocks noChangeArrowheads="1"/>
          </p:cNvSpPr>
          <p:nvPr/>
        </p:nvSpPr>
        <p:spPr bwMode="auto">
          <a:xfrm>
            <a:off x="4551485" y="3279776"/>
            <a:ext cx="174381" cy="180975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pattFill prst="pct90">
            <a:fgClr>
              <a:schemeClr val="tx1"/>
            </a:fgClr>
            <a:bgClr>
              <a:srgbClr val="FFFFFF"/>
            </a:bgClr>
          </a:patt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Freeform 18"/>
          <p:cNvSpPr>
            <a:spLocks/>
          </p:cNvSpPr>
          <p:nvPr/>
        </p:nvSpPr>
        <p:spPr bwMode="auto">
          <a:xfrm>
            <a:off x="4394689" y="3351213"/>
            <a:ext cx="187569" cy="190500"/>
          </a:xfrm>
          <a:custGeom>
            <a:avLst/>
            <a:gdLst>
              <a:gd name="T0" fmla="*/ 0 w 111"/>
              <a:gd name="T1" fmla="*/ 88 h 103"/>
              <a:gd name="T2" fmla="*/ 77 w 111"/>
              <a:gd name="T3" fmla="*/ 88 h 103"/>
              <a:gd name="T4" fmla="*/ 111 w 111"/>
              <a:gd name="T5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1" h="103">
                <a:moveTo>
                  <a:pt x="0" y="88"/>
                </a:moveTo>
                <a:cubicBezTo>
                  <a:pt x="29" y="95"/>
                  <a:pt x="59" y="103"/>
                  <a:pt x="77" y="88"/>
                </a:cubicBezTo>
                <a:cubicBezTo>
                  <a:pt x="95" y="73"/>
                  <a:pt x="102" y="12"/>
                  <a:pt x="111" y="0"/>
                </a:cubicBezTo>
              </a:path>
            </a:pathLst>
          </a:custGeom>
          <a:noFill/>
          <a:ln w="79375">
            <a:pattFill prst="pct90">
              <a:fgClr>
                <a:schemeClr val="tx1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Rectangle 19" descr="Welle"/>
          <p:cNvSpPr>
            <a:spLocks noChangeArrowheads="1"/>
          </p:cNvSpPr>
          <p:nvPr/>
        </p:nvSpPr>
        <p:spPr bwMode="auto">
          <a:xfrm rot="-5400000">
            <a:off x="3432481" y="2518203"/>
            <a:ext cx="195263" cy="2620108"/>
          </a:xfrm>
          <a:prstGeom prst="rect">
            <a:avLst/>
          </a:prstGeom>
          <a:pattFill prst="wave">
            <a:fgClr>
              <a:schemeClr val="bg2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1354016" y="5029200"/>
            <a:ext cx="157089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Gipskarton</a:t>
            </a: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2878016" y="5346701"/>
            <a:ext cx="2321169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Komprimiertes Dichtungsband</a:t>
            </a:r>
          </a:p>
        </p:txBody>
      </p:sp>
      <p:sp>
        <p:nvSpPr>
          <p:cNvPr id="46" name="Oval 22" descr="60%"/>
          <p:cNvSpPr>
            <a:spLocks noChangeArrowheads="1"/>
          </p:cNvSpPr>
          <p:nvPr/>
        </p:nvSpPr>
        <p:spPr bwMode="auto">
          <a:xfrm rot="-5400000">
            <a:off x="4710784" y="3581339"/>
            <a:ext cx="163513" cy="112835"/>
          </a:xfrm>
          <a:prstGeom prst="ellipse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7" name="Rectangle 23"/>
          <p:cNvSpPr>
            <a:spLocks noChangeArrowheads="1"/>
          </p:cNvSpPr>
          <p:nvPr/>
        </p:nvSpPr>
        <p:spPr bwMode="auto">
          <a:xfrm>
            <a:off x="4311161" y="3575050"/>
            <a:ext cx="347297" cy="139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 flipV="1">
            <a:off x="4311161" y="3575050"/>
            <a:ext cx="347297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4311161" y="3575050"/>
            <a:ext cx="347297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rot="16200000" flipV="1">
            <a:off x="4697291" y="3211878"/>
            <a:ext cx="0" cy="86604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2867758" y="4800600"/>
            <a:ext cx="156942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/>
              <a:t>Anpresslatte</a:t>
            </a: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V="1">
            <a:off x="2708031" y="3889375"/>
            <a:ext cx="1074127" cy="1206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 flipV="1">
            <a:off x="3786554" y="3736975"/>
            <a:ext cx="674077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 flipV="1">
            <a:off x="4302369" y="3724275"/>
            <a:ext cx="509954" cy="163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5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Luftdichtheit im Dach</a:t>
            </a:r>
            <a:br>
              <a:rPr lang="de-DE" altLang="de-DE" sz="2800" dirty="0" smtClean="0"/>
            </a:br>
            <a:endParaRPr lang="de-DE" altLang="de-DE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754" y="5397573"/>
            <a:ext cx="6231375" cy="882503"/>
          </a:xfrm>
          <a:prstGeom prst="rect">
            <a:avLst/>
          </a:prstGeom>
        </p:spPr>
        <p:txBody>
          <a:bodyPr vert="horz" anchor="ctr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altLang="de-DE" sz="2400" cap="none" dirty="0"/>
              <a:t>Luftdicht verklebte Fläche mit PE-Folie </a:t>
            </a:r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525" y="1092201"/>
            <a:ext cx="5277834" cy="44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7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Luftdichtheit im Dach</a:t>
            </a:r>
            <a:br>
              <a:rPr lang="de-DE" altLang="de-DE" sz="2800" dirty="0" smtClean="0"/>
            </a:br>
            <a:endParaRPr lang="de-DE" altLang="de-DE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754" y="5397573"/>
            <a:ext cx="6231375" cy="882503"/>
          </a:xfrm>
          <a:prstGeom prst="rect">
            <a:avLst/>
          </a:prstGeom>
        </p:spPr>
        <p:txBody>
          <a:bodyPr vert="horz" anchor="ctr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altLang="de-DE" sz="2400" cap="none" dirty="0"/>
              <a:t>Luftdicht verklebte Fläche mit Kraftpapier und Latexkleber</a:t>
            </a:r>
            <a:r>
              <a:rPr lang="de-DE" altLang="de-DE" sz="2400" cap="none" dirty="0" smtClean="0"/>
              <a:t> </a:t>
            </a:r>
            <a:endParaRPr lang="de-DE" altLang="de-DE" sz="2400" cap="none" dirty="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854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090614"/>
            <a:ext cx="5793783" cy="430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0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Luftdichtheit im Dach</a:t>
            </a:r>
            <a:br>
              <a:rPr lang="de-DE" altLang="de-DE" sz="2800" dirty="0" smtClean="0"/>
            </a:br>
            <a:endParaRPr lang="de-DE" altLang="de-DE" sz="2800" dirty="0"/>
          </a:p>
        </p:txBody>
      </p:sp>
      <p:pic>
        <p:nvPicPr>
          <p:cNvPr id="827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075" y="1111007"/>
            <a:ext cx="5929678" cy="428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31525" y="5397573"/>
            <a:ext cx="5523113" cy="882503"/>
          </a:xfrm>
          <a:prstGeom prst="rect">
            <a:avLst/>
          </a:prstGeom>
        </p:spPr>
        <p:txBody>
          <a:bodyPr vert="horz" anchor="ctr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i="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altLang="de-DE" sz="2400" cap="none" dirty="0" smtClean="0"/>
              <a:t>Werkseitig eingebauter Folienkragen für Dachflächenfenster </a:t>
            </a:r>
            <a:endParaRPr lang="de-DE" altLang="de-DE" sz="2400" cap="none" dirty="0"/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Quelle: Impulsprogramm Hessen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Fenster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1770" y="159977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28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VZ RLP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11" name="Picture 3" descr="P101013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70" y="1989979"/>
            <a:ext cx="4555180" cy="37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559" y="1989979"/>
            <a:ext cx="319125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487559" y="4769656"/>
            <a:ext cx="3236958" cy="82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45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altLang="de-DE" sz="28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PU-Schaum ergibt </a:t>
            </a:r>
            <a:r>
              <a:rPr lang="de-DE" altLang="de-DE" sz="2800" b="1" baseline="-25000" dirty="0">
                <a:solidFill>
                  <a:srgbClr val="C00000"/>
                </a:solidFill>
                <a:latin typeface="Arial" charset="0"/>
              </a:rPr>
              <a:t>keinen </a:t>
            </a:r>
            <a:r>
              <a:rPr lang="de-DE" altLang="de-DE" sz="28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luftdichten Einbau!!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Luftdichter Fenstereinbau</a:t>
            </a:r>
          </a:p>
        </p:txBody>
      </p:sp>
    </p:spTree>
    <p:extLst>
      <p:ext uri="{BB962C8B-B14F-4D97-AF65-F5344CB8AC3E}">
        <p14:creationId xmlns:p14="http://schemas.microsoft.com/office/powerpoint/2010/main" val="73324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Fenster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01770" y="1599773"/>
            <a:ext cx="5578380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28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VZ RLP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Luftdichter Fenstereinbau</a:t>
            </a:r>
          </a:p>
        </p:txBody>
      </p:sp>
      <p:pic>
        <p:nvPicPr>
          <p:cNvPr id="14" name="Picture 3" descr="P10101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1567527"/>
            <a:ext cx="5469548" cy="44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8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390082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Weitere Praxisbeispiele</a:t>
            </a:r>
            <a:endParaRPr lang="de-DE" altLang="de-DE" sz="5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Pannhorst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1" y="2536826"/>
            <a:ext cx="3474426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23" name="Text Box 3"/>
          <p:cNvSpPr txBox="1">
            <a:spLocks noChangeArrowheads="1"/>
          </p:cNvSpPr>
          <p:nvPr/>
        </p:nvSpPr>
        <p:spPr bwMode="auto">
          <a:xfrm>
            <a:off x="4163158" y="868363"/>
            <a:ext cx="4073769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645126" name="Picture 6" descr="041108 0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682" y="2505075"/>
            <a:ext cx="3502269" cy="28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28" name="AutoShape 8"/>
          <p:cNvSpPr>
            <a:spLocks noChangeArrowheads="1"/>
          </p:cNvSpPr>
          <p:nvPr/>
        </p:nvSpPr>
        <p:spPr bwMode="auto">
          <a:xfrm>
            <a:off x="4371975" y="5589588"/>
            <a:ext cx="1568694" cy="563562"/>
          </a:xfrm>
          <a:prstGeom prst="wedgeRectCallout">
            <a:avLst>
              <a:gd name="adj1" fmla="val 83611"/>
              <a:gd name="adj2" fmla="val -270588"/>
            </a:avLst>
          </a:prstGeom>
          <a:solidFill>
            <a:srgbClr val="FABB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de-DE" altLang="de-DE" sz="1600" dirty="0"/>
              <a:t>Außenwand-dämmung</a:t>
            </a:r>
          </a:p>
        </p:txBody>
      </p:sp>
      <p:sp>
        <p:nvSpPr>
          <p:cNvPr id="645129" name="AutoShape 9"/>
          <p:cNvSpPr>
            <a:spLocks noChangeArrowheads="1"/>
          </p:cNvSpPr>
          <p:nvPr/>
        </p:nvSpPr>
        <p:spPr bwMode="auto">
          <a:xfrm>
            <a:off x="7000898" y="5437188"/>
            <a:ext cx="1727689" cy="554037"/>
          </a:xfrm>
          <a:prstGeom prst="wedgeRectCallout">
            <a:avLst>
              <a:gd name="adj1" fmla="val -42688"/>
              <a:gd name="adj2" fmla="val -162989"/>
            </a:avLst>
          </a:prstGeom>
          <a:solidFill>
            <a:srgbClr val="FABB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de-DE" altLang="de-DE" sz="1600" dirty="0"/>
              <a:t>Kellerdämmung wo möglich</a:t>
            </a:r>
          </a:p>
        </p:txBody>
      </p:sp>
      <p:sp>
        <p:nvSpPr>
          <p:cNvPr id="645130" name="AutoShape 10"/>
          <p:cNvSpPr>
            <a:spLocks noChangeArrowheads="1"/>
          </p:cNvSpPr>
          <p:nvPr/>
        </p:nvSpPr>
        <p:spPr bwMode="auto">
          <a:xfrm>
            <a:off x="3708889" y="1773238"/>
            <a:ext cx="1520336" cy="647700"/>
          </a:xfrm>
          <a:prstGeom prst="wedgeRectCallout">
            <a:avLst>
              <a:gd name="adj1" fmla="val 73115"/>
              <a:gd name="adj2" fmla="val 241421"/>
            </a:avLst>
          </a:prstGeom>
          <a:solidFill>
            <a:srgbClr val="FABB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de-DE" altLang="de-DE" sz="1600" dirty="0"/>
              <a:t>Dachausbau mit Dämmung</a:t>
            </a:r>
          </a:p>
        </p:txBody>
      </p:sp>
      <p:sp>
        <p:nvSpPr>
          <p:cNvPr id="645131" name="AutoShape 11"/>
          <p:cNvSpPr>
            <a:spLocks noChangeArrowheads="1"/>
          </p:cNvSpPr>
          <p:nvPr/>
        </p:nvSpPr>
        <p:spPr bwMode="auto">
          <a:xfrm>
            <a:off x="5580185" y="1844675"/>
            <a:ext cx="1230190" cy="431800"/>
          </a:xfrm>
          <a:prstGeom prst="wedgeRectCallout">
            <a:avLst>
              <a:gd name="adj1" fmla="val 16653"/>
              <a:gd name="adj2" fmla="val 269118"/>
            </a:avLst>
          </a:prstGeom>
          <a:solidFill>
            <a:srgbClr val="FABB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de-DE" altLang="de-DE" sz="1600" dirty="0"/>
              <a:t>PV-Anlage</a:t>
            </a:r>
          </a:p>
        </p:txBody>
      </p:sp>
      <p:sp>
        <p:nvSpPr>
          <p:cNvPr id="645132" name="AutoShape 12"/>
          <p:cNvSpPr>
            <a:spLocks noChangeArrowheads="1"/>
          </p:cNvSpPr>
          <p:nvPr/>
        </p:nvSpPr>
        <p:spPr bwMode="auto">
          <a:xfrm>
            <a:off x="7162800" y="1685925"/>
            <a:ext cx="1781175" cy="590550"/>
          </a:xfrm>
          <a:prstGeom prst="wedgeRectCallout">
            <a:avLst>
              <a:gd name="adj1" fmla="val -48276"/>
              <a:gd name="adj2" fmla="val 228139"/>
            </a:avLst>
          </a:prstGeom>
          <a:solidFill>
            <a:srgbClr val="FABB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de-DE" altLang="de-DE" sz="1600" dirty="0" smtClean="0"/>
              <a:t>z.T</a:t>
            </a:r>
            <a:r>
              <a:rPr lang="de-DE" altLang="de-DE" sz="1600" dirty="0"/>
              <a:t>. neue Fenster u. Haustür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Einfamilienhaus Baujahr 1959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Vor und nach der Modernisierung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8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3" b="-3653"/>
          <a:stretch/>
        </p:blipFill>
        <p:spPr bwMode="auto">
          <a:xfrm>
            <a:off x="405179" y="1173150"/>
            <a:ext cx="4514638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898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0" b="-4952"/>
          <a:stretch/>
        </p:blipFill>
        <p:spPr bwMode="auto">
          <a:xfrm>
            <a:off x="4333875" y="3204000"/>
            <a:ext cx="4462830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8982" name="Text Box 6"/>
          <p:cNvSpPr txBox="1">
            <a:spLocks noChangeArrowheads="1"/>
          </p:cNvSpPr>
          <p:nvPr/>
        </p:nvSpPr>
        <p:spPr bwMode="auto">
          <a:xfrm>
            <a:off x="357554" y="4606600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Dachausbau im Zuge der Modernisierung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Einfamilienhaus Baujahr 1959</a:t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Energiekosten</a:t>
            </a:r>
            <a:b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35064" y="1563689"/>
            <a:ext cx="6694486" cy="40560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Beispiel Einfamilienhaus mit 150 m</a:t>
            </a:r>
            <a:r>
              <a:rPr lang="de-DE" altLang="de-DE" sz="2400" b="1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Bef>
                <a:spcPts val="12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Erdgasverbrauch 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30.000 kWh </a:t>
            </a:r>
            <a:b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für Heizung und Warmwasser</a:t>
            </a:r>
            <a:b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Kosten: 6 </a:t>
            </a:r>
            <a:r>
              <a:rPr lang="de-DE" alt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/kWh, 130,-E GP			      									 	1.930,- €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Stromverbrauch 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4.000 kWh</a:t>
            </a:r>
            <a:b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Kosten: 28 </a:t>
            </a:r>
            <a:r>
              <a:rPr lang="de-DE" alt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/kWh + 100,- € GP</a:t>
            </a:r>
            <a:b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					                 1.220,- € 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Energiekosten pro Jahr: 	      3.150,- €</a:t>
            </a:r>
          </a:p>
          <a:p>
            <a:pPr>
              <a:buClr>
                <a:srgbClr val="FF3300"/>
              </a:buClr>
              <a:buNone/>
            </a:pPr>
            <a:r>
              <a:rPr lang="de-DE" altLang="de-DE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Über 20 Jahre </a:t>
            </a:r>
            <a:r>
              <a:rPr lang="de-DE" altLang="de-DE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mindestens: 61.460</a:t>
            </a:r>
            <a:r>
              <a:rPr lang="de-DE" altLang="de-DE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,- €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2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4056917" y="3298825"/>
            <a:ext cx="110050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4056917" y="4483100"/>
            <a:ext cx="110050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9338" y="798763"/>
            <a:ext cx="68306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de-DE" alt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Und was </a:t>
            </a:r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kostet das konkret im Jahr?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8" name="Text Box 6"/>
          <p:cNvSpPr txBox="1">
            <a:spLocks noChangeArrowheads="1"/>
          </p:cNvSpPr>
          <p:nvPr/>
        </p:nvSpPr>
        <p:spPr bwMode="auto">
          <a:xfrm>
            <a:off x="1828754" y="99536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de-DE" altLang="de-DE"/>
          </a:p>
        </p:txBody>
      </p:sp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873369" y="1924051"/>
            <a:ext cx="407523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63284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5" b="4871"/>
          <a:stretch/>
        </p:blipFill>
        <p:spPr bwMode="auto">
          <a:xfrm>
            <a:off x="666751" y="1471800"/>
            <a:ext cx="7577503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Einfamilienhaus Baujahr 1959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Vor und nach der Modernisierung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8" name="Text Box 6"/>
          <p:cNvSpPr txBox="1">
            <a:spLocks noChangeArrowheads="1"/>
          </p:cNvSpPr>
          <p:nvPr/>
        </p:nvSpPr>
        <p:spPr bwMode="auto">
          <a:xfrm>
            <a:off x="1828754" y="99536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de-DE" altLang="de-DE"/>
          </a:p>
        </p:txBody>
      </p:sp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873369" y="1924051"/>
            <a:ext cx="407523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Einfamilienhaus Baujahr 1959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Dachdämmung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3" descr="040723 00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81" y="1670051"/>
            <a:ext cx="2845713" cy="231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0407200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025" y="2671262"/>
            <a:ext cx="2371726" cy="34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0408260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667" y="1670051"/>
            <a:ext cx="2383920" cy="34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8" name="Text Box 6"/>
          <p:cNvSpPr txBox="1">
            <a:spLocks noChangeArrowheads="1"/>
          </p:cNvSpPr>
          <p:nvPr/>
        </p:nvSpPr>
        <p:spPr bwMode="auto">
          <a:xfrm>
            <a:off x="1828754" y="99536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de-DE" altLang="de-DE"/>
          </a:p>
        </p:txBody>
      </p:sp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873369" y="1924051"/>
            <a:ext cx="407523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Einfamilienhaus Baujahr 1959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Luftdichtheitsmessung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7" b="2389"/>
          <a:stretch/>
        </p:blipFill>
        <p:spPr bwMode="auto">
          <a:xfrm>
            <a:off x="873369" y="1464375"/>
            <a:ext cx="6575181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35244" y="5553125"/>
            <a:ext cx="37594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600" b="1" dirty="0">
                <a:solidFill>
                  <a:srgbClr val="C00000"/>
                </a:solidFill>
              </a:rPr>
              <a:t>Ausgangszustand</a:t>
            </a:r>
          </a:p>
          <a:p>
            <a:r>
              <a:rPr lang="de-DE" altLang="de-DE" sz="1600" b="1" dirty="0"/>
              <a:t>Luftwechselzahl </a:t>
            </a:r>
            <a:r>
              <a:rPr lang="de-DE" altLang="de-DE" sz="1600" b="1" dirty="0" smtClean="0"/>
              <a:t>n</a:t>
            </a:r>
            <a:r>
              <a:rPr lang="de-DE" altLang="de-DE" sz="1600" b="1" baseline="-25000" dirty="0" smtClean="0"/>
              <a:t>50</a:t>
            </a:r>
            <a:r>
              <a:rPr lang="de-DE" altLang="de-DE" sz="1600" b="1" dirty="0" smtClean="0"/>
              <a:t>: 9,63 </a:t>
            </a:r>
            <a:r>
              <a:rPr lang="de-DE" altLang="de-DE" sz="1600" b="1" dirty="0"/>
              <a:t>+/- 0,51 1/h</a:t>
            </a:r>
            <a:endParaRPr lang="de-DE" altLang="de-DE" sz="1600" dirty="0"/>
          </a:p>
          <a:p>
            <a:endParaRPr lang="de-DE" altLang="de-DE" sz="1600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32813" y="5565775"/>
            <a:ext cx="38444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600" b="1" dirty="0">
                <a:solidFill>
                  <a:srgbClr val="C00000"/>
                </a:solidFill>
              </a:rPr>
              <a:t>Endzustand</a:t>
            </a:r>
          </a:p>
          <a:p>
            <a:r>
              <a:rPr lang="de-DE" altLang="de-DE" sz="1600" b="1" dirty="0"/>
              <a:t>Luftwechselzahl </a:t>
            </a:r>
            <a:r>
              <a:rPr lang="de-DE" altLang="de-DE" sz="1600" b="1" dirty="0" smtClean="0"/>
              <a:t>n</a:t>
            </a:r>
            <a:r>
              <a:rPr lang="de-DE" altLang="de-DE" sz="1600" b="1" baseline="-25000" dirty="0" smtClean="0"/>
              <a:t>50</a:t>
            </a:r>
            <a:r>
              <a:rPr lang="de-DE" altLang="de-DE" sz="1600" b="1" dirty="0" smtClean="0"/>
              <a:t>: 4,32 </a:t>
            </a:r>
            <a:r>
              <a:rPr lang="de-DE" altLang="de-DE" sz="1600" b="1" dirty="0"/>
              <a:t>+/- 0,23 1/h</a:t>
            </a:r>
            <a:endParaRPr lang="de-DE" altLang="de-DE" sz="1600" dirty="0"/>
          </a:p>
          <a:p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40011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8" name="Text Box 6"/>
          <p:cNvSpPr txBox="1">
            <a:spLocks noChangeArrowheads="1"/>
          </p:cNvSpPr>
          <p:nvPr/>
        </p:nvSpPr>
        <p:spPr bwMode="auto">
          <a:xfrm>
            <a:off x="1828754" y="99536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de-DE" altLang="de-DE"/>
          </a:p>
        </p:txBody>
      </p:sp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873369" y="1924051"/>
            <a:ext cx="407523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Wohn- und Bürogebäude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Vor und nach der Modernisierung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2083"/>
          <a:stretch/>
        </p:blipFill>
        <p:spPr>
          <a:xfrm>
            <a:off x="995363" y="1476000"/>
            <a:ext cx="6605587" cy="48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6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de-DE" altLang="de-DE" dirty="0"/>
              <a:t>Wohn- und </a:t>
            </a:r>
            <a:r>
              <a:rPr lang="de-DE" altLang="de-DE" dirty="0" smtClean="0"/>
              <a:t>Bürogebäude</a:t>
            </a:r>
            <a:endParaRPr lang="de-DE" altLang="de-DE" dirty="0"/>
          </a:p>
        </p:txBody>
      </p:sp>
      <p:sp>
        <p:nvSpPr>
          <p:cNvPr id="724994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86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24995" name="Picture 3" descr="117_175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466" y="1828800"/>
            <a:ext cx="4317023" cy="3238500"/>
          </a:xfrm>
          <a:prstGeom prst="rect">
            <a:avLst/>
          </a:prstGeom>
          <a:noFill/>
          <a:ln w="19050">
            <a:solidFill>
              <a:srgbClr val="FAB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997" name="Picture 5" descr="Strassenansich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1828800"/>
            <a:ext cx="4318489" cy="3238500"/>
          </a:xfrm>
          <a:prstGeom prst="rect">
            <a:avLst/>
          </a:prstGeom>
          <a:noFill/>
          <a:ln w="19050">
            <a:solidFill>
              <a:srgbClr val="FAB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4999" name="Text Box 7"/>
          <p:cNvSpPr txBox="1">
            <a:spLocks noChangeArrowheads="1"/>
          </p:cNvSpPr>
          <p:nvPr/>
        </p:nvSpPr>
        <p:spPr bwMode="auto">
          <a:xfrm>
            <a:off x="0" y="5105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vorher -  </a:t>
            </a:r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Straßenansicht</a:t>
            </a:r>
            <a:r>
              <a:rPr lang="de-DE" altLang="de-DE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 nachher</a:t>
            </a:r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Andre, Wittlich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6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de-DE" altLang="de-DE" dirty="0"/>
              <a:t>Wohn- und </a:t>
            </a:r>
            <a:r>
              <a:rPr lang="de-DE" altLang="de-DE" dirty="0" smtClean="0"/>
              <a:t>Bürogebäude</a:t>
            </a:r>
            <a:endParaRPr lang="de-DE" altLang="de-DE" dirty="0"/>
          </a:p>
        </p:txBody>
      </p:sp>
      <p:sp>
        <p:nvSpPr>
          <p:cNvPr id="724994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86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724999" name="Text Box 7"/>
          <p:cNvSpPr txBox="1">
            <a:spLocks noChangeArrowheads="1"/>
          </p:cNvSpPr>
          <p:nvPr/>
        </p:nvSpPr>
        <p:spPr bwMode="auto">
          <a:xfrm>
            <a:off x="0" y="5105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vorher -  </a:t>
            </a:r>
            <a:r>
              <a:rPr lang="de-DE" alt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Gartenansicht</a:t>
            </a:r>
            <a:r>
              <a:rPr lang="de-DE" alt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 nachher</a:t>
            </a:r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Andre, Wittlich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9" name="Picture 5" descr="Rückansicht neu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318489" cy="3238500"/>
          </a:xfrm>
          <a:prstGeom prst="rect">
            <a:avLst/>
          </a:prstGeom>
          <a:noFill/>
          <a:ln w="19050">
            <a:solidFill>
              <a:srgbClr val="FAB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ückansich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318489" cy="3238500"/>
          </a:xfrm>
          <a:prstGeom prst="rect">
            <a:avLst/>
          </a:prstGeom>
          <a:noFill/>
          <a:ln w="19050">
            <a:solidFill>
              <a:srgbClr val="FAB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3" name="Rectangle 3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de-DE" altLang="de-DE" dirty="0" smtClean="0"/>
              <a:t>Dämmmaßnahmen</a:t>
            </a:r>
            <a:br>
              <a:rPr lang="de-DE" altLang="de-DE" dirty="0" smtClean="0"/>
            </a:br>
            <a:endParaRPr lang="de-DE" altLang="de-DE" dirty="0"/>
          </a:p>
        </p:txBody>
      </p:sp>
      <p:pic>
        <p:nvPicPr>
          <p:cNvPr id="727044" name="Picture 4" descr="Kellerdeckendämmung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844" y="1565276"/>
            <a:ext cx="215851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45" name="Picture 5" descr="Scheunenwand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728" y="1041400"/>
            <a:ext cx="1604597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46" name="Picture 6" descr="111_11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31" y="1041401"/>
            <a:ext cx="16192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47" name="Picture 7" descr="108_087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1041400"/>
            <a:ext cx="16192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48" name="Picture 8" descr="112_12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31" y="3695701"/>
            <a:ext cx="16192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49" name="Picture 9" descr="Fensterbank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728" y="3836986"/>
            <a:ext cx="16192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50" name="Picture 10" descr="Fensterbank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36986"/>
            <a:ext cx="16192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51" name="Picture 11" descr="Geschossdecke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844" y="3984626"/>
            <a:ext cx="215851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52" name="Text Box 12"/>
          <p:cNvSpPr txBox="1">
            <a:spLocks noChangeArrowheads="1"/>
          </p:cNvSpPr>
          <p:nvPr/>
        </p:nvSpPr>
        <p:spPr bwMode="auto">
          <a:xfrm>
            <a:off x="4295775" y="3211512"/>
            <a:ext cx="2124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Kellerdecke </a:t>
            </a:r>
          </a:p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14cm auf + 8cm unter</a:t>
            </a:r>
          </a:p>
        </p:txBody>
      </p:sp>
      <p:sp>
        <p:nvSpPr>
          <p:cNvPr id="727053" name="Text Box 13"/>
          <p:cNvSpPr txBox="1">
            <a:spLocks noChangeArrowheads="1"/>
          </p:cNvSpPr>
          <p:nvPr/>
        </p:nvSpPr>
        <p:spPr bwMode="auto">
          <a:xfrm>
            <a:off x="2514600" y="3213099"/>
            <a:ext cx="16002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Trennwand zur Scheune 20cm</a:t>
            </a:r>
          </a:p>
        </p:txBody>
      </p:sp>
      <p:sp>
        <p:nvSpPr>
          <p:cNvPr id="727054" name="Text Box 14"/>
          <p:cNvSpPr txBox="1">
            <a:spLocks noChangeArrowheads="1"/>
          </p:cNvSpPr>
          <p:nvPr/>
        </p:nvSpPr>
        <p:spPr bwMode="auto">
          <a:xfrm>
            <a:off x="460131" y="3211511"/>
            <a:ext cx="1752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Außenwand 20cm</a:t>
            </a:r>
          </a:p>
        </p:txBody>
      </p:sp>
      <p:sp>
        <p:nvSpPr>
          <p:cNvPr id="727055" name="Text Box 15"/>
          <p:cNvSpPr txBox="1">
            <a:spLocks noChangeArrowheads="1"/>
          </p:cNvSpPr>
          <p:nvPr/>
        </p:nvSpPr>
        <p:spPr bwMode="auto">
          <a:xfrm>
            <a:off x="6781800" y="3190876"/>
            <a:ext cx="1752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Bodenplatte 22cm</a:t>
            </a:r>
          </a:p>
        </p:txBody>
      </p:sp>
      <p:sp>
        <p:nvSpPr>
          <p:cNvPr id="727056" name="Text Box 16"/>
          <p:cNvSpPr txBox="1">
            <a:spLocks noChangeArrowheads="1"/>
          </p:cNvSpPr>
          <p:nvPr/>
        </p:nvSpPr>
        <p:spPr bwMode="auto">
          <a:xfrm>
            <a:off x="498231" y="5867399"/>
            <a:ext cx="16002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Holzstil-Fenster </a:t>
            </a:r>
          </a:p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3-fachverglast</a:t>
            </a:r>
          </a:p>
        </p:txBody>
      </p:sp>
      <p:sp>
        <p:nvSpPr>
          <p:cNvPr id="727057" name="Text Box 17"/>
          <p:cNvSpPr txBox="1">
            <a:spLocks noChangeArrowheads="1"/>
          </p:cNvSpPr>
          <p:nvPr/>
        </p:nvSpPr>
        <p:spPr bwMode="auto">
          <a:xfrm>
            <a:off x="2590800" y="6000751"/>
            <a:ext cx="3657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Fensterbank als Sandsteinnachbildung </a:t>
            </a:r>
          </a:p>
        </p:txBody>
      </p:sp>
      <p:sp>
        <p:nvSpPr>
          <p:cNvPr id="727058" name="Text Box 18"/>
          <p:cNvSpPr txBox="1">
            <a:spLocks noChangeArrowheads="1"/>
          </p:cNvSpPr>
          <p:nvPr/>
        </p:nvSpPr>
        <p:spPr bwMode="auto">
          <a:xfrm>
            <a:off x="6603756" y="5605462"/>
            <a:ext cx="2133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Geschossdecke 22cm</a:t>
            </a:r>
          </a:p>
        </p:txBody>
      </p:sp>
      <p:sp>
        <p:nvSpPr>
          <p:cNvPr id="20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Andre, Wittlich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7" name="Rectangle 3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de-DE" altLang="de-DE" dirty="0" smtClean="0"/>
              <a:t>technische Maßnahmen</a:t>
            </a:r>
            <a:br>
              <a:rPr lang="de-DE" altLang="de-DE" dirty="0" smtClean="0"/>
            </a:br>
            <a:endParaRPr lang="de-DE" altLang="de-DE" dirty="0"/>
          </a:p>
        </p:txBody>
      </p:sp>
      <p:pic>
        <p:nvPicPr>
          <p:cNvPr id="728068" name="Picture 4" descr="112_12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557" y="4064000"/>
            <a:ext cx="2158512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8069" name="Picture 5" descr="112_122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813" y="1087437"/>
            <a:ext cx="161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2546839" y="3246437"/>
            <a:ext cx="257321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Zentrale </a:t>
            </a:r>
            <a:r>
              <a:rPr lang="de-DE" altLang="de-DE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</a:t>
            </a:r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und Entlüftung </a:t>
            </a:r>
          </a:p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 Wärmerückgewinnung</a:t>
            </a:r>
          </a:p>
        </p:txBody>
      </p:sp>
      <p:sp>
        <p:nvSpPr>
          <p:cNvPr id="728071" name="Text Box 7"/>
          <p:cNvSpPr txBox="1">
            <a:spLocks noChangeArrowheads="1"/>
          </p:cNvSpPr>
          <p:nvPr/>
        </p:nvSpPr>
        <p:spPr bwMode="auto">
          <a:xfrm>
            <a:off x="4837967" y="5560219"/>
            <a:ext cx="260838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Thermische Solaranlage zur </a:t>
            </a:r>
          </a:p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Warmwasserbereitung und </a:t>
            </a:r>
          </a:p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Heizungsunterstützung</a:t>
            </a:r>
          </a:p>
        </p:txBody>
      </p:sp>
      <p:sp>
        <p:nvSpPr>
          <p:cNvPr id="728072" name="Text Box 8"/>
          <p:cNvSpPr txBox="1">
            <a:spLocks noChangeArrowheads="1"/>
          </p:cNvSpPr>
          <p:nvPr/>
        </p:nvSpPr>
        <p:spPr bwMode="auto">
          <a:xfrm>
            <a:off x="622757" y="5692775"/>
            <a:ext cx="2133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Gas-Brennwerttherme</a:t>
            </a:r>
          </a:p>
        </p:txBody>
      </p:sp>
      <p:sp>
        <p:nvSpPr>
          <p:cNvPr id="728073" name="Text Box 9"/>
          <p:cNvSpPr txBox="1">
            <a:spLocks noChangeArrowheads="1"/>
          </p:cNvSpPr>
          <p:nvPr/>
        </p:nvSpPr>
        <p:spPr bwMode="auto">
          <a:xfrm>
            <a:off x="5110529" y="3246437"/>
            <a:ext cx="27241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500 l Heizungs-Pufferspeicher</a:t>
            </a:r>
          </a:p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 Frischwassermodul</a:t>
            </a:r>
          </a:p>
        </p:txBody>
      </p:sp>
      <p:pic>
        <p:nvPicPr>
          <p:cNvPr id="728074" name="Picture 10" descr="108_083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69" y="1076325"/>
            <a:ext cx="161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8075" name="Text Box 11"/>
          <p:cNvSpPr txBox="1">
            <a:spLocks noChangeArrowheads="1"/>
          </p:cNvSpPr>
          <p:nvPr/>
        </p:nvSpPr>
        <p:spPr bwMode="auto">
          <a:xfrm>
            <a:off x="493070" y="3235325"/>
            <a:ext cx="1946031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Zuluft über Erdreich-</a:t>
            </a:r>
          </a:p>
          <a:p>
            <a:pPr algn="ctr"/>
            <a:r>
              <a:rPr lang="de-DE" altLang="de-DE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wärmetauscher</a:t>
            </a:r>
            <a:endParaRPr lang="de-DE" altLang="de-DE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8076" name="Picture 12" descr="Heiztherme nachh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70" y="4064000"/>
            <a:ext cx="215851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8077" name="Picture 13" descr="Lüftungsgerä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704" y="1076325"/>
            <a:ext cx="161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3"/>
          <p:cNvSpPr txBox="1">
            <a:spLocks noChangeArrowheads="1"/>
          </p:cNvSpPr>
          <p:nvPr/>
        </p:nvSpPr>
        <p:spPr bwMode="auto">
          <a:xfrm>
            <a:off x="493070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Bernhard Andre, Wittlich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eaLnBrk="1" hangingPunct="1"/>
            <a:r>
              <a:rPr lang="de-DE" altLang="de-DE" sz="2800" dirty="0" smtClean="0"/>
              <a:t>Kosten</a:t>
            </a:r>
            <a:br>
              <a:rPr lang="de-DE" altLang="de-DE" sz="2800" dirty="0" smtClean="0"/>
            </a:br>
            <a:endParaRPr lang="de-DE" altLang="de-DE" sz="2800" dirty="0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6244" y="1862138"/>
            <a:ext cx="8291512" cy="3529012"/>
          </a:xfrm>
          <a:prstGeom prst="rect">
            <a:avLst/>
          </a:prstGeom>
          <a:solidFill>
            <a:srgbClr val="FFFF99"/>
          </a:solidFill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altLang="de-DE" sz="2400" dirty="0" smtClean="0">
                <a:solidFill>
                  <a:srgbClr val="3333FF"/>
                </a:solidFill>
              </a:rPr>
              <a:t>Solaranlage für WW und HZG:	9.000,-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altLang="de-DE" sz="2400" dirty="0" smtClean="0">
                <a:solidFill>
                  <a:srgbClr val="3333FF"/>
                </a:solidFill>
              </a:rPr>
              <a:t>Lüftungsanlage mit WRG:	6.500,-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altLang="de-DE" sz="2400" dirty="0" smtClean="0">
                <a:solidFill>
                  <a:srgbClr val="3333FF"/>
                </a:solidFill>
              </a:rPr>
              <a:t>Dämmung Kellerdecke/Bodenplatte:	4.500,-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altLang="de-DE" sz="2400" dirty="0" smtClean="0">
                <a:solidFill>
                  <a:srgbClr val="3333FF"/>
                </a:solidFill>
              </a:rPr>
              <a:t>Außenputz / WDVS:		17.000,-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altLang="de-DE" sz="2400" dirty="0" smtClean="0">
                <a:solidFill>
                  <a:srgbClr val="3333FF"/>
                </a:solidFill>
              </a:rPr>
              <a:t>Fenster und Außentüren:	20.000,-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altLang="de-DE" sz="2400" dirty="0" smtClean="0">
                <a:solidFill>
                  <a:srgbClr val="3333FF"/>
                </a:solidFill>
              </a:rPr>
              <a:t>Oberste Geschossdecke:</a:t>
            </a:r>
            <a:r>
              <a:rPr lang="de-DE" altLang="de-DE" sz="2400" u="sng" dirty="0" smtClean="0">
                <a:solidFill>
                  <a:srgbClr val="3333FF"/>
                </a:solidFill>
              </a:rPr>
              <a:t>	1.000,-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altLang="de-DE" sz="2400" dirty="0" smtClean="0">
                <a:solidFill>
                  <a:srgbClr val="3333FF"/>
                </a:solidFill>
              </a:rPr>
              <a:t>		Summe:	58.000,- €</a:t>
            </a:r>
            <a:endParaRPr lang="de-DE" altLang="de-DE" sz="2400" dirty="0" smtClean="0"/>
          </a:p>
        </p:txBody>
      </p:sp>
      <p:sp>
        <p:nvSpPr>
          <p:cNvPr id="95237" name="Oval 5"/>
          <p:cNvSpPr>
            <a:spLocks noChangeArrowheads="1"/>
          </p:cNvSpPr>
          <p:nvPr/>
        </p:nvSpPr>
        <p:spPr bwMode="auto">
          <a:xfrm>
            <a:off x="6523160" y="4498975"/>
            <a:ext cx="1711569" cy="469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7436" y="834228"/>
            <a:ext cx="8341151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Für energierelevante Maßnahmen</a:t>
            </a:r>
            <a:endParaRPr lang="de-DE" sz="2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87436" y="5453390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Stand 2004/05</a:t>
            </a:r>
          </a:p>
        </p:txBody>
      </p:sp>
    </p:spTree>
    <p:extLst>
      <p:ext uri="{BB962C8B-B14F-4D97-AF65-F5344CB8AC3E}">
        <p14:creationId xmlns:p14="http://schemas.microsoft.com/office/powerpoint/2010/main" val="37450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80432"/>
            <a:ext cx="8258175" cy="558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6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osten über 20 Jahre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1009650"/>
            <a:ext cx="8108456" cy="501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311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NLAGENTECHNIK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8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9338" y="798763"/>
            <a:ext cx="59924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Bestandteile einer Heizungsanlage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599342" y="1172166"/>
            <a:ext cx="6134833" cy="4906444"/>
            <a:chOff x="208" y="0"/>
            <a:chExt cx="4516" cy="3791"/>
          </a:xfrm>
        </p:grpSpPr>
        <p:sp>
          <p:nvSpPr>
            <p:cNvPr id="7" name="Line 2"/>
            <p:cNvSpPr>
              <a:spLocks noChangeShapeType="1"/>
            </p:cNvSpPr>
            <p:nvPr/>
          </p:nvSpPr>
          <p:spPr bwMode="auto">
            <a:xfrm>
              <a:off x="3694" y="2918"/>
              <a:ext cx="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519" y="3182"/>
              <a:ext cx="501" cy="2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4" y="2318"/>
              <a:ext cx="303" cy="2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 rot="-1802956">
              <a:off x="2015" y="766"/>
              <a:ext cx="27" cy="58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155" y="1290"/>
              <a:ext cx="29" cy="224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 rot="5400000">
              <a:off x="3935" y="3172"/>
              <a:ext cx="27" cy="86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4379" y="2725"/>
              <a:ext cx="26" cy="89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3520" y="3312"/>
              <a:ext cx="253" cy="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060" y="3714"/>
              <a:ext cx="3562" cy="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060" y="1380"/>
              <a:ext cx="3559" cy="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125" y="2763"/>
              <a:ext cx="3433" cy="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 rot="-5400000">
              <a:off x="381" y="2970"/>
              <a:ext cx="1425" cy="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074" y="1585"/>
              <a:ext cx="33" cy="7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-5400000">
              <a:off x="3878" y="2969"/>
              <a:ext cx="1425" cy="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1060" y="273"/>
              <a:ext cx="1781" cy="1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V="1">
              <a:off x="1122" y="317"/>
              <a:ext cx="1716" cy="1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rot="14919860" flipV="1">
              <a:off x="2889" y="248"/>
              <a:ext cx="1620" cy="1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rot="4123705" flipV="1">
              <a:off x="2902" y="205"/>
              <a:ext cx="1654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2391" y="597"/>
              <a:ext cx="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2343" y="635"/>
              <a:ext cx="9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cxnSp>
          <p:nvCxnSpPr>
            <p:cNvPr id="27" name="AutoShape 22"/>
            <p:cNvCxnSpPr>
              <a:cxnSpLocks noChangeShapeType="1"/>
              <a:stCxn id="21" idx="1"/>
              <a:endCxn id="24" idx="1"/>
            </p:cNvCxnSpPr>
            <p:nvPr/>
          </p:nvCxnSpPr>
          <p:spPr bwMode="auto">
            <a:xfrm>
              <a:off x="2841" y="274"/>
              <a:ext cx="1767" cy="109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 rot="1909263">
              <a:off x="3234" y="982"/>
              <a:ext cx="1476" cy="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 rot="-1913429">
              <a:off x="967" y="985"/>
              <a:ext cx="1466" cy="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2323" y="599"/>
              <a:ext cx="1035" cy="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563" y="2292"/>
              <a:ext cx="56" cy="5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1066" y="2291"/>
              <a:ext cx="55" cy="5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AutoShape 28"/>
            <p:cNvSpPr>
              <a:spLocks noChangeArrowheads="1"/>
            </p:cNvSpPr>
            <p:nvPr/>
          </p:nvSpPr>
          <p:spPr bwMode="auto">
            <a:xfrm>
              <a:off x="208" y="232"/>
              <a:ext cx="906" cy="85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grpSp>
          <p:nvGrpSpPr>
            <p:cNvPr id="34" name="Group 29"/>
            <p:cNvGrpSpPr>
              <a:grpSpLocks/>
            </p:cNvGrpSpPr>
            <p:nvPr/>
          </p:nvGrpSpPr>
          <p:grpSpPr bwMode="auto">
            <a:xfrm>
              <a:off x="1506" y="1925"/>
              <a:ext cx="347" cy="803"/>
              <a:chOff x="2736" y="2056"/>
              <a:chExt cx="312" cy="752"/>
            </a:xfrm>
          </p:grpSpPr>
          <p:sp>
            <p:nvSpPr>
              <p:cNvPr id="87" name="Rectangle 30"/>
              <p:cNvSpPr>
                <a:spLocks noChangeArrowheads="1"/>
              </p:cNvSpPr>
              <p:nvPr/>
            </p:nvSpPr>
            <p:spPr bwMode="auto">
              <a:xfrm>
                <a:off x="2808" y="2520"/>
                <a:ext cx="56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2920" y="2520"/>
                <a:ext cx="56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Rectangle 32"/>
              <p:cNvSpPr>
                <a:spLocks noChangeArrowheads="1"/>
              </p:cNvSpPr>
              <p:nvPr/>
            </p:nvSpPr>
            <p:spPr bwMode="auto">
              <a:xfrm>
                <a:off x="2808" y="2232"/>
                <a:ext cx="168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33"/>
              <p:cNvSpPr>
                <a:spLocks noChangeArrowheads="1"/>
              </p:cNvSpPr>
              <p:nvPr/>
            </p:nvSpPr>
            <p:spPr bwMode="auto">
              <a:xfrm>
                <a:off x="2736" y="2232"/>
                <a:ext cx="64" cy="304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AutoShape 34"/>
              <p:cNvSpPr>
                <a:spLocks noChangeArrowheads="1"/>
              </p:cNvSpPr>
              <p:nvPr/>
            </p:nvSpPr>
            <p:spPr bwMode="auto">
              <a:xfrm rot="-409279">
                <a:off x="2984" y="2232"/>
                <a:ext cx="64" cy="304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Oval 35"/>
              <p:cNvSpPr>
                <a:spLocks noChangeArrowheads="1"/>
              </p:cNvSpPr>
              <p:nvPr/>
            </p:nvSpPr>
            <p:spPr bwMode="auto">
              <a:xfrm>
                <a:off x="2808" y="2056"/>
                <a:ext cx="152" cy="152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5" name="AutoShape 36"/>
            <p:cNvSpPr>
              <a:spLocks noChangeArrowheads="1"/>
            </p:cNvSpPr>
            <p:nvPr/>
          </p:nvSpPr>
          <p:spPr bwMode="auto">
            <a:xfrm rot="5400000" flipH="1">
              <a:off x="4191" y="2462"/>
              <a:ext cx="408" cy="11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Oval 37"/>
            <p:cNvSpPr>
              <a:spLocks noChangeArrowheads="1"/>
            </p:cNvSpPr>
            <p:nvPr/>
          </p:nvSpPr>
          <p:spPr bwMode="auto">
            <a:xfrm>
              <a:off x="4364" y="2344"/>
              <a:ext cx="54" cy="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4364" y="2640"/>
              <a:ext cx="54" cy="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 rot="3513766" flipH="1">
              <a:off x="4228" y="2539"/>
              <a:ext cx="4" cy="16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 rot="17846711" flipV="1">
              <a:off x="4220" y="2390"/>
              <a:ext cx="6" cy="177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3766" y="432"/>
              <a:ext cx="130" cy="32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3121" y="3168"/>
              <a:ext cx="399" cy="5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2" name="AutoShape 43"/>
            <p:cNvSpPr>
              <a:spLocks noChangeArrowheads="1"/>
            </p:cNvSpPr>
            <p:nvPr/>
          </p:nvSpPr>
          <p:spPr bwMode="auto">
            <a:xfrm>
              <a:off x="2347" y="3024"/>
              <a:ext cx="468" cy="672"/>
            </a:xfrm>
            <a:prstGeom prst="can">
              <a:avLst>
                <a:gd name="adj" fmla="val 3589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3" name="Rectangle 44"/>
            <p:cNvSpPr>
              <a:spLocks noChangeArrowheads="1"/>
            </p:cNvSpPr>
            <p:nvPr/>
          </p:nvSpPr>
          <p:spPr bwMode="auto">
            <a:xfrm>
              <a:off x="2815" y="3236"/>
              <a:ext cx="161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4" name="Rectangle 45"/>
            <p:cNvSpPr>
              <a:spLocks noChangeArrowheads="1"/>
            </p:cNvSpPr>
            <p:nvPr/>
          </p:nvSpPr>
          <p:spPr bwMode="auto">
            <a:xfrm>
              <a:off x="2976" y="2419"/>
              <a:ext cx="26" cy="84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 rot="10800000" flipV="1">
              <a:off x="2820" y="2393"/>
              <a:ext cx="183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6" name="Rectangle 47"/>
            <p:cNvSpPr>
              <a:spLocks noChangeArrowheads="1"/>
            </p:cNvSpPr>
            <p:nvPr/>
          </p:nvSpPr>
          <p:spPr bwMode="auto">
            <a:xfrm rot="5400000" flipV="1">
              <a:off x="2740" y="2448"/>
              <a:ext cx="138" cy="2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7" name="Line 48"/>
            <p:cNvSpPr>
              <a:spLocks noChangeShapeType="1"/>
            </p:cNvSpPr>
            <p:nvPr/>
          </p:nvSpPr>
          <p:spPr bwMode="auto">
            <a:xfrm flipH="1" flipV="1">
              <a:off x="2861" y="2350"/>
              <a:ext cx="0" cy="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8" name="AutoShape 49"/>
            <p:cNvSpPr>
              <a:spLocks noChangeArrowheads="1"/>
            </p:cNvSpPr>
            <p:nvPr/>
          </p:nvSpPr>
          <p:spPr bwMode="auto">
            <a:xfrm rot="10800000" flipH="1">
              <a:off x="2821" y="2273"/>
              <a:ext cx="83" cy="76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 rot="5400000" flipH="1">
              <a:off x="4283" y="3062"/>
              <a:ext cx="3" cy="1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 rot="16200000" flipH="1">
              <a:off x="3111" y="2867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1" name="Line 52"/>
            <p:cNvSpPr>
              <a:spLocks noChangeShapeType="1"/>
            </p:cNvSpPr>
            <p:nvPr/>
          </p:nvSpPr>
          <p:spPr bwMode="auto">
            <a:xfrm flipV="1">
              <a:off x="3830" y="258"/>
              <a:ext cx="3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 rot="5400000" flipH="1">
              <a:off x="3033" y="3359"/>
              <a:ext cx="3" cy="15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 flipV="1">
              <a:off x="3348" y="2986"/>
              <a:ext cx="2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 flipV="1">
              <a:off x="4091" y="3410"/>
              <a:ext cx="3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 rot="10800000" flipH="1" flipV="1">
              <a:off x="2809" y="2543"/>
              <a:ext cx="3" cy="16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 rot="-1909093">
              <a:off x="1024" y="966"/>
              <a:ext cx="998" cy="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7" name="Line 58"/>
            <p:cNvSpPr>
              <a:spLocks noChangeShapeType="1"/>
            </p:cNvSpPr>
            <p:nvPr/>
          </p:nvSpPr>
          <p:spPr bwMode="auto">
            <a:xfrm>
              <a:off x="1164" y="659"/>
              <a:ext cx="502" cy="17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8" name="Line 59"/>
            <p:cNvSpPr>
              <a:spLocks noChangeShapeType="1"/>
            </p:cNvSpPr>
            <p:nvPr/>
          </p:nvSpPr>
          <p:spPr bwMode="auto">
            <a:xfrm>
              <a:off x="1174" y="711"/>
              <a:ext cx="440" cy="16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59" name="Line 60"/>
            <p:cNvSpPr>
              <a:spLocks noChangeShapeType="1"/>
            </p:cNvSpPr>
            <p:nvPr/>
          </p:nvSpPr>
          <p:spPr bwMode="auto">
            <a:xfrm>
              <a:off x="1177" y="770"/>
              <a:ext cx="390" cy="1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0" name="Line 61"/>
            <p:cNvSpPr>
              <a:spLocks noChangeShapeType="1"/>
            </p:cNvSpPr>
            <p:nvPr/>
          </p:nvSpPr>
          <p:spPr bwMode="auto">
            <a:xfrm>
              <a:off x="1180" y="827"/>
              <a:ext cx="331" cy="11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>
              <a:off x="1186" y="884"/>
              <a:ext cx="267" cy="9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2155" y="3536"/>
              <a:ext cx="192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3" name="Line 64"/>
            <p:cNvSpPr>
              <a:spLocks noChangeShapeType="1"/>
            </p:cNvSpPr>
            <p:nvPr/>
          </p:nvSpPr>
          <p:spPr bwMode="auto">
            <a:xfrm rot="5400000" flipH="1">
              <a:off x="2269" y="3298"/>
              <a:ext cx="3" cy="1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1060" y="1448"/>
              <a:ext cx="62" cy="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 rot="-5400000">
              <a:off x="985" y="1450"/>
              <a:ext cx="212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>
              <a:off x="4558" y="1450"/>
              <a:ext cx="61" cy="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 rot="-5400000">
              <a:off x="4485" y="1454"/>
              <a:ext cx="209" cy="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8" name="Line 69"/>
            <p:cNvSpPr>
              <a:spLocks noChangeShapeType="1"/>
            </p:cNvSpPr>
            <p:nvPr/>
          </p:nvSpPr>
          <p:spPr bwMode="auto">
            <a:xfrm>
              <a:off x="1252" y="1196"/>
              <a:ext cx="27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69" name="Line 70"/>
            <p:cNvSpPr>
              <a:spLocks noChangeShapeType="1"/>
            </p:cNvSpPr>
            <p:nvPr/>
          </p:nvSpPr>
          <p:spPr bwMode="auto">
            <a:xfrm>
              <a:off x="1797" y="858"/>
              <a:ext cx="26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 rot="-5400000">
              <a:off x="2263" y="2829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2817" y="3305"/>
              <a:ext cx="303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4572" y="1589"/>
              <a:ext cx="33" cy="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3" name="Oval 75"/>
            <p:cNvSpPr>
              <a:spLocks noChangeArrowheads="1"/>
            </p:cNvSpPr>
            <p:nvPr/>
          </p:nvSpPr>
          <p:spPr bwMode="auto">
            <a:xfrm>
              <a:off x="4260" y="2304"/>
              <a:ext cx="56" cy="5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4" name="Oval 76"/>
            <p:cNvSpPr>
              <a:spLocks noChangeArrowheads="1"/>
            </p:cNvSpPr>
            <p:nvPr/>
          </p:nvSpPr>
          <p:spPr bwMode="auto">
            <a:xfrm>
              <a:off x="4281" y="2328"/>
              <a:ext cx="11" cy="1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5" name="Rectangle 77"/>
            <p:cNvSpPr>
              <a:spLocks noChangeArrowheads="1"/>
            </p:cNvSpPr>
            <p:nvPr/>
          </p:nvSpPr>
          <p:spPr bwMode="auto">
            <a:xfrm>
              <a:off x="4022" y="2320"/>
              <a:ext cx="26" cy="89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6" name="Oval 78"/>
            <p:cNvSpPr>
              <a:spLocks noChangeArrowheads="1"/>
            </p:cNvSpPr>
            <p:nvPr/>
          </p:nvSpPr>
          <p:spPr bwMode="auto">
            <a:xfrm>
              <a:off x="3548" y="3164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7" name="Oval 79"/>
            <p:cNvSpPr>
              <a:spLocks noChangeArrowheads="1"/>
            </p:cNvSpPr>
            <p:nvPr/>
          </p:nvSpPr>
          <p:spPr bwMode="auto">
            <a:xfrm>
              <a:off x="3647" y="3164"/>
              <a:ext cx="67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8" name="AutoShape 80"/>
            <p:cNvSpPr>
              <a:spLocks noChangeArrowheads="1"/>
            </p:cNvSpPr>
            <p:nvPr/>
          </p:nvSpPr>
          <p:spPr bwMode="auto">
            <a:xfrm>
              <a:off x="3560" y="3171"/>
              <a:ext cx="45" cy="4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79" name="Rectangle 81"/>
            <p:cNvSpPr>
              <a:spLocks noChangeArrowheads="1"/>
            </p:cNvSpPr>
            <p:nvPr/>
          </p:nvSpPr>
          <p:spPr bwMode="auto">
            <a:xfrm>
              <a:off x="3413" y="2854"/>
              <a:ext cx="312" cy="12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0" name="AutoShape 82"/>
            <p:cNvSpPr>
              <a:spLocks noChangeArrowheads="1"/>
            </p:cNvSpPr>
            <p:nvPr/>
          </p:nvSpPr>
          <p:spPr bwMode="auto">
            <a:xfrm>
              <a:off x="3595" y="2890"/>
              <a:ext cx="81" cy="68"/>
            </a:xfrm>
            <a:prstGeom prst="su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1" name="Oval 83"/>
            <p:cNvSpPr>
              <a:spLocks noChangeArrowheads="1"/>
            </p:cNvSpPr>
            <p:nvPr/>
          </p:nvSpPr>
          <p:spPr bwMode="auto">
            <a:xfrm>
              <a:off x="4656" y="2884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2" name="Line 84"/>
            <p:cNvSpPr>
              <a:spLocks noChangeShapeType="1"/>
            </p:cNvSpPr>
            <p:nvPr/>
          </p:nvSpPr>
          <p:spPr bwMode="auto">
            <a:xfrm>
              <a:off x="3582" y="2984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>
              <a:off x="3680" y="2984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4" name="Line 86"/>
            <p:cNvSpPr>
              <a:spLocks noChangeShapeType="1"/>
            </p:cNvSpPr>
            <p:nvPr/>
          </p:nvSpPr>
          <p:spPr bwMode="auto">
            <a:xfrm>
              <a:off x="3450" y="298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5" name="Text Box 87"/>
            <p:cNvSpPr txBox="1">
              <a:spLocks noChangeArrowheads="1"/>
            </p:cNvSpPr>
            <p:nvPr/>
          </p:nvSpPr>
          <p:spPr bwMode="auto">
            <a:xfrm>
              <a:off x="3029" y="3437"/>
              <a:ext cx="60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900" dirty="0">
                  <a:solidFill>
                    <a:prstClr val="black"/>
                  </a:solidFill>
                </a:rPr>
                <a:t>Heizkessel</a:t>
              </a:r>
            </a:p>
          </p:txBody>
        </p:sp>
        <p:sp>
          <p:nvSpPr>
            <p:cNvPr id="86" name="Text Box 88"/>
            <p:cNvSpPr txBox="1">
              <a:spLocks noChangeArrowheads="1"/>
            </p:cNvSpPr>
            <p:nvPr/>
          </p:nvSpPr>
          <p:spPr bwMode="auto">
            <a:xfrm>
              <a:off x="2251" y="3396"/>
              <a:ext cx="65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900" dirty="0">
                  <a:solidFill>
                    <a:prstClr val="black"/>
                  </a:solidFill>
                </a:rPr>
                <a:t>Warmwasser-speicher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805807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2914650" y="1504954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119813" name="Picture 5" descr="112_122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1" y="1641100"/>
            <a:ext cx="2365856" cy="315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116" y="686245"/>
            <a:ext cx="4705350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FF"/>
                    </a:gs>
                    <a:gs pos="100000">
                      <a:srgbClr val="6666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2" name="Picture 4" descr="Heiztherme nachh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932" y="3846459"/>
            <a:ext cx="3148794" cy="236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4650445" y="4909759"/>
            <a:ext cx="2472629" cy="72390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und heute!</a:t>
            </a:r>
          </a:p>
        </p:txBody>
      </p:sp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439905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Fotos: links Joachim Weid, rechts Bernhard Andre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-86064" y="3233030"/>
            <a:ext cx="5162889" cy="72390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Heizungstechnik gestern  </a:t>
            </a:r>
          </a:p>
        </p:txBody>
      </p:sp>
    </p:spTree>
    <p:extLst>
      <p:ext uri="{BB962C8B-B14F-4D97-AF65-F5344CB8AC3E}">
        <p14:creationId xmlns:p14="http://schemas.microsoft.com/office/powerpoint/2010/main" val="854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Heizungsanlage</a:t>
            </a:r>
            <a:b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8" y="1411417"/>
            <a:ext cx="7499547" cy="471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9338" y="798763"/>
            <a:ext cx="59924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Versorgungsalternativen</a:t>
            </a:r>
          </a:p>
        </p:txBody>
      </p:sp>
    </p:spTree>
    <p:extLst>
      <p:ext uri="{BB962C8B-B14F-4D97-AF65-F5344CB8AC3E}">
        <p14:creationId xmlns:p14="http://schemas.microsoft.com/office/powerpoint/2010/main" val="788209758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Heizungsanlage</a:t>
            </a:r>
            <a:b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90" y="1986982"/>
            <a:ext cx="8114236" cy="358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9338" y="798763"/>
            <a:ext cx="59924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Versorgungsalternativen</a:t>
            </a:r>
          </a:p>
        </p:txBody>
      </p:sp>
    </p:spTree>
    <p:extLst>
      <p:ext uri="{BB962C8B-B14F-4D97-AF65-F5344CB8AC3E}">
        <p14:creationId xmlns:p14="http://schemas.microsoft.com/office/powerpoint/2010/main" val="32725954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Heizungsanlage</a:t>
            </a:r>
            <a:b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alt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10" y="1987422"/>
            <a:ext cx="7964515" cy="38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9338" y="798763"/>
            <a:ext cx="59924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Versorgungsalternativen</a:t>
            </a:r>
          </a:p>
        </p:txBody>
      </p:sp>
    </p:spTree>
    <p:extLst>
      <p:ext uri="{BB962C8B-B14F-4D97-AF65-F5344CB8AC3E}">
        <p14:creationId xmlns:p14="http://schemas.microsoft.com/office/powerpoint/2010/main" val="2118509319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4248"/>
            <a:ext cx="3219451" cy="2407112"/>
          </a:xfrm>
          <a:prstGeom prst="rect">
            <a:avLst/>
          </a:prstGeom>
        </p:spPr>
      </p:pic>
      <p:sp>
        <p:nvSpPr>
          <p:cNvPr id="863234" name="Text Box 2"/>
          <p:cNvSpPr txBox="1">
            <a:spLocks noChangeArrowheads="1"/>
          </p:cNvSpPr>
          <p:nvPr/>
        </p:nvSpPr>
        <p:spPr bwMode="auto">
          <a:xfrm>
            <a:off x="1041889" y="1854200"/>
            <a:ext cx="778778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de-DE" altLang="de-DE" b="1" dirty="0">
                <a:latin typeface="Arial" charset="0"/>
              </a:rPr>
              <a:t>alle Räume wie gewünscht </a:t>
            </a:r>
            <a:r>
              <a:rPr lang="de-DE" altLang="de-DE" b="1" dirty="0" smtClean="0">
                <a:latin typeface="Arial" charset="0"/>
              </a:rPr>
              <a:t>und gleichmäßig schnell warm werden,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de-DE" altLang="de-DE" b="1" dirty="0" smtClean="0">
                <a:latin typeface="Arial" charset="0"/>
              </a:rPr>
              <a:t>die </a:t>
            </a:r>
            <a:r>
              <a:rPr lang="de-DE" altLang="de-DE" b="1" dirty="0">
                <a:latin typeface="Arial" charset="0"/>
              </a:rPr>
              <a:t>Heizkörper schnell auf eine veränderte Einstellung der Thermostatventile ansprechen,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de-DE" altLang="de-DE" b="1" dirty="0">
                <a:latin typeface="Arial" charset="0"/>
              </a:rPr>
              <a:t>die Anlage keine Strömungsgeräusche entwickelt,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de-DE" altLang="de-DE" b="1" dirty="0">
                <a:latin typeface="Arial" charset="0"/>
              </a:rPr>
              <a:t>die eingesetzte Energie sehr gut ausgenutzt wird</a:t>
            </a:r>
            <a:r>
              <a:rPr lang="de-DE" altLang="de-DE" b="1" dirty="0" smtClean="0">
                <a:latin typeface="Arial" charset="0"/>
              </a:rPr>
              <a:t>.</a:t>
            </a:r>
            <a:endParaRPr lang="de-DE" altLang="de-DE" b="1" dirty="0">
              <a:latin typeface="Arial" charset="0"/>
            </a:endParaRPr>
          </a:p>
        </p:txBody>
      </p:sp>
      <p:sp>
        <p:nvSpPr>
          <p:cNvPr id="863235" name="Rectangle 3"/>
          <p:cNvSpPr>
            <a:spLocks noChangeArrowheads="1"/>
          </p:cNvSpPr>
          <p:nvPr/>
        </p:nvSpPr>
        <p:spPr bwMode="auto">
          <a:xfrm>
            <a:off x="402378" y="965201"/>
            <a:ext cx="8030308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400" b="1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2800" dirty="0" smtClean="0">
                <a:solidFill>
                  <a:srgbClr val="C00000"/>
                </a:solidFill>
              </a:rPr>
              <a:t>funktioniert </a:t>
            </a:r>
            <a:r>
              <a:rPr lang="de-DE" altLang="de-DE" sz="2800" dirty="0">
                <a:solidFill>
                  <a:srgbClr val="C00000"/>
                </a:solidFill>
              </a:rPr>
              <a:t>optimal und komfortabel</a:t>
            </a:r>
            <a:r>
              <a:rPr lang="de-DE" altLang="de-DE" sz="2800" dirty="0" smtClean="0">
                <a:solidFill>
                  <a:srgbClr val="C00000"/>
                </a:solidFill>
              </a:rPr>
              <a:t>,</a:t>
            </a:r>
          </a:p>
          <a:p>
            <a:pPr algn="l"/>
            <a:r>
              <a:rPr lang="de-DE" altLang="de-DE" sz="2800" dirty="0" smtClean="0">
                <a:solidFill>
                  <a:srgbClr val="C00000"/>
                </a:solidFill>
              </a:rPr>
              <a:t>wenn</a:t>
            </a:r>
            <a:endParaRPr lang="de-DE" altLang="de-DE" sz="2800" dirty="0">
              <a:solidFill>
                <a:srgbClr val="C00000"/>
              </a:solidFill>
            </a:endParaRP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439905" y="6462128"/>
            <a:ext cx="6590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1200" dirty="0" smtClean="0">
                <a:solidFill>
                  <a:srgbClr val="000000"/>
                </a:solidFill>
              </a:rPr>
              <a:t>Quelle: </a:t>
            </a:r>
            <a:r>
              <a:rPr lang="de-DE" altLang="de-DE" sz="1200" dirty="0"/>
              <a:t>Vereinigung der deutschen Zentralheizungswirtschaft e.V.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Die </a:t>
            </a:r>
            <a:r>
              <a:rPr lang="de-DE" altLang="de-DE" dirty="0" smtClean="0"/>
              <a:t>Heizungsanlage</a:t>
            </a:r>
            <a:br>
              <a:rPr lang="de-DE" altLang="de-DE" dirty="0" smtClean="0"/>
            </a:b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976747"/>
              </p:ext>
            </p:extLst>
          </p:nvPr>
        </p:nvGraphicFramePr>
        <p:xfrm>
          <a:off x="0" y="1341968"/>
          <a:ext cx="901933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31" name="Folie" r:id="rId3" imgW="4953000" imgH="3429000" progId="PowerPoint.Slide.8">
                  <p:embed/>
                </p:oleObj>
              </mc:Choice>
              <mc:Fallback>
                <p:oleObj name="Folie" r:id="rId3" imgW="4953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107" r="6667" b="7901"/>
                      <a:stretch>
                        <a:fillRect/>
                      </a:stretch>
                    </p:blipFill>
                    <p:spPr bwMode="auto">
                      <a:xfrm>
                        <a:off x="0" y="1341968"/>
                        <a:ext cx="9019330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862" name="Text Box 5"/>
          <p:cNvSpPr txBox="1">
            <a:spLocks noChangeArrowheads="1"/>
          </p:cNvSpPr>
          <p:nvPr/>
        </p:nvSpPr>
        <p:spPr bwMode="auto">
          <a:xfrm>
            <a:off x="2043864" y="1908747"/>
            <a:ext cx="2421054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1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Effizienter Wärmeerzeuger</a:t>
            </a:r>
          </a:p>
          <a:p>
            <a:pPr eaLnBrk="1" hangingPunct="1"/>
            <a:r>
              <a:rPr lang="de-DE" altLang="de-DE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z.B. Brennwertkessel</a:t>
            </a:r>
          </a:p>
        </p:txBody>
      </p:sp>
      <p:sp>
        <p:nvSpPr>
          <p:cNvPr id="121863" name="Text Box 6"/>
          <p:cNvSpPr txBox="1">
            <a:spLocks noChangeArrowheads="1"/>
          </p:cNvSpPr>
          <p:nvPr/>
        </p:nvSpPr>
        <p:spPr bwMode="auto">
          <a:xfrm>
            <a:off x="2114220" y="3018368"/>
            <a:ext cx="2104510" cy="7381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1" u="sng">
                <a:solidFill>
                  <a:prstClr val="black">
                    <a:lumMod val="75000"/>
                    <a:lumOff val="25000"/>
                  </a:prstClr>
                </a:solidFill>
              </a:rPr>
              <a:t>Zentrale Regelung</a:t>
            </a:r>
          </a:p>
          <a:p>
            <a:pPr eaLnBrk="1" hangingPunct="1"/>
            <a:r>
              <a:rPr lang="de-DE" altLang="de-DE" sz="1400">
                <a:solidFill>
                  <a:prstClr val="black">
                    <a:lumMod val="75000"/>
                    <a:lumOff val="25000"/>
                  </a:prstClr>
                </a:solidFill>
              </a:rPr>
              <a:t>z.B. witterungs- oder bedarfsgeführt</a:t>
            </a:r>
          </a:p>
        </p:txBody>
      </p:sp>
      <p:sp>
        <p:nvSpPr>
          <p:cNvPr id="121864" name="Text Box 7"/>
          <p:cNvSpPr txBox="1">
            <a:spLocks noChangeArrowheads="1"/>
          </p:cNvSpPr>
          <p:nvPr/>
        </p:nvSpPr>
        <p:spPr bwMode="auto">
          <a:xfrm>
            <a:off x="2112142" y="4085209"/>
            <a:ext cx="1954188" cy="523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1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Raum-Regelung</a:t>
            </a:r>
          </a:p>
          <a:p>
            <a:pPr eaLnBrk="1" hangingPunct="1"/>
            <a:r>
              <a:rPr lang="de-DE" altLang="de-DE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z.B. Thermostatventile</a:t>
            </a:r>
          </a:p>
        </p:txBody>
      </p:sp>
      <p:sp>
        <p:nvSpPr>
          <p:cNvPr id="121865" name="Text Box 8"/>
          <p:cNvSpPr txBox="1">
            <a:spLocks noChangeArrowheads="1"/>
          </p:cNvSpPr>
          <p:nvPr/>
        </p:nvSpPr>
        <p:spPr bwMode="auto">
          <a:xfrm>
            <a:off x="6383496" y="1875368"/>
            <a:ext cx="2254833" cy="7381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1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Umwälzpumpen</a:t>
            </a:r>
          </a:p>
          <a:p>
            <a:pPr eaLnBrk="1" hangingPunct="1"/>
            <a:r>
              <a:rPr lang="de-DE" altLang="de-DE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z.B. elektronisch geregelt oder mehrstufig</a:t>
            </a:r>
          </a:p>
        </p:txBody>
      </p:sp>
      <p:sp>
        <p:nvSpPr>
          <p:cNvPr id="121866" name="Text Box 9"/>
          <p:cNvSpPr txBox="1">
            <a:spLocks noChangeArrowheads="1"/>
          </p:cNvSpPr>
          <p:nvPr/>
        </p:nvSpPr>
        <p:spPr bwMode="auto">
          <a:xfrm>
            <a:off x="6388692" y="2865968"/>
            <a:ext cx="2630638" cy="954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1" u="sng">
                <a:solidFill>
                  <a:prstClr val="black">
                    <a:lumMod val="75000"/>
                    <a:lumOff val="25000"/>
                  </a:prstClr>
                </a:solidFill>
              </a:rPr>
              <a:t>Dämmung der Rohrleitungen</a:t>
            </a:r>
          </a:p>
          <a:p>
            <a:pPr eaLnBrk="1" hangingPunct="1"/>
            <a:r>
              <a:rPr lang="de-DE" altLang="de-DE" sz="1400">
                <a:solidFill>
                  <a:prstClr val="black">
                    <a:lumMod val="75000"/>
                    <a:lumOff val="25000"/>
                  </a:prstClr>
                </a:solidFill>
              </a:rPr>
              <a:t>Dämmstärke entspricht mindestens dem Rohrleitungs-Durchmesser</a:t>
            </a:r>
          </a:p>
        </p:txBody>
      </p:sp>
      <p:sp>
        <p:nvSpPr>
          <p:cNvPr id="121867" name="Text Box 10"/>
          <p:cNvSpPr txBox="1">
            <a:spLocks noChangeArrowheads="1"/>
          </p:cNvSpPr>
          <p:nvPr/>
        </p:nvSpPr>
        <p:spPr bwMode="auto">
          <a:xfrm>
            <a:off x="6459696" y="4085168"/>
            <a:ext cx="2254833" cy="954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1" u="sng">
                <a:solidFill>
                  <a:prstClr val="black">
                    <a:lumMod val="75000"/>
                    <a:lumOff val="25000"/>
                  </a:prstClr>
                </a:solidFill>
              </a:rPr>
              <a:t>Wartung</a:t>
            </a:r>
          </a:p>
          <a:p>
            <a:pPr eaLnBrk="1" hangingPunct="1"/>
            <a:r>
              <a:rPr lang="de-DE" altLang="de-DE" sz="1400">
                <a:solidFill>
                  <a:prstClr val="black">
                    <a:lumMod val="75000"/>
                    <a:lumOff val="25000"/>
                  </a:prstClr>
                </a:solidFill>
              </a:rPr>
              <a:t>regelmäßige Inspektion von Wärmeerzeuger und aller Komponenten</a:t>
            </a:r>
          </a:p>
        </p:txBody>
      </p:sp>
      <p:sp>
        <p:nvSpPr>
          <p:cNvPr id="121868" name="Text Box 11"/>
          <p:cNvSpPr txBox="1">
            <a:spLocks noChangeArrowheads="1"/>
          </p:cNvSpPr>
          <p:nvPr/>
        </p:nvSpPr>
        <p:spPr bwMode="auto">
          <a:xfrm>
            <a:off x="1516322" y="5391902"/>
            <a:ext cx="85507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Wichtig:  </a:t>
            </a:r>
            <a:r>
              <a:rPr lang="de-DE" altLang="de-DE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Optimierung </a:t>
            </a:r>
            <a:r>
              <a:rPr lang="de-DE" altLang="de-DE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der Gesamtanlage </a:t>
            </a:r>
            <a:br>
              <a:rPr lang="de-DE" altLang="de-DE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de-DE" altLang="de-DE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       inkl</a:t>
            </a:r>
            <a:r>
              <a:rPr lang="de-DE" altLang="de-DE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 Hydraulischer Abgleich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9338" y="798763"/>
            <a:ext cx="723066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alt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Anforderungen an die Anlagentechnik</a:t>
            </a: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Die </a:t>
            </a:r>
            <a:r>
              <a:rPr lang="de-DE" altLang="de-DE" dirty="0" smtClean="0"/>
              <a:t>Heizungsanlage</a:t>
            </a:r>
            <a:br>
              <a:rPr lang="de-DE" altLang="de-DE" dirty="0" smtClean="0"/>
            </a:b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15719" y="4694904"/>
            <a:ext cx="126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 smtClean="0">
                <a:solidFill>
                  <a:srgbClr val="FABB00"/>
                </a:solidFill>
                <a:latin typeface="VZ Icons" pitchFamily="50" charset="0"/>
              </a:rPr>
              <a:t>!</a:t>
            </a:r>
            <a:endParaRPr lang="de-DE" sz="8000" dirty="0">
              <a:solidFill>
                <a:srgbClr val="FABB00"/>
              </a:solidFill>
              <a:latin typeface="VZ Ico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890956" y="5735637"/>
            <a:ext cx="6594231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ohne </a:t>
            </a:r>
            <a:r>
              <a:rPr lang="de-DE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hydr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 Abgleich	</a:t>
            </a:r>
            <a:r>
              <a:rPr lang="de-DE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mit </a:t>
            </a:r>
            <a:r>
              <a:rPr lang="de-DE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hydr</a:t>
            </a:r>
            <a:r>
              <a:rPr lang="de-DE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 Abgleich 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981808" y="1560027"/>
            <a:ext cx="2579076" cy="4149725"/>
            <a:chOff x="981808" y="2420979"/>
            <a:chExt cx="2579076" cy="4149725"/>
          </a:xfrm>
        </p:grpSpPr>
        <p:sp>
          <p:nvSpPr>
            <p:cNvPr id="122883" name="Rectangle 3"/>
            <p:cNvSpPr>
              <a:spLocks noChangeArrowheads="1"/>
            </p:cNvSpPr>
            <p:nvPr/>
          </p:nvSpPr>
          <p:spPr bwMode="auto">
            <a:xfrm>
              <a:off x="981808" y="5803941"/>
              <a:ext cx="529004" cy="76676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4" name="Rectangle 4"/>
            <p:cNvSpPr>
              <a:spLocks noChangeArrowheads="1"/>
            </p:cNvSpPr>
            <p:nvPr/>
          </p:nvSpPr>
          <p:spPr bwMode="auto">
            <a:xfrm rot="5400000">
              <a:off x="2141558" y="2354426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35001"/>
                  </a:srgbClr>
                </a:gs>
                <a:gs pos="100000">
                  <a:srgbClr val="3333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5" name="Line 5"/>
            <p:cNvSpPr>
              <a:spLocks noChangeShapeType="1"/>
            </p:cNvSpPr>
            <p:nvPr/>
          </p:nvSpPr>
          <p:spPr bwMode="auto">
            <a:xfrm>
              <a:off x="2189285" y="2519404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6" name="Line 6"/>
            <p:cNvSpPr>
              <a:spLocks noChangeShapeType="1"/>
            </p:cNvSpPr>
            <p:nvPr/>
          </p:nvSpPr>
          <p:spPr bwMode="auto">
            <a:xfrm>
              <a:off x="2277228" y="2516229"/>
              <a:ext cx="2931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7" name="Line 7"/>
            <p:cNvSpPr>
              <a:spLocks noChangeShapeType="1"/>
            </p:cNvSpPr>
            <p:nvPr/>
          </p:nvSpPr>
          <p:spPr bwMode="auto">
            <a:xfrm>
              <a:off x="2360735" y="25146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8" name="Line 8"/>
            <p:cNvSpPr>
              <a:spLocks noChangeShapeType="1"/>
            </p:cNvSpPr>
            <p:nvPr/>
          </p:nvSpPr>
          <p:spPr bwMode="auto">
            <a:xfrm>
              <a:off x="2445748" y="2514600"/>
              <a:ext cx="2931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9" name="Line 9"/>
            <p:cNvSpPr>
              <a:spLocks noChangeShapeType="1"/>
            </p:cNvSpPr>
            <p:nvPr/>
          </p:nvSpPr>
          <p:spPr bwMode="auto">
            <a:xfrm>
              <a:off x="2530720" y="25146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0" name="Line 10"/>
            <p:cNvSpPr>
              <a:spLocks noChangeShapeType="1"/>
            </p:cNvSpPr>
            <p:nvPr/>
          </p:nvSpPr>
          <p:spPr bwMode="auto">
            <a:xfrm>
              <a:off x="2602523" y="25161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1" name="Line 11"/>
            <p:cNvSpPr>
              <a:spLocks noChangeShapeType="1"/>
            </p:cNvSpPr>
            <p:nvPr/>
          </p:nvSpPr>
          <p:spPr bwMode="auto">
            <a:xfrm>
              <a:off x="2672862" y="25146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2" name="Rectangle 12"/>
            <p:cNvSpPr>
              <a:spLocks noChangeArrowheads="1"/>
            </p:cNvSpPr>
            <p:nvPr/>
          </p:nvSpPr>
          <p:spPr bwMode="auto">
            <a:xfrm rot="5400000">
              <a:off x="2147420" y="3154487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70000"/>
                  </a:srgbClr>
                </a:gs>
                <a:gs pos="100000">
                  <a:srgbClr val="3333FF">
                    <a:alpha val="70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3" name="Line 13"/>
            <p:cNvSpPr>
              <a:spLocks noChangeShapeType="1"/>
            </p:cNvSpPr>
            <p:nvPr/>
          </p:nvSpPr>
          <p:spPr bwMode="auto">
            <a:xfrm>
              <a:off x="2195146" y="3319468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4" name="Line 14"/>
            <p:cNvSpPr>
              <a:spLocks noChangeShapeType="1"/>
            </p:cNvSpPr>
            <p:nvPr/>
          </p:nvSpPr>
          <p:spPr bwMode="auto">
            <a:xfrm>
              <a:off x="2283090" y="3316290"/>
              <a:ext cx="2931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5" name="Line 15"/>
            <p:cNvSpPr>
              <a:spLocks noChangeShapeType="1"/>
            </p:cNvSpPr>
            <p:nvPr/>
          </p:nvSpPr>
          <p:spPr bwMode="auto">
            <a:xfrm>
              <a:off x="2366597" y="33147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6" name="Line 16"/>
            <p:cNvSpPr>
              <a:spLocks noChangeShapeType="1"/>
            </p:cNvSpPr>
            <p:nvPr/>
          </p:nvSpPr>
          <p:spPr bwMode="auto">
            <a:xfrm>
              <a:off x="2451609" y="3314700"/>
              <a:ext cx="1465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7" name="Line 17"/>
            <p:cNvSpPr>
              <a:spLocks noChangeShapeType="1"/>
            </p:cNvSpPr>
            <p:nvPr/>
          </p:nvSpPr>
          <p:spPr bwMode="auto">
            <a:xfrm>
              <a:off x="2536581" y="33147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8" name="Line 18"/>
            <p:cNvSpPr>
              <a:spLocks noChangeShapeType="1"/>
            </p:cNvSpPr>
            <p:nvPr/>
          </p:nvSpPr>
          <p:spPr bwMode="auto">
            <a:xfrm>
              <a:off x="2608385" y="33162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9" name="Line 19"/>
            <p:cNvSpPr>
              <a:spLocks noChangeShapeType="1"/>
            </p:cNvSpPr>
            <p:nvPr/>
          </p:nvSpPr>
          <p:spPr bwMode="auto">
            <a:xfrm>
              <a:off x="2678723" y="33147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0" name="Rectangle 20"/>
            <p:cNvSpPr>
              <a:spLocks noChangeArrowheads="1"/>
            </p:cNvSpPr>
            <p:nvPr/>
          </p:nvSpPr>
          <p:spPr bwMode="auto">
            <a:xfrm rot="5400000">
              <a:off x="2159143" y="3929225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1" name="Line 21"/>
            <p:cNvSpPr>
              <a:spLocks noChangeShapeType="1"/>
            </p:cNvSpPr>
            <p:nvPr/>
          </p:nvSpPr>
          <p:spPr bwMode="auto">
            <a:xfrm>
              <a:off x="2206869" y="4094204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2" name="Line 22"/>
            <p:cNvSpPr>
              <a:spLocks noChangeShapeType="1"/>
            </p:cNvSpPr>
            <p:nvPr/>
          </p:nvSpPr>
          <p:spPr bwMode="auto">
            <a:xfrm>
              <a:off x="2296279" y="4091029"/>
              <a:ext cx="1465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3" name="Line 23"/>
            <p:cNvSpPr>
              <a:spLocks noChangeShapeType="1"/>
            </p:cNvSpPr>
            <p:nvPr/>
          </p:nvSpPr>
          <p:spPr bwMode="auto">
            <a:xfrm>
              <a:off x="2378320" y="40894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4" name="Line 24"/>
            <p:cNvSpPr>
              <a:spLocks noChangeShapeType="1"/>
            </p:cNvSpPr>
            <p:nvPr/>
          </p:nvSpPr>
          <p:spPr bwMode="auto">
            <a:xfrm>
              <a:off x="2463332" y="4089400"/>
              <a:ext cx="1465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5" name="Line 25"/>
            <p:cNvSpPr>
              <a:spLocks noChangeShapeType="1"/>
            </p:cNvSpPr>
            <p:nvPr/>
          </p:nvSpPr>
          <p:spPr bwMode="auto">
            <a:xfrm>
              <a:off x="2548304" y="40894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6" name="Line 26"/>
            <p:cNvSpPr>
              <a:spLocks noChangeShapeType="1"/>
            </p:cNvSpPr>
            <p:nvPr/>
          </p:nvSpPr>
          <p:spPr bwMode="auto">
            <a:xfrm>
              <a:off x="2620108" y="40909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7" name="Line 27"/>
            <p:cNvSpPr>
              <a:spLocks noChangeShapeType="1"/>
            </p:cNvSpPr>
            <p:nvPr/>
          </p:nvSpPr>
          <p:spPr bwMode="auto">
            <a:xfrm>
              <a:off x="2690446" y="40894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8" name="Rectangle 28"/>
            <p:cNvSpPr>
              <a:spLocks noChangeArrowheads="1"/>
            </p:cNvSpPr>
            <p:nvPr/>
          </p:nvSpPr>
          <p:spPr bwMode="auto">
            <a:xfrm rot="5400000">
              <a:off x="2159143" y="4703926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3300">
                    <a:alpha val="24001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9" name="Line 29"/>
            <p:cNvSpPr>
              <a:spLocks noChangeShapeType="1"/>
            </p:cNvSpPr>
            <p:nvPr/>
          </p:nvSpPr>
          <p:spPr bwMode="auto">
            <a:xfrm>
              <a:off x="2206869" y="4868904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0" name="Line 30"/>
            <p:cNvSpPr>
              <a:spLocks noChangeShapeType="1"/>
            </p:cNvSpPr>
            <p:nvPr/>
          </p:nvSpPr>
          <p:spPr bwMode="auto">
            <a:xfrm>
              <a:off x="2296279" y="4865729"/>
              <a:ext cx="1465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1" name="Line 31"/>
            <p:cNvSpPr>
              <a:spLocks noChangeShapeType="1"/>
            </p:cNvSpPr>
            <p:nvPr/>
          </p:nvSpPr>
          <p:spPr bwMode="auto">
            <a:xfrm>
              <a:off x="2378320" y="48641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2" name="Line 32"/>
            <p:cNvSpPr>
              <a:spLocks noChangeShapeType="1"/>
            </p:cNvSpPr>
            <p:nvPr/>
          </p:nvSpPr>
          <p:spPr bwMode="auto">
            <a:xfrm>
              <a:off x="2463332" y="4864100"/>
              <a:ext cx="1465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3" name="Line 33"/>
            <p:cNvSpPr>
              <a:spLocks noChangeShapeType="1"/>
            </p:cNvSpPr>
            <p:nvPr/>
          </p:nvSpPr>
          <p:spPr bwMode="auto">
            <a:xfrm>
              <a:off x="2548304" y="48641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4" name="Line 34"/>
            <p:cNvSpPr>
              <a:spLocks noChangeShapeType="1"/>
            </p:cNvSpPr>
            <p:nvPr/>
          </p:nvSpPr>
          <p:spPr bwMode="auto">
            <a:xfrm>
              <a:off x="2620108" y="48656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5" name="Line 35"/>
            <p:cNvSpPr>
              <a:spLocks noChangeShapeType="1"/>
            </p:cNvSpPr>
            <p:nvPr/>
          </p:nvSpPr>
          <p:spPr bwMode="auto">
            <a:xfrm>
              <a:off x="2690446" y="48641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6" name="Rectangle 36"/>
            <p:cNvSpPr>
              <a:spLocks noChangeArrowheads="1"/>
            </p:cNvSpPr>
            <p:nvPr/>
          </p:nvSpPr>
          <p:spPr bwMode="auto">
            <a:xfrm>
              <a:off x="1768722" y="2476500"/>
              <a:ext cx="64477" cy="3671888"/>
            </a:xfrm>
            <a:prstGeom prst="rect">
              <a:avLst/>
            </a:prstGeom>
            <a:gradFill rotWithShape="1">
              <a:gsLst>
                <a:gs pos="0">
                  <a:srgbClr val="FF99CC"/>
                </a:gs>
                <a:gs pos="100000">
                  <a:srgbClr val="FF33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7" name="Rectangle 37"/>
            <p:cNvSpPr>
              <a:spLocks noChangeArrowheads="1"/>
            </p:cNvSpPr>
            <p:nvPr/>
          </p:nvSpPr>
          <p:spPr bwMode="auto">
            <a:xfrm>
              <a:off x="1515208" y="6080166"/>
              <a:ext cx="253512" cy="682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grpSp>
          <p:nvGrpSpPr>
            <p:cNvPr id="122918" name="Group 38"/>
            <p:cNvGrpSpPr>
              <a:grpSpLocks/>
            </p:cNvGrpSpPr>
            <p:nvPr/>
          </p:nvGrpSpPr>
          <p:grpSpPr bwMode="auto">
            <a:xfrm>
              <a:off x="1465405" y="2444791"/>
              <a:ext cx="608135" cy="131763"/>
              <a:chOff x="998" y="1295"/>
              <a:chExt cx="415" cy="83"/>
            </a:xfrm>
          </p:grpSpPr>
          <p:sp>
            <p:nvSpPr>
              <p:cNvPr id="123039" name="Rectangle 39"/>
              <p:cNvSpPr>
                <a:spLocks noChangeArrowheads="1"/>
              </p:cNvSpPr>
              <p:nvPr/>
            </p:nvSpPr>
            <p:spPr bwMode="auto">
              <a:xfrm>
                <a:off x="1118" y="1315"/>
                <a:ext cx="295" cy="43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0" name="Rectangle 40"/>
              <p:cNvSpPr>
                <a:spLocks noChangeArrowheads="1"/>
              </p:cNvSpPr>
              <p:nvPr/>
            </p:nvSpPr>
            <p:spPr bwMode="auto">
              <a:xfrm rot="5400000">
                <a:off x="1016" y="1277"/>
                <a:ext cx="83" cy="1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3300">
                        <a:alpha val="34901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1" name="Line 41"/>
              <p:cNvSpPr>
                <a:spLocks noChangeShapeType="1"/>
              </p:cNvSpPr>
              <p:nvPr/>
            </p:nvSpPr>
            <p:spPr bwMode="auto">
              <a:xfrm rot="5400000">
                <a:off x="1056" y="1267"/>
                <a:ext cx="0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2" name="Line 42"/>
              <p:cNvSpPr>
                <a:spLocks noChangeShapeType="1"/>
              </p:cNvSpPr>
              <p:nvPr/>
            </p:nvSpPr>
            <p:spPr bwMode="auto">
              <a:xfrm rot="5400000">
                <a:off x="1056" y="1281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3" name="Line 43"/>
              <p:cNvSpPr>
                <a:spLocks noChangeShapeType="1"/>
              </p:cNvSpPr>
              <p:nvPr/>
            </p:nvSpPr>
            <p:spPr bwMode="auto">
              <a:xfrm rot="5400000">
                <a:off x="1056" y="1294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4" name="Line 44"/>
              <p:cNvSpPr>
                <a:spLocks noChangeShapeType="1"/>
              </p:cNvSpPr>
              <p:nvPr/>
            </p:nvSpPr>
            <p:spPr bwMode="auto">
              <a:xfrm rot="5400000">
                <a:off x="1056" y="1307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5" name="Line 45"/>
              <p:cNvSpPr>
                <a:spLocks noChangeShapeType="1"/>
              </p:cNvSpPr>
              <p:nvPr/>
            </p:nvSpPr>
            <p:spPr bwMode="auto">
              <a:xfrm rot="5400000">
                <a:off x="1056" y="1320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6" name="Line 46"/>
              <p:cNvSpPr>
                <a:spLocks noChangeShapeType="1"/>
              </p:cNvSpPr>
              <p:nvPr/>
            </p:nvSpPr>
            <p:spPr bwMode="auto">
              <a:xfrm rot="5400000">
                <a:off x="1056" y="1332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7" name="Line 47"/>
              <p:cNvSpPr>
                <a:spLocks noChangeShapeType="1"/>
              </p:cNvSpPr>
              <p:nvPr/>
            </p:nvSpPr>
            <p:spPr bwMode="auto">
              <a:xfrm rot="5400000">
                <a:off x="1056" y="1343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2919" name="Rectangle 48"/>
            <p:cNvSpPr>
              <a:spLocks noChangeArrowheads="1"/>
            </p:cNvSpPr>
            <p:nvPr/>
          </p:nvSpPr>
          <p:spPr bwMode="auto">
            <a:xfrm>
              <a:off x="1645627" y="3265488"/>
              <a:ext cx="432288" cy="6826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0" name="Rectangle 49"/>
            <p:cNvSpPr>
              <a:spLocks noChangeArrowheads="1"/>
            </p:cNvSpPr>
            <p:nvPr/>
          </p:nvSpPr>
          <p:spPr bwMode="auto">
            <a:xfrm rot="5400000">
              <a:off x="1491090" y="3212429"/>
              <a:ext cx="131762" cy="174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1" name="Line 50"/>
            <p:cNvSpPr>
              <a:spLocks noChangeShapeType="1"/>
            </p:cNvSpPr>
            <p:nvPr/>
          </p:nvSpPr>
          <p:spPr bwMode="auto">
            <a:xfrm rot="5400000">
              <a:off x="1554774" y="3193216"/>
              <a:ext cx="0" cy="937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2" name="Line 51"/>
            <p:cNvSpPr>
              <a:spLocks noChangeShapeType="1"/>
            </p:cNvSpPr>
            <p:nvPr/>
          </p:nvSpPr>
          <p:spPr bwMode="auto">
            <a:xfrm rot="5400000">
              <a:off x="1554041" y="3216174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3" name="Line 52"/>
            <p:cNvSpPr>
              <a:spLocks noChangeShapeType="1"/>
            </p:cNvSpPr>
            <p:nvPr/>
          </p:nvSpPr>
          <p:spPr bwMode="auto">
            <a:xfrm rot="5400000">
              <a:off x="1554041" y="3236811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4" name="Line 53"/>
            <p:cNvSpPr>
              <a:spLocks noChangeShapeType="1"/>
            </p:cNvSpPr>
            <p:nvPr/>
          </p:nvSpPr>
          <p:spPr bwMode="auto">
            <a:xfrm rot="5400000">
              <a:off x="1554041" y="3257449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5" name="Line 54"/>
            <p:cNvSpPr>
              <a:spLocks noChangeShapeType="1"/>
            </p:cNvSpPr>
            <p:nvPr/>
          </p:nvSpPr>
          <p:spPr bwMode="auto">
            <a:xfrm rot="5400000">
              <a:off x="1554041" y="327808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6" name="Line 55"/>
            <p:cNvSpPr>
              <a:spLocks noChangeShapeType="1"/>
            </p:cNvSpPr>
            <p:nvPr/>
          </p:nvSpPr>
          <p:spPr bwMode="auto">
            <a:xfrm rot="5400000">
              <a:off x="1554041" y="329713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7" name="Line 56"/>
            <p:cNvSpPr>
              <a:spLocks noChangeShapeType="1"/>
            </p:cNvSpPr>
            <p:nvPr/>
          </p:nvSpPr>
          <p:spPr bwMode="auto">
            <a:xfrm rot="5400000">
              <a:off x="1554041" y="3314599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8" name="Rectangle 57"/>
            <p:cNvSpPr>
              <a:spLocks noChangeArrowheads="1"/>
            </p:cNvSpPr>
            <p:nvPr/>
          </p:nvSpPr>
          <p:spPr bwMode="auto">
            <a:xfrm>
              <a:off x="1657350" y="4030663"/>
              <a:ext cx="432288" cy="68262"/>
            </a:xfrm>
            <a:prstGeom prst="rect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9" name="Rectangle 58"/>
            <p:cNvSpPr>
              <a:spLocks noChangeArrowheads="1"/>
            </p:cNvSpPr>
            <p:nvPr/>
          </p:nvSpPr>
          <p:spPr bwMode="auto">
            <a:xfrm rot="5400000">
              <a:off x="1502813" y="3977604"/>
              <a:ext cx="131762" cy="174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0" name="Line 59"/>
            <p:cNvSpPr>
              <a:spLocks noChangeShapeType="1"/>
            </p:cNvSpPr>
            <p:nvPr/>
          </p:nvSpPr>
          <p:spPr bwMode="auto">
            <a:xfrm rot="5400000">
              <a:off x="1566497" y="3958376"/>
              <a:ext cx="0" cy="937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1" name="Line 60"/>
            <p:cNvSpPr>
              <a:spLocks noChangeShapeType="1"/>
            </p:cNvSpPr>
            <p:nvPr/>
          </p:nvSpPr>
          <p:spPr bwMode="auto">
            <a:xfrm rot="5400000">
              <a:off x="1565764" y="398133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2" name="Line 61"/>
            <p:cNvSpPr>
              <a:spLocks noChangeShapeType="1"/>
            </p:cNvSpPr>
            <p:nvPr/>
          </p:nvSpPr>
          <p:spPr bwMode="auto">
            <a:xfrm rot="5400000">
              <a:off x="1565764" y="4001970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3" name="Line 62"/>
            <p:cNvSpPr>
              <a:spLocks noChangeShapeType="1"/>
            </p:cNvSpPr>
            <p:nvPr/>
          </p:nvSpPr>
          <p:spPr bwMode="auto">
            <a:xfrm rot="5400000">
              <a:off x="1565764" y="4022603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4" name="Line 63"/>
            <p:cNvSpPr>
              <a:spLocks noChangeShapeType="1"/>
            </p:cNvSpPr>
            <p:nvPr/>
          </p:nvSpPr>
          <p:spPr bwMode="auto">
            <a:xfrm rot="5400000">
              <a:off x="1565764" y="404324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5" name="Line 64"/>
            <p:cNvSpPr>
              <a:spLocks noChangeShapeType="1"/>
            </p:cNvSpPr>
            <p:nvPr/>
          </p:nvSpPr>
          <p:spPr bwMode="auto">
            <a:xfrm rot="5400000">
              <a:off x="1565764" y="4062295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6" name="Line 65"/>
            <p:cNvSpPr>
              <a:spLocks noChangeShapeType="1"/>
            </p:cNvSpPr>
            <p:nvPr/>
          </p:nvSpPr>
          <p:spPr bwMode="auto">
            <a:xfrm rot="5400000">
              <a:off x="1565764" y="4079760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7" name="Rectangle 66"/>
            <p:cNvSpPr>
              <a:spLocks noChangeArrowheads="1"/>
            </p:cNvSpPr>
            <p:nvPr/>
          </p:nvSpPr>
          <p:spPr bwMode="auto">
            <a:xfrm>
              <a:off x="1660281" y="4792663"/>
              <a:ext cx="432288" cy="6826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8" name="Rectangle 67"/>
            <p:cNvSpPr>
              <a:spLocks noChangeArrowheads="1"/>
            </p:cNvSpPr>
            <p:nvPr/>
          </p:nvSpPr>
          <p:spPr bwMode="auto">
            <a:xfrm rot="5400000">
              <a:off x="1505744" y="4739604"/>
              <a:ext cx="131762" cy="174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9" name="Line 68"/>
            <p:cNvSpPr>
              <a:spLocks noChangeShapeType="1"/>
            </p:cNvSpPr>
            <p:nvPr/>
          </p:nvSpPr>
          <p:spPr bwMode="auto">
            <a:xfrm rot="5400000">
              <a:off x="1569427" y="4720391"/>
              <a:ext cx="0" cy="937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0" name="Line 69"/>
            <p:cNvSpPr>
              <a:spLocks noChangeShapeType="1"/>
            </p:cNvSpPr>
            <p:nvPr/>
          </p:nvSpPr>
          <p:spPr bwMode="auto">
            <a:xfrm rot="5400000">
              <a:off x="1568694" y="4743349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1" name="Line 70"/>
            <p:cNvSpPr>
              <a:spLocks noChangeShapeType="1"/>
            </p:cNvSpPr>
            <p:nvPr/>
          </p:nvSpPr>
          <p:spPr bwMode="auto">
            <a:xfrm rot="5400000">
              <a:off x="1568694" y="476398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2" name="Line 71"/>
            <p:cNvSpPr>
              <a:spLocks noChangeShapeType="1"/>
            </p:cNvSpPr>
            <p:nvPr/>
          </p:nvSpPr>
          <p:spPr bwMode="auto">
            <a:xfrm rot="5400000">
              <a:off x="1568694" y="4784624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3" name="Line 72"/>
            <p:cNvSpPr>
              <a:spLocks noChangeShapeType="1"/>
            </p:cNvSpPr>
            <p:nvPr/>
          </p:nvSpPr>
          <p:spPr bwMode="auto">
            <a:xfrm rot="5400000">
              <a:off x="1568694" y="4805261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4" name="Line 73"/>
            <p:cNvSpPr>
              <a:spLocks noChangeShapeType="1"/>
            </p:cNvSpPr>
            <p:nvPr/>
          </p:nvSpPr>
          <p:spPr bwMode="auto">
            <a:xfrm rot="5400000">
              <a:off x="1568694" y="4824311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5" name="Line 74"/>
            <p:cNvSpPr>
              <a:spLocks noChangeShapeType="1"/>
            </p:cNvSpPr>
            <p:nvPr/>
          </p:nvSpPr>
          <p:spPr bwMode="auto">
            <a:xfrm rot="5400000">
              <a:off x="1568694" y="4841774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6" name="Oval 75"/>
            <p:cNvSpPr>
              <a:spLocks noChangeArrowheads="1"/>
            </p:cNvSpPr>
            <p:nvPr/>
          </p:nvSpPr>
          <p:spPr bwMode="auto">
            <a:xfrm>
              <a:off x="1648564" y="5522954"/>
              <a:ext cx="297473" cy="2952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7" name="Oval 76"/>
            <p:cNvSpPr>
              <a:spLocks noChangeArrowheads="1"/>
            </p:cNvSpPr>
            <p:nvPr/>
          </p:nvSpPr>
          <p:spPr bwMode="auto">
            <a:xfrm>
              <a:off x="1696919" y="5576888"/>
              <a:ext cx="191966" cy="1905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8" name="Rectangle 77"/>
            <p:cNvSpPr>
              <a:spLocks noChangeArrowheads="1"/>
            </p:cNvSpPr>
            <p:nvPr/>
          </p:nvSpPr>
          <p:spPr bwMode="auto">
            <a:xfrm>
              <a:off x="2963008" y="2871788"/>
              <a:ext cx="63012" cy="3644900"/>
            </a:xfrm>
            <a:prstGeom prst="rect">
              <a:avLst/>
            </a:prstGeom>
            <a:gradFill rotWithShape="1">
              <a:gsLst>
                <a:gs pos="0">
                  <a:srgbClr val="3333FF"/>
                </a:gs>
                <a:gs pos="100000">
                  <a:srgbClr val="FF99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9" name="Rectangle 78"/>
            <p:cNvSpPr>
              <a:spLocks noChangeArrowheads="1"/>
            </p:cNvSpPr>
            <p:nvPr/>
          </p:nvSpPr>
          <p:spPr bwMode="auto">
            <a:xfrm>
              <a:off x="2785696" y="2871788"/>
              <a:ext cx="169985" cy="68262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0" name="Rectangle 79"/>
            <p:cNvSpPr>
              <a:spLocks noChangeArrowheads="1"/>
            </p:cNvSpPr>
            <p:nvPr/>
          </p:nvSpPr>
          <p:spPr bwMode="auto">
            <a:xfrm>
              <a:off x="2787161" y="3683000"/>
              <a:ext cx="169985" cy="68263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1" name="Rectangle 80"/>
            <p:cNvSpPr>
              <a:spLocks noChangeArrowheads="1"/>
            </p:cNvSpPr>
            <p:nvPr/>
          </p:nvSpPr>
          <p:spPr bwMode="auto">
            <a:xfrm>
              <a:off x="2801815" y="4460916"/>
              <a:ext cx="158262" cy="68263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2" name="Rectangle 81"/>
            <p:cNvSpPr>
              <a:spLocks noChangeArrowheads="1"/>
            </p:cNvSpPr>
            <p:nvPr/>
          </p:nvSpPr>
          <p:spPr bwMode="auto">
            <a:xfrm>
              <a:off x="2804751" y="5246688"/>
              <a:ext cx="158262" cy="68262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3" name="Rectangle 82"/>
            <p:cNvSpPr>
              <a:spLocks noChangeArrowheads="1"/>
            </p:cNvSpPr>
            <p:nvPr/>
          </p:nvSpPr>
          <p:spPr bwMode="auto">
            <a:xfrm rot="5400000" flipV="1">
              <a:off x="2206808" y="5763419"/>
              <a:ext cx="58738" cy="1447800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4" name="Text Box 83"/>
            <p:cNvSpPr txBox="1">
              <a:spLocks noChangeArrowheads="1"/>
            </p:cNvSpPr>
            <p:nvPr/>
          </p:nvSpPr>
          <p:spPr bwMode="auto">
            <a:xfrm>
              <a:off x="1286608" y="5189559"/>
              <a:ext cx="58029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600">
                  <a:solidFill>
                    <a:prstClr val="black"/>
                  </a:solidFill>
                  <a:ea typeface="ＭＳ Ｐゴシック" charset="-128"/>
                </a:rPr>
                <a:t>70°</a:t>
              </a:r>
            </a:p>
          </p:txBody>
        </p:sp>
        <p:sp>
          <p:nvSpPr>
            <p:cNvPr id="122955" name="Text Box 84"/>
            <p:cNvSpPr txBox="1">
              <a:spLocks noChangeArrowheads="1"/>
            </p:cNvSpPr>
            <p:nvPr/>
          </p:nvSpPr>
          <p:spPr bwMode="auto">
            <a:xfrm>
              <a:off x="2982058" y="5615009"/>
              <a:ext cx="57882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600">
                  <a:solidFill>
                    <a:prstClr val="black"/>
                  </a:solidFill>
                  <a:ea typeface="ＭＳ Ｐゴシック" charset="-128"/>
                </a:rPr>
                <a:t>65°</a:t>
              </a:r>
            </a:p>
          </p:txBody>
        </p:sp>
      </p:grpSp>
      <p:grpSp>
        <p:nvGrpSpPr>
          <p:cNvPr id="229461" name="Group 85"/>
          <p:cNvGrpSpPr>
            <a:grpSpLocks/>
          </p:cNvGrpSpPr>
          <p:nvPr/>
        </p:nvGrpSpPr>
        <p:grpSpPr bwMode="auto">
          <a:xfrm>
            <a:off x="4906110" y="1560027"/>
            <a:ext cx="2579077" cy="4149725"/>
            <a:chOff x="3339" y="1254"/>
            <a:chExt cx="1761" cy="2614"/>
          </a:xfrm>
        </p:grpSpPr>
        <p:sp>
          <p:nvSpPr>
            <p:cNvPr id="122958" name="Rectangle 86"/>
            <p:cNvSpPr>
              <a:spLocks noChangeArrowheads="1"/>
            </p:cNvSpPr>
            <p:nvPr/>
          </p:nvSpPr>
          <p:spPr bwMode="auto">
            <a:xfrm>
              <a:off x="3339" y="3385"/>
              <a:ext cx="362" cy="48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9" name="Rectangle 87"/>
            <p:cNvSpPr>
              <a:spLocks noChangeArrowheads="1"/>
            </p:cNvSpPr>
            <p:nvPr/>
          </p:nvSpPr>
          <p:spPr bwMode="auto">
            <a:xfrm rot="5400000">
              <a:off x="4147" y="1193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0" name="Line 88"/>
            <p:cNvSpPr>
              <a:spLocks noChangeShapeType="1"/>
            </p:cNvSpPr>
            <p:nvPr/>
          </p:nvSpPr>
          <p:spPr bwMode="auto">
            <a:xfrm>
              <a:off x="4164" y="1316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1" name="Line 89"/>
            <p:cNvSpPr>
              <a:spLocks noChangeShapeType="1"/>
            </p:cNvSpPr>
            <p:nvPr/>
          </p:nvSpPr>
          <p:spPr bwMode="auto">
            <a:xfrm>
              <a:off x="4224" y="1314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2" name="Line 90"/>
            <p:cNvSpPr>
              <a:spLocks noChangeShapeType="1"/>
            </p:cNvSpPr>
            <p:nvPr/>
          </p:nvSpPr>
          <p:spPr bwMode="auto">
            <a:xfrm>
              <a:off x="4281" y="131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3" name="Line 91"/>
            <p:cNvSpPr>
              <a:spLocks noChangeShapeType="1"/>
            </p:cNvSpPr>
            <p:nvPr/>
          </p:nvSpPr>
          <p:spPr bwMode="auto">
            <a:xfrm>
              <a:off x="4339" y="1313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4" name="Line 92"/>
            <p:cNvSpPr>
              <a:spLocks noChangeShapeType="1"/>
            </p:cNvSpPr>
            <p:nvPr/>
          </p:nvSpPr>
          <p:spPr bwMode="auto">
            <a:xfrm>
              <a:off x="4397" y="131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5" name="Line 93"/>
            <p:cNvSpPr>
              <a:spLocks noChangeShapeType="1"/>
            </p:cNvSpPr>
            <p:nvPr/>
          </p:nvSpPr>
          <p:spPr bwMode="auto">
            <a:xfrm>
              <a:off x="4446" y="1314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6" name="Line 94"/>
            <p:cNvSpPr>
              <a:spLocks noChangeShapeType="1"/>
            </p:cNvSpPr>
            <p:nvPr/>
          </p:nvSpPr>
          <p:spPr bwMode="auto">
            <a:xfrm>
              <a:off x="4494" y="131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7" name="Rectangle 95"/>
            <p:cNvSpPr>
              <a:spLocks noChangeArrowheads="1"/>
            </p:cNvSpPr>
            <p:nvPr/>
          </p:nvSpPr>
          <p:spPr bwMode="auto">
            <a:xfrm rot="5400000">
              <a:off x="4151" y="1697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8" name="Line 96"/>
            <p:cNvSpPr>
              <a:spLocks noChangeShapeType="1"/>
            </p:cNvSpPr>
            <p:nvPr/>
          </p:nvSpPr>
          <p:spPr bwMode="auto">
            <a:xfrm>
              <a:off x="4168" y="1820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9" name="Line 97"/>
            <p:cNvSpPr>
              <a:spLocks noChangeShapeType="1"/>
            </p:cNvSpPr>
            <p:nvPr/>
          </p:nvSpPr>
          <p:spPr bwMode="auto">
            <a:xfrm>
              <a:off x="4228" y="1818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0" name="Line 98"/>
            <p:cNvSpPr>
              <a:spLocks noChangeShapeType="1"/>
            </p:cNvSpPr>
            <p:nvPr/>
          </p:nvSpPr>
          <p:spPr bwMode="auto">
            <a:xfrm>
              <a:off x="4285" y="1817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1" name="Line 99"/>
            <p:cNvSpPr>
              <a:spLocks noChangeShapeType="1"/>
            </p:cNvSpPr>
            <p:nvPr/>
          </p:nvSpPr>
          <p:spPr bwMode="auto">
            <a:xfrm>
              <a:off x="4343" y="1817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2" name="Line 100"/>
            <p:cNvSpPr>
              <a:spLocks noChangeShapeType="1"/>
            </p:cNvSpPr>
            <p:nvPr/>
          </p:nvSpPr>
          <p:spPr bwMode="auto">
            <a:xfrm>
              <a:off x="4401" y="1817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3" name="Line 101"/>
            <p:cNvSpPr>
              <a:spLocks noChangeShapeType="1"/>
            </p:cNvSpPr>
            <p:nvPr/>
          </p:nvSpPr>
          <p:spPr bwMode="auto">
            <a:xfrm>
              <a:off x="4450" y="1818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4" name="Line 102"/>
            <p:cNvSpPr>
              <a:spLocks noChangeShapeType="1"/>
            </p:cNvSpPr>
            <p:nvPr/>
          </p:nvSpPr>
          <p:spPr bwMode="auto">
            <a:xfrm>
              <a:off x="4498" y="1817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5" name="Rectangle 103"/>
            <p:cNvSpPr>
              <a:spLocks noChangeArrowheads="1"/>
            </p:cNvSpPr>
            <p:nvPr/>
          </p:nvSpPr>
          <p:spPr bwMode="auto">
            <a:xfrm rot="5400000">
              <a:off x="4159" y="2185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6" name="Line 104"/>
            <p:cNvSpPr>
              <a:spLocks noChangeShapeType="1"/>
            </p:cNvSpPr>
            <p:nvPr/>
          </p:nvSpPr>
          <p:spPr bwMode="auto">
            <a:xfrm>
              <a:off x="4176" y="2308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7" name="Line 105"/>
            <p:cNvSpPr>
              <a:spLocks noChangeShapeType="1"/>
            </p:cNvSpPr>
            <p:nvPr/>
          </p:nvSpPr>
          <p:spPr bwMode="auto">
            <a:xfrm>
              <a:off x="4236" y="2306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8" name="Line 106"/>
            <p:cNvSpPr>
              <a:spLocks noChangeShapeType="1"/>
            </p:cNvSpPr>
            <p:nvPr/>
          </p:nvSpPr>
          <p:spPr bwMode="auto">
            <a:xfrm>
              <a:off x="4293" y="230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9" name="Line 107"/>
            <p:cNvSpPr>
              <a:spLocks noChangeShapeType="1"/>
            </p:cNvSpPr>
            <p:nvPr/>
          </p:nvSpPr>
          <p:spPr bwMode="auto">
            <a:xfrm>
              <a:off x="4351" y="2305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0" name="Line 108"/>
            <p:cNvSpPr>
              <a:spLocks noChangeShapeType="1"/>
            </p:cNvSpPr>
            <p:nvPr/>
          </p:nvSpPr>
          <p:spPr bwMode="auto">
            <a:xfrm>
              <a:off x="4409" y="230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1" name="Line 109"/>
            <p:cNvSpPr>
              <a:spLocks noChangeShapeType="1"/>
            </p:cNvSpPr>
            <p:nvPr/>
          </p:nvSpPr>
          <p:spPr bwMode="auto">
            <a:xfrm>
              <a:off x="4458" y="2306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2" name="Line 110"/>
            <p:cNvSpPr>
              <a:spLocks noChangeShapeType="1"/>
            </p:cNvSpPr>
            <p:nvPr/>
          </p:nvSpPr>
          <p:spPr bwMode="auto">
            <a:xfrm>
              <a:off x="4506" y="230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3" name="Rectangle 111"/>
            <p:cNvSpPr>
              <a:spLocks noChangeArrowheads="1"/>
            </p:cNvSpPr>
            <p:nvPr/>
          </p:nvSpPr>
          <p:spPr bwMode="auto">
            <a:xfrm rot="5400000">
              <a:off x="4159" y="2673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4" name="Line 112"/>
            <p:cNvSpPr>
              <a:spLocks noChangeShapeType="1"/>
            </p:cNvSpPr>
            <p:nvPr/>
          </p:nvSpPr>
          <p:spPr bwMode="auto">
            <a:xfrm>
              <a:off x="4176" y="2796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5" name="Line 113"/>
            <p:cNvSpPr>
              <a:spLocks noChangeShapeType="1"/>
            </p:cNvSpPr>
            <p:nvPr/>
          </p:nvSpPr>
          <p:spPr bwMode="auto">
            <a:xfrm>
              <a:off x="4236" y="2794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6" name="Line 114"/>
            <p:cNvSpPr>
              <a:spLocks noChangeShapeType="1"/>
            </p:cNvSpPr>
            <p:nvPr/>
          </p:nvSpPr>
          <p:spPr bwMode="auto">
            <a:xfrm>
              <a:off x="4293" y="279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7" name="Line 115"/>
            <p:cNvSpPr>
              <a:spLocks noChangeShapeType="1"/>
            </p:cNvSpPr>
            <p:nvPr/>
          </p:nvSpPr>
          <p:spPr bwMode="auto">
            <a:xfrm>
              <a:off x="4351" y="2793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8" name="Line 116"/>
            <p:cNvSpPr>
              <a:spLocks noChangeShapeType="1"/>
            </p:cNvSpPr>
            <p:nvPr/>
          </p:nvSpPr>
          <p:spPr bwMode="auto">
            <a:xfrm>
              <a:off x="4409" y="279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9" name="Line 117"/>
            <p:cNvSpPr>
              <a:spLocks noChangeShapeType="1"/>
            </p:cNvSpPr>
            <p:nvPr/>
          </p:nvSpPr>
          <p:spPr bwMode="auto">
            <a:xfrm>
              <a:off x="4458" y="2794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0" name="Line 118"/>
            <p:cNvSpPr>
              <a:spLocks noChangeShapeType="1"/>
            </p:cNvSpPr>
            <p:nvPr/>
          </p:nvSpPr>
          <p:spPr bwMode="auto">
            <a:xfrm>
              <a:off x="4506" y="279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1" name="Rectangle 119"/>
            <p:cNvSpPr>
              <a:spLocks noChangeArrowheads="1"/>
            </p:cNvSpPr>
            <p:nvPr/>
          </p:nvSpPr>
          <p:spPr bwMode="auto">
            <a:xfrm>
              <a:off x="3877" y="1289"/>
              <a:ext cx="44" cy="23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2" name="Rectangle 120"/>
            <p:cNvSpPr>
              <a:spLocks noChangeArrowheads="1"/>
            </p:cNvSpPr>
            <p:nvPr/>
          </p:nvSpPr>
          <p:spPr bwMode="auto">
            <a:xfrm>
              <a:off x="3704" y="3559"/>
              <a:ext cx="173" cy="4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3" name="Rectangle 121"/>
            <p:cNvSpPr>
              <a:spLocks noChangeArrowheads="1"/>
            </p:cNvSpPr>
            <p:nvPr/>
          </p:nvSpPr>
          <p:spPr bwMode="auto">
            <a:xfrm>
              <a:off x="3790" y="1289"/>
              <a:ext cx="295" cy="4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4" name="Rectangle 122"/>
            <p:cNvSpPr>
              <a:spLocks noChangeArrowheads="1"/>
            </p:cNvSpPr>
            <p:nvPr/>
          </p:nvSpPr>
          <p:spPr bwMode="auto">
            <a:xfrm rot="5400000">
              <a:off x="3688" y="1251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5" name="Line 123"/>
            <p:cNvSpPr>
              <a:spLocks noChangeShapeType="1"/>
            </p:cNvSpPr>
            <p:nvPr/>
          </p:nvSpPr>
          <p:spPr bwMode="auto">
            <a:xfrm rot="5400000">
              <a:off x="3728" y="1241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6" name="Line 124"/>
            <p:cNvSpPr>
              <a:spLocks noChangeShapeType="1"/>
            </p:cNvSpPr>
            <p:nvPr/>
          </p:nvSpPr>
          <p:spPr bwMode="auto">
            <a:xfrm rot="5400000">
              <a:off x="3728" y="125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7" name="Line 125"/>
            <p:cNvSpPr>
              <a:spLocks noChangeShapeType="1"/>
            </p:cNvSpPr>
            <p:nvPr/>
          </p:nvSpPr>
          <p:spPr bwMode="auto">
            <a:xfrm rot="5400000">
              <a:off x="3728" y="1268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8" name="Line 126"/>
            <p:cNvSpPr>
              <a:spLocks noChangeShapeType="1"/>
            </p:cNvSpPr>
            <p:nvPr/>
          </p:nvSpPr>
          <p:spPr bwMode="auto">
            <a:xfrm rot="5400000">
              <a:off x="3728" y="1281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9" name="Line 127"/>
            <p:cNvSpPr>
              <a:spLocks noChangeShapeType="1"/>
            </p:cNvSpPr>
            <p:nvPr/>
          </p:nvSpPr>
          <p:spPr bwMode="auto">
            <a:xfrm rot="5400000">
              <a:off x="3728" y="129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0" name="Line 128"/>
            <p:cNvSpPr>
              <a:spLocks noChangeShapeType="1"/>
            </p:cNvSpPr>
            <p:nvPr/>
          </p:nvSpPr>
          <p:spPr bwMode="auto">
            <a:xfrm rot="5400000">
              <a:off x="3728" y="1306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1" name="Line 129"/>
            <p:cNvSpPr>
              <a:spLocks noChangeShapeType="1"/>
            </p:cNvSpPr>
            <p:nvPr/>
          </p:nvSpPr>
          <p:spPr bwMode="auto">
            <a:xfrm rot="5400000">
              <a:off x="3728" y="1317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2" name="Rectangle 130"/>
            <p:cNvSpPr>
              <a:spLocks noChangeArrowheads="1"/>
            </p:cNvSpPr>
            <p:nvPr/>
          </p:nvSpPr>
          <p:spPr bwMode="auto">
            <a:xfrm>
              <a:off x="3793" y="1786"/>
              <a:ext cx="295" cy="4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3" name="Rectangle 131"/>
            <p:cNvSpPr>
              <a:spLocks noChangeArrowheads="1"/>
            </p:cNvSpPr>
            <p:nvPr/>
          </p:nvSpPr>
          <p:spPr bwMode="auto">
            <a:xfrm rot="5400000">
              <a:off x="3691" y="1748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4" name="Line 132"/>
            <p:cNvSpPr>
              <a:spLocks noChangeShapeType="1"/>
            </p:cNvSpPr>
            <p:nvPr/>
          </p:nvSpPr>
          <p:spPr bwMode="auto">
            <a:xfrm rot="5400000">
              <a:off x="3731" y="173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5" name="Line 133"/>
            <p:cNvSpPr>
              <a:spLocks noChangeShapeType="1"/>
            </p:cNvSpPr>
            <p:nvPr/>
          </p:nvSpPr>
          <p:spPr bwMode="auto">
            <a:xfrm rot="5400000">
              <a:off x="3731" y="1752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6" name="Line 134"/>
            <p:cNvSpPr>
              <a:spLocks noChangeShapeType="1"/>
            </p:cNvSpPr>
            <p:nvPr/>
          </p:nvSpPr>
          <p:spPr bwMode="auto">
            <a:xfrm rot="5400000">
              <a:off x="3731" y="176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7" name="Line 135"/>
            <p:cNvSpPr>
              <a:spLocks noChangeShapeType="1"/>
            </p:cNvSpPr>
            <p:nvPr/>
          </p:nvSpPr>
          <p:spPr bwMode="auto">
            <a:xfrm rot="5400000">
              <a:off x="3731" y="1778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8" name="Line 136"/>
            <p:cNvSpPr>
              <a:spLocks noChangeShapeType="1"/>
            </p:cNvSpPr>
            <p:nvPr/>
          </p:nvSpPr>
          <p:spPr bwMode="auto">
            <a:xfrm rot="5400000">
              <a:off x="3731" y="1791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9" name="Line 137"/>
            <p:cNvSpPr>
              <a:spLocks noChangeShapeType="1"/>
            </p:cNvSpPr>
            <p:nvPr/>
          </p:nvSpPr>
          <p:spPr bwMode="auto">
            <a:xfrm rot="5400000">
              <a:off x="3731" y="1803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0" name="Line 138"/>
            <p:cNvSpPr>
              <a:spLocks noChangeShapeType="1"/>
            </p:cNvSpPr>
            <p:nvPr/>
          </p:nvSpPr>
          <p:spPr bwMode="auto">
            <a:xfrm rot="5400000">
              <a:off x="3731" y="181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1" name="Rectangle 139"/>
            <p:cNvSpPr>
              <a:spLocks noChangeArrowheads="1"/>
            </p:cNvSpPr>
            <p:nvPr/>
          </p:nvSpPr>
          <p:spPr bwMode="auto">
            <a:xfrm>
              <a:off x="3801" y="2268"/>
              <a:ext cx="295" cy="4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2" name="Rectangle 140"/>
            <p:cNvSpPr>
              <a:spLocks noChangeArrowheads="1"/>
            </p:cNvSpPr>
            <p:nvPr/>
          </p:nvSpPr>
          <p:spPr bwMode="auto">
            <a:xfrm rot="5400000">
              <a:off x="3699" y="2230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3" name="Line 141"/>
            <p:cNvSpPr>
              <a:spLocks noChangeShapeType="1"/>
            </p:cNvSpPr>
            <p:nvPr/>
          </p:nvSpPr>
          <p:spPr bwMode="auto">
            <a:xfrm rot="5400000">
              <a:off x="3739" y="2220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4" name="Line 142"/>
            <p:cNvSpPr>
              <a:spLocks noChangeShapeType="1"/>
            </p:cNvSpPr>
            <p:nvPr/>
          </p:nvSpPr>
          <p:spPr bwMode="auto">
            <a:xfrm rot="5400000">
              <a:off x="3739" y="223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5" name="Line 143"/>
            <p:cNvSpPr>
              <a:spLocks noChangeShapeType="1"/>
            </p:cNvSpPr>
            <p:nvPr/>
          </p:nvSpPr>
          <p:spPr bwMode="auto">
            <a:xfrm rot="5400000">
              <a:off x="3739" y="2247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6" name="Line 144"/>
            <p:cNvSpPr>
              <a:spLocks noChangeShapeType="1"/>
            </p:cNvSpPr>
            <p:nvPr/>
          </p:nvSpPr>
          <p:spPr bwMode="auto">
            <a:xfrm rot="5400000">
              <a:off x="3739" y="2260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7" name="Line 145"/>
            <p:cNvSpPr>
              <a:spLocks noChangeShapeType="1"/>
            </p:cNvSpPr>
            <p:nvPr/>
          </p:nvSpPr>
          <p:spPr bwMode="auto">
            <a:xfrm rot="5400000">
              <a:off x="3739" y="2273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8" name="Line 146"/>
            <p:cNvSpPr>
              <a:spLocks noChangeShapeType="1"/>
            </p:cNvSpPr>
            <p:nvPr/>
          </p:nvSpPr>
          <p:spPr bwMode="auto">
            <a:xfrm rot="5400000">
              <a:off x="3739" y="228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9" name="Line 147"/>
            <p:cNvSpPr>
              <a:spLocks noChangeShapeType="1"/>
            </p:cNvSpPr>
            <p:nvPr/>
          </p:nvSpPr>
          <p:spPr bwMode="auto">
            <a:xfrm rot="5400000">
              <a:off x="3739" y="2296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0" name="Rectangle 148"/>
            <p:cNvSpPr>
              <a:spLocks noChangeArrowheads="1"/>
            </p:cNvSpPr>
            <p:nvPr/>
          </p:nvSpPr>
          <p:spPr bwMode="auto">
            <a:xfrm>
              <a:off x="3803" y="2748"/>
              <a:ext cx="295" cy="4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1" name="Rectangle 149"/>
            <p:cNvSpPr>
              <a:spLocks noChangeArrowheads="1"/>
            </p:cNvSpPr>
            <p:nvPr/>
          </p:nvSpPr>
          <p:spPr bwMode="auto">
            <a:xfrm rot="5400000">
              <a:off x="3701" y="2710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2" name="Line 150"/>
            <p:cNvSpPr>
              <a:spLocks noChangeShapeType="1"/>
            </p:cNvSpPr>
            <p:nvPr/>
          </p:nvSpPr>
          <p:spPr bwMode="auto">
            <a:xfrm rot="5400000">
              <a:off x="3741" y="2700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3" name="Line 151"/>
            <p:cNvSpPr>
              <a:spLocks noChangeShapeType="1"/>
            </p:cNvSpPr>
            <p:nvPr/>
          </p:nvSpPr>
          <p:spPr bwMode="auto">
            <a:xfrm rot="5400000">
              <a:off x="3741" y="271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4" name="Line 152"/>
            <p:cNvSpPr>
              <a:spLocks noChangeShapeType="1"/>
            </p:cNvSpPr>
            <p:nvPr/>
          </p:nvSpPr>
          <p:spPr bwMode="auto">
            <a:xfrm rot="5400000">
              <a:off x="3741" y="2727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5" name="Line 153"/>
            <p:cNvSpPr>
              <a:spLocks noChangeShapeType="1"/>
            </p:cNvSpPr>
            <p:nvPr/>
          </p:nvSpPr>
          <p:spPr bwMode="auto">
            <a:xfrm rot="5400000">
              <a:off x="3741" y="2740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6" name="Line 154"/>
            <p:cNvSpPr>
              <a:spLocks noChangeShapeType="1"/>
            </p:cNvSpPr>
            <p:nvPr/>
          </p:nvSpPr>
          <p:spPr bwMode="auto">
            <a:xfrm rot="5400000">
              <a:off x="3741" y="2753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7" name="Line 155"/>
            <p:cNvSpPr>
              <a:spLocks noChangeShapeType="1"/>
            </p:cNvSpPr>
            <p:nvPr/>
          </p:nvSpPr>
          <p:spPr bwMode="auto">
            <a:xfrm rot="5400000">
              <a:off x="3741" y="276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8" name="Line 156"/>
            <p:cNvSpPr>
              <a:spLocks noChangeShapeType="1"/>
            </p:cNvSpPr>
            <p:nvPr/>
          </p:nvSpPr>
          <p:spPr bwMode="auto">
            <a:xfrm rot="5400000">
              <a:off x="3741" y="2776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9" name="Oval 157"/>
            <p:cNvSpPr>
              <a:spLocks noChangeArrowheads="1"/>
            </p:cNvSpPr>
            <p:nvPr/>
          </p:nvSpPr>
          <p:spPr bwMode="auto">
            <a:xfrm>
              <a:off x="3794" y="3208"/>
              <a:ext cx="204" cy="1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0" name="Oval 158"/>
            <p:cNvSpPr>
              <a:spLocks noChangeArrowheads="1"/>
            </p:cNvSpPr>
            <p:nvPr/>
          </p:nvSpPr>
          <p:spPr bwMode="auto">
            <a:xfrm>
              <a:off x="3828" y="3242"/>
              <a:ext cx="131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1" name="Rectangle 159"/>
            <p:cNvSpPr>
              <a:spLocks noChangeArrowheads="1"/>
            </p:cNvSpPr>
            <p:nvPr/>
          </p:nvSpPr>
          <p:spPr bwMode="auto">
            <a:xfrm>
              <a:off x="4691" y="1537"/>
              <a:ext cx="44" cy="2297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2" name="Rectangle 160"/>
            <p:cNvSpPr>
              <a:spLocks noChangeArrowheads="1"/>
            </p:cNvSpPr>
            <p:nvPr/>
          </p:nvSpPr>
          <p:spPr bwMode="auto">
            <a:xfrm>
              <a:off x="4571" y="1538"/>
              <a:ext cx="116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3" name="Rectangle 161"/>
            <p:cNvSpPr>
              <a:spLocks noChangeArrowheads="1"/>
            </p:cNvSpPr>
            <p:nvPr/>
          </p:nvSpPr>
          <p:spPr bwMode="auto">
            <a:xfrm>
              <a:off x="4572" y="2049"/>
              <a:ext cx="116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4" name="Rectangle 162"/>
            <p:cNvSpPr>
              <a:spLocks noChangeArrowheads="1"/>
            </p:cNvSpPr>
            <p:nvPr/>
          </p:nvSpPr>
          <p:spPr bwMode="auto">
            <a:xfrm>
              <a:off x="4582" y="2539"/>
              <a:ext cx="108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5" name="Rectangle 163"/>
            <p:cNvSpPr>
              <a:spLocks noChangeArrowheads="1"/>
            </p:cNvSpPr>
            <p:nvPr/>
          </p:nvSpPr>
          <p:spPr bwMode="auto">
            <a:xfrm>
              <a:off x="4584" y="3034"/>
              <a:ext cx="108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6" name="Rectangle 164"/>
            <p:cNvSpPr>
              <a:spLocks noChangeArrowheads="1"/>
            </p:cNvSpPr>
            <p:nvPr/>
          </p:nvSpPr>
          <p:spPr bwMode="auto">
            <a:xfrm rot="5400000" flipV="1">
              <a:off x="4177" y="3322"/>
              <a:ext cx="37" cy="988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7" name="Text Box 165"/>
            <p:cNvSpPr txBox="1">
              <a:spLocks noChangeArrowheads="1"/>
            </p:cNvSpPr>
            <p:nvPr/>
          </p:nvSpPr>
          <p:spPr bwMode="auto">
            <a:xfrm>
              <a:off x="3548" y="2998"/>
              <a:ext cx="39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600">
                  <a:solidFill>
                    <a:prstClr val="black"/>
                  </a:solidFill>
                  <a:ea typeface="ＭＳ Ｐゴシック" charset="-128"/>
                </a:rPr>
                <a:t>60°</a:t>
              </a:r>
            </a:p>
          </p:txBody>
        </p:sp>
        <p:sp>
          <p:nvSpPr>
            <p:cNvPr id="123038" name="Text Box 166"/>
            <p:cNvSpPr txBox="1">
              <a:spLocks noChangeArrowheads="1"/>
            </p:cNvSpPr>
            <p:nvPr/>
          </p:nvSpPr>
          <p:spPr bwMode="auto">
            <a:xfrm>
              <a:off x="4704" y="3266"/>
              <a:ext cx="39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600">
                  <a:solidFill>
                    <a:prstClr val="black"/>
                  </a:solidFill>
                  <a:ea typeface="ＭＳ Ｐゴシック" charset="-128"/>
                </a:rPr>
                <a:t>40°</a:t>
              </a:r>
            </a:p>
          </p:txBody>
        </p:sp>
      </p:grpSp>
      <p:sp>
        <p:nvSpPr>
          <p:cNvPr id="122957" name="Rectangle 167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eaLnBrk="1" hangingPunct="1"/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Hydraulische Abgleich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" name="Rectangle 2"/>
          <p:cNvSpPr txBox="1">
            <a:spLocks noChangeArrowheads="1"/>
          </p:cNvSpPr>
          <p:nvPr/>
        </p:nvSpPr>
        <p:spPr>
          <a:xfrm>
            <a:off x="389338" y="798763"/>
            <a:ext cx="723066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Auf 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Einstellung kommt es an!</a:t>
            </a: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6654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Brennwertkessel</a:t>
            </a:r>
            <a:endParaRPr lang="de-DE" altLang="de-DE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939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362450" y="1690360"/>
            <a:ext cx="4343400" cy="3971925"/>
          </a:xfrm>
          <a:prstGeom prst="rect">
            <a:avLst/>
          </a:prstGeom>
        </p:spPr>
        <p:txBody>
          <a:bodyPr/>
          <a:lstStyle/>
          <a:p>
            <a:r>
              <a:rPr lang="de-DE" altLang="de-DE" sz="2000" dirty="0">
                <a:latin typeface="Arial" pitchFamily="34" charset="0"/>
                <a:cs typeface="Arial" pitchFamily="34" charset="0"/>
              </a:rPr>
              <a:t>Optimale Ausnutzung des Energiegehalts des Brennstoffs</a:t>
            </a:r>
          </a:p>
          <a:p>
            <a:r>
              <a:rPr lang="de-DE" altLang="de-DE" sz="2000" dirty="0">
                <a:latin typeface="Arial" pitchFamily="34" charset="0"/>
                <a:cs typeface="Arial" pitchFamily="34" charset="0"/>
              </a:rPr>
              <a:t>Bei Erdgas steigt der Jahresnutzungsgrad um bis zu 11%,  bei Heizöl um bis </a:t>
            </a:r>
            <a:r>
              <a:rPr lang="de-DE" altLang="de-DE" sz="2000" dirty="0" smtClean="0">
                <a:latin typeface="Arial" pitchFamily="34" charset="0"/>
                <a:cs typeface="Arial" pitchFamily="34" charset="0"/>
              </a:rPr>
              <a:t>zu </a:t>
            </a:r>
            <a:r>
              <a:rPr lang="de-DE" altLang="de-DE" sz="2000" dirty="0">
                <a:latin typeface="Arial" pitchFamily="34" charset="0"/>
                <a:cs typeface="Arial" pitchFamily="34" charset="0"/>
              </a:rPr>
              <a:t>6%</a:t>
            </a:r>
          </a:p>
          <a:p>
            <a:r>
              <a:rPr lang="de-DE" altLang="de-DE" sz="2000" dirty="0">
                <a:latin typeface="Arial" pitchFamily="34" charset="0"/>
                <a:cs typeface="Arial" pitchFamily="34" charset="0"/>
              </a:rPr>
              <a:t>Gut kombinierbar mit niedrigen Heizwassertemperaturen</a:t>
            </a:r>
          </a:p>
          <a:p>
            <a:r>
              <a:rPr lang="de-DE" altLang="de-DE" sz="2000" dirty="0">
                <a:latin typeface="Arial" pitchFamily="34" charset="0"/>
                <a:cs typeface="Arial" pitchFamily="34" charset="0"/>
              </a:rPr>
              <a:t>Einbau eines Luft-Abgas-Systems sehr sinnvoll</a:t>
            </a:r>
          </a:p>
          <a:p>
            <a:r>
              <a:rPr lang="de-DE" altLang="de-DE" sz="2000" dirty="0">
                <a:latin typeface="Arial" pitchFamily="34" charset="0"/>
                <a:cs typeface="Arial" pitchFamily="34" charset="0"/>
              </a:rPr>
              <a:t>Bei Gas als Brennstoff ist keine Neutralisation des Kondensats erforderlich</a:t>
            </a:r>
          </a:p>
          <a:p>
            <a:endParaRPr lang="de-DE" altLang="de-DE" sz="2000" dirty="0"/>
          </a:p>
        </p:txBody>
      </p:sp>
      <p:pic>
        <p:nvPicPr>
          <p:cNvPr id="69939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34" y="1889125"/>
            <a:ext cx="33147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311900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784225" y="1041400"/>
            <a:ext cx="8359775" cy="1381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Und wo ist das ganze Geld?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Dem geht’s gut.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de-DE" altLang="de-DE" sz="1800" b="1" dirty="0"/>
          </a:p>
        </p:txBody>
      </p:sp>
      <p:pic>
        <p:nvPicPr>
          <p:cNvPr id="957443" name="Picture 3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748" y="2892425"/>
            <a:ext cx="265820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7444" name="Picture 4" descr="Vollbild anzeig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386" y="2892425"/>
            <a:ext cx="2281604" cy="21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7445" name="Text Box 5"/>
          <p:cNvSpPr txBox="1">
            <a:spLocks noChangeArrowheads="1"/>
          </p:cNvSpPr>
          <p:nvPr/>
        </p:nvSpPr>
        <p:spPr bwMode="auto">
          <a:xfrm>
            <a:off x="973748" y="5194300"/>
            <a:ext cx="2708031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Palm-Hotel in Dubai</a:t>
            </a:r>
          </a:p>
        </p:txBody>
      </p:sp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3993173" y="5207000"/>
            <a:ext cx="2708031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Gazprom</a:t>
            </a:r>
            <a:r>
              <a:rPr lang="de-DE" altLang="de-DE" dirty="0"/>
              <a:t> </a:t>
            </a:r>
            <a:r>
              <a:rPr lang="de-DE" alt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Building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7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7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5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5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5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5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2" grpId="0" build="p"/>
      <p:bldP spid="957445" grpId="0"/>
      <p:bldP spid="95744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Thermische Solaranlage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7438" y="798763"/>
            <a:ext cx="599241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zur Warmwasserbereitung</a:t>
            </a:r>
          </a:p>
        </p:txBody>
      </p:sp>
      <p:pic>
        <p:nvPicPr>
          <p:cNvPr id="6" name="Picture 2" descr="WWbereitung.jpg                                                0002876C&#10;AD Wallner                     B8365FC0:"/>
          <p:cNvPicPr>
            <a:picLocks noChangeAspect="1" noChangeArrowheads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31" y="1943101"/>
            <a:ext cx="6777404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0605" y="6478230"/>
            <a:ext cx="24164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200" dirty="0" smtClean="0">
                <a:solidFill>
                  <a:prstClr val="black"/>
                </a:solidFill>
              </a:rPr>
              <a:t>Quelle: Wagner-Solar</a:t>
            </a:r>
            <a:r>
              <a:rPr lang="de-DE" altLang="de-DE" sz="1200" dirty="0">
                <a:solidFill>
                  <a:prstClr val="black"/>
                </a:solidFill>
              </a:rPr>
              <a:t>, </a:t>
            </a:r>
            <a:r>
              <a:rPr lang="de-DE" altLang="de-DE" sz="1200" dirty="0" err="1">
                <a:solidFill>
                  <a:prstClr val="black"/>
                </a:solidFill>
              </a:rPr>
              <a:t>Cölbe</a:t>
            </a:r>
            <a:endParaRPr lang="de-DE" altLang="de-DE" sz="1200" dirty="0"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381750" y="2470150"/>
            <a:ext cx="2435697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400" b="1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Kosten </a:t>
            </a:r>
          </a:p>
          <a:p>
            <a:pPr algn="l"/>
            <a:r>
              <a:rPr lang="de-DE" alt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ca</a:t>
            </a:r>
            <a:r>
              <a:rPr lang="de-DE" altLang="de-DE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 5.000,-€</a:t>
            </a:r>
          </a:p>
        </p:txBody>
      </p:sp>
    </p:spTree>
    <p:extLst>
      <p:ext uri="{BB962C8B-B14F-4D97-AF65-F5344CB8AC3E}">
        <p14:creationId xmlns:p14="http://schemas.microsoft.com/office/powerpoint/2010/main" val="2821635894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Thermische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solaranlage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7437" y="798763"/>
            <a:ext cx="836413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zur Warmwasserbereitung und Heizungsunterstützung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381750" y="2470150"/>
            <a:ext cx="28384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400" b="1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Kosten ca.</a:t>
            </a:r>
          </a:p>
          <a:p>
            <a:pPr algn="l"/>
            <a:r>
              <a:rPr lang="de-DE" alt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12 - 14.000</a:t>
            </a:r>
            <a:r>
              <a:rPr lang="de-DE" altLang="de-DE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,-€</a:t>
            </a:r>
          </a:p>
        </p:txBody>
      </p:sp>
      <p:pic>
        <p:nvPicPr>
          <p:cNvPr id="10" name="Picture 2" descr="VII.07_a (pro solar).jpg                                       00028A05&#10;AD Wallner                     B8365FC0: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20" y="2047875"/>
            <a:ext cx="5674139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44791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Vorratsbehälter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476" y="1533525"/>
            <a:ext cx="3212123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Pellet-</a:t>
            </a:r>
            <a:r>
              <a:rPr lang="de-DE" dirty="0" err="1" smtClean="0"/>
              <a:t>einzelofen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723066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it Vorratsbehälter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Pellet-Zentralheizung</a:t>
            </a:r>
            <a:endParaRPr lang="de-DE" altLang="de-DE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313" y="1371600"/>
            <a:ext cx="2861162" cy="47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10793" y="1524794"/>
            <a:ext cx="4895081" cy="48498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Brennstoff CO</a:t>
            </a:r>
            <a:r>
              <a:rPr lang="de-DE" altLang="de-DE" sz="1800" baseline="-14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-neutral 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Heizwert: 1 kg Pellets </a:t>
            </a: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</a:t>
            </a: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5 kWh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Kosten: ca. 25 </a:t>
            </a:r>
            <a:r>
              <a:rPr lang="de-DE" altLang="de-DE" sz="1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pro kg oder ca. 5 </a:t>
            </a:r>
            <a:r>
              <a:rPr lang="de-DE" altLang="de-DE" sz="1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/kWh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Kessel sind etwa 50 bis 100 % teurer als Ölheizkessel: </a:t>
            </a:r>
            <a:r>
              <a:rPr lang="de-DE" altLang="de-DE" sz="1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ca. 6</a:t>
            </a:r>
            <a:r>
              <a:rPr lang="de-DE" altLang="de-DE" sz="1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- 10.000,- €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de-DE" altLang="de-DE" sz="18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Clr>
                <a:prstClr val="black">
                  <a:lumMod val="75000"/>
                  <a:lumOff val="25000"/>
                </a:prstClr>
              </a:buClr>
            </a:pPr>
            <a:r>
              <a:rPr lang="de-DE" altLang="de-DE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Förderung :</a:t>
            </a: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1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Pelletöfen</a:t>
            </a:r>
            <a: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mit Wassertasche:</a:t>
            </a:r>
            <a:b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80,- € je </a:t>
            </a:r>
            <a:r>
              <a:rPr lang="de-DE" altLang="de-DE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kW, </a:t>
            </a:r>
            <a: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mindestens 2.000,- €</a:t>
            </a:r>
            <a:b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1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Pelletkessel</a:t>
            </a:r>
            <a:r>
              <a:rPr lang="de-DE" altLang="de-DE" sz="1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80,-€ je kW, mind. 3.000,- €, mit Pufferspeicher (≥30L/kW): mindestens 3.500 €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DE" altLang="de-DE" sz="1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Voraussetzungen:</a:t>
            </a:r>
            <a: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Kesselwirkungsgrad ≥ 89%, bei </a:t>
            </a:r>
            <a:r>
              <a:rPr lang="de-DE" altLang="de-DE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Pelletöfen</a:t>
            </a:r>
            <a:r>
              <a:rPr lang="de-DE" altLang="de-DE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≥ 90%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	Grenzwerte für CO und Staub sind einzuhalten und hydraulischer Abgleich</a:t>
            </a:r>
            <a:endParaRPr lang="de-DE" altLang="de-DE" sz="1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62337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Wärmepumpe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58" y="1460500"/>
            <a:ext cx="3745523" cy="433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109" y="1395414"/>
            <a:ext cx="3631223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96719" y="5768975"/>
            <a:ext cx="7935913" cy="5270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de-DE" altLang="de-DE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mit Erdkollektor             		     mit </a:t>
            </a:r>
            <a:r>
              <a:rPr lang="de-DE" altLang="de-DE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Erdsonde</a:t>
            </a:r>
            <a:r>
              <a:rPr lang="de-DE" altLang="de-DE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altLang="de-DE" sz="24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9338" y="798763"/>
            <a:ext cx="723066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Wärmequelle Erdreich</a:t>
            </a:r>
          </a:p>
        </p:txBody>
      </p:sp>
    </p:spTree>
    <p:extLst>
      <p:ext uri="{BB962C8B-B14F-4D97-AF65-F5344CB8AC3E}">
        <p14:creationId xmlns:p14="http://schemas.microsoft.com/office/powerpoint/2010/main" val="1426280600"/>
      </p:ext>
    </p:extLst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Wärmepumpen</a:t>
            </a:r>
            <a:br>
              <a:rPr lang="de-DE" altLang="de-DE" sz="2800" dirty="0" smtClean="0"/>
            </a:br>
            <a:endParaRPr lang="de-DE" altLang="de-DE" sz="2800" dirty="0"/>
          </a:p>
        </p:txBody>
      </p:sp>
      <p:sp>
        <p:nvSpPr>
          <p:cNvPr id="88371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76249" y="1676400"/>
            <a:ext cx="7743826" cy="4572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Grundsätzlich sollte nur </a:t>
            </a:r>
            <a:r>
              <a:rPr lang="de-DE" altLang="de-DE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monovalente </a:t>
            </a:r>
            <a:r>
              <a:rPr lang="de-DE" altLang="de-DE" sz="2400" dirty="0">
                <a:latin typeface="Arial" pitchFamily="34" charset="0"/>
                <a:cs typeface="Arial" pitchFamily="34" charset="0"/>
              </a:rPr>
              <a:t>und nicht </a:t>
            </a:r>
            <a:r>
              <a:rPr lang="de-DE" altLang="de-DE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monoenergetische</a:t>
            </a:r>
            <a:r>
              <a:rPr lang="de-DE" altLang="de-DE" sz="2400" dirty="0">
                <a:latin typeface="Arial" pitchFamily="34" charset="0"/>
                <a:cs typeface="Arial" pitchFamily="34" charset="0"/>
              </a:rPr>
              <a:t> Betriebsweise realisiert werden</a:t>
            </a:r>
          </a:p>
          <a:p>
            <a:pPr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Die Warmwasserbereitung sollte unbedingt mit einbezogen werden</a:t>
            </a:r>
          </a:p>
          <a:p>
            <a:pPr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Niedrige Vorlauftemperaturen bei der Verteilung anstreben</a:t>
            </a:r>
          </a:p>
          <a:p>
            <a:pPr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Die Jahresarbeitszahl sollte deutlich über 3 liegen und vertraglich vereinbart werden</a:t>
            </a:r>
          </a:p>
          <a:p>
            <a:pPr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Neben dem Stromzähler sollte immer ein Wärmezähler eingebaut werden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723066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Wichtige Planungsgrundlagen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Wärmepumpen</a:t>
            </a:r>
            <a:br>
              <a:rPr lang="de-DE" altLang="de-DE" sz="2800" dirty="0" smtClean="0"/>
            </a:br>
            <a:endParaRPr lang="de-DE" altLang="de-DE" sz="2800" dirty="0"/>
          </a:p>
        </p:txBody>
      </p:sp>
      <p:sp>
        <p:nvSpPr>
          <p:cNvPr id="883716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7839" y="1638300"/>
            <a:ext cx="8018461" cy="4775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Zu jeder Wärmepumpe gehört ein Sondervertrag mit dem Stromversorger. Die Preise liegen zwischen 15 und 19 </a:t>
            </a:r>
            <a:r>
              <a:rPr lang="de-DE" altLang="de-DE" sz="2400" dirty="0" err="1"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2400" dirty="0">
                <a:latin typeface="Arial" pitchFamily="34" charset="0"/>
                <a:cs typeface="Arial" pitchFamily="34" charset="0"/>
              </a:rPr>
              <a:t> pro kWh</a:t>
            </a:r>
          </a:p>
          <a:p>
            <a:pPr>
              <a:spcBef>
                <a:spcPts val="1200"/>
              </a:spcBef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Die Investitionskosten hängen sehr stark vom Aufwand zur Erschließung der Wärmequelle ab</a:t>
            </a:r>
          </a:p>
          <a:p>
            <a:pPr>
              <a:spcBef>
                <a:spcPts val="1200"/>
              </a:spcBef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Eine knappe und möglichst genaue Dimensionierung ist unbedingt erforderlich</a:t>
            </a:r>
          </a:p>
          <a:p>
            <a:pPr>
              <a:spcBef>
                <a:spcPts val="1200"/>
              </a:spcBef>
            </a:pPr>
            <a:r>
              <a:rPr lang="de-DE" altLang="de-DE" sz="2400" dirty="0">
                <a:latin typeface="Arial" pitchFamily="34" charset="0"/>
                <a:cs typeface="Arial" pitchFamily="34" charset="0"/>
              </a:rPr>
              <a:t>Eine Wärmepumpe reagiert viel sensibler auf Planungs- und Ausführungsfehler als Öl- oder Gaskessel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9338" y="798763"/>
            <a:ext cx="7230662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Wichtige Planungsgrundlagen</a:t>
            </a:r>
          </a:p>
        </p:txBody>
      </p:sp>
    </p:spTree>
    <p:extLst>
      <p:ext uri="{BB962C8B-B14F-4D97-AF65-F5344CB8AC3E}">
        <p14:creationId xmlns:p14="http://schemas.microsoft.com/office/powerpoint/2010/main" val="36181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311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MODERNISIERUNGS-</a:t>
            </a:r>
          </a:p>
          <a:p>
            <a:r>
              <a:rPr lang="de-DE" alt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FAHRPLAN</a:t>
            </a: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FABB00"/>
                </a:solidFill>
              </a:rPr>
              <a:t>Modernisierungsfahrplan</a:t>
            </a:r>
            <a:br>
              <a:rPr lang="de-DE" sz="2800" dirty="0" smtClean="0">
                <a:solidFill>
                  <a:srgbClr val="FABB00"/>
                </a:solidFill>
              </a:rPr>
            </a:br>
            <a:endParaRPr lang="de-DE" sz="2800" dirty="0">
              <a:solidFill>
                <a:srgbClr val="FABB00"/>
              </a:solidFill>
            </a:endParaRPr>
          </a:p>
        </p:txBody>
      </p:sp>
      <p:sp>
        <p:nvSpPr>
          <p:cNvPr id="68608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395292" y="1046532"/>
            <a:ext cx="8291512" cy="571023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800" b="1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Gebäuden, die älter als 25 Jahre sind, 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besteht             häufig 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 Einsparpotential von mehr als 50 %.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der Altbaumodernisierung kann jeder seinen individuellen Fahrplan aufstellen.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 Komplettsanierung bietet die besten Möglichkeiten.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Aber auch jedes Einzelvorhaben am Gebäude sollte unbedingt mit einer Energiesparmaßnahme verbunden werden, sonst wird eine gute Chance verpasst.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 qualifizierte Vor-Ort-Beratung berechnet die Einsparpotentiale.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Energieberatung der Verbraucherzentrale RLP hilft bei allen praktischen Fragen.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169675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Modernisierungsfahrplan</a:t>
            </a:r>
            <a:r>
              <a:rPr lang="de-DE" sz="2800" dirty="0" smtClean="0">
                <a:solidFill>
                  <a:srgbClr val="FABB00"/>
                </a:solidFill>
              </a:rPr>
              <a:t/>
            </a:r>
            <a:br>
              <a:rPr lang="de-DE" sz="2800" dirty="0" smtClean="0">
                <a:solidFill>
                  <a:srgbClr val="FABB00"/>
                </a:solidFill>
              </a:rPr>
            </a:br>
            <a:endParaRPr lang="de-DE" sz="2800" dirty="0">
              <a:solidFill>
                <a:srgbClr val="FABB00"/>
              </a:solidFill>
            </a:endParaRPr>
          </a:p>
        </p:txBody>
      </p:sp>
      <p:sp>
        <p:nvSpPr>
          <p:cNvPr id="12390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420199" y="1621810"/>
            <a:ext cx="8291512" cy="5710237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endParaRPr lang="de-DE" sz="1000" b="1" dirty="0" smtClean="0"/>
          </a:p>
          <a:p>
            <a:pPr eaLnBrk="1" hangingPunct="1">
              <a:spcBef>
                <a:spcPts val="0"/>
              </a:spcBef>
              <a:spcAft>
                <a:spcPts val="1800"/>
              </a:spcAft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Dämmung der obersten Geschossdecke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20 cm	Materialpreis ca. 30-50 € pro m</a:t>
            </a:r>
            <a:r>
              <a:rPr lang="de-DE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Dämmung der Kellerdecke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6-10 cm 	Materialpreis ca. 20-25 € pro m</a:t>
            </a:r>
            <a:r>
              <a:rPr lang="de-DE" sz="2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Rohrleitungen im kalten Bereich dämmen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20-50 mm 	Materialpreis ca. 10 € pro m </a:t>
            </a:r>
          </a:p>
          <a:p>
            <a:pPr eaLnBrk="1" hangingPunct="1">
              <a:tabLst>
                <a:tab pos="8255000" algn="r"/>
              </a:tabLst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Heizung optimieren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 500 bis 1.000 €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5644" y="866779"/>
            <a:ext cx="3686175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Sofort-Maßnahmen</a:t>
            </a:r>
          </a:p>
        </p:txBody>
      </p:sp>
    </p:spTree>
    <p:extLst>
      <p:ext uri="{BB962C8B-B14F-4D97-AF65-F5344CB8AC3E}">
        <p14:creationId xmlns:p14="http://schemas.microsoft.com/office/powerpoint/2010/main" val="3088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2015-02-20_Powerpoint-Präsentation_VZEB_mit_Identfeld VZ-RL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7380EC06-631E-45D3-AC3E-B9DDFBF3E380}"/>
    </a:ext>
  </a:extLst>
</a:theme>
</file>

<file path=ppt/theme/theme10.xml><?xml version="1.0" encoding="utf-8"?>
<a:theme xmlns:a="http://schemas.openxmlformats.org/drawingml/2006/main" name="5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11.xml><?xml version="1.0" encoding="utf-8"?>
<a:theme xmlns:a="http://schemas.openxmlformats.org/drawingml/2006/main" name="6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aesentation_Vorlage_Dachmarke [Kompatibilitätsmodus]" id="{3BEC01EE-BEA0-4F7F-88FF-382B2949FEC8}" vid="{C703EEF7-46AC-4948-ADE7-7EC829D4911C}"/>
    </a:ext>
  </a:extLst>
</a:theme>
</file>

<file path=ppt/theme/theme12.xml><?xml version="1.0" encoding="utf-8"?>
<a:theme xmlns:a="http://schemas.openxmlformats.org/drawingml/2006/main" name="7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aesentation_Vorlage_Dachmarke [Kompatibilitätsmodus]" id="{3BEC01EE-BEA0-4F7F-88FF-382B2949FEC8}" vid="{C703EEF7-46AC-4948-ADE7-7EC829D4911C}"/>
    </a:ext>
  </a:extLst>
</a:theme>
</file>

<file path=ppt/theme/theme13.xml><?xml version="1.0" encoding="utf-8"?>
<a:theme xmlns:a="http://schemas.openxmlformats.org/drawingml/2006/main" name="8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aesentation_Vorlage_Dachmarke [Kompatibilitätsmodus]" id="{3BEC01EE-BEA0-4F7F-88FF-382B2949FEC8}" vid="{C703EEF7-46AC-4948-ADE7-7EC829D4911C}"/>
    </a:ext>
  </a:extLst>
</a:theme>
</file>

<file path=ppt/theme/theme14.xml><?xml version="1.0" encoding="utf-8"?>
<a:theme xmlns:a="http://schemas.openxmlformats.org/drawingml/2006/main" name="9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15.xml><?xml version="1.0" encoding="utf-8"?>
<a:theme xmlns:a="http://schemas.openxmlformats.org/drawingml/2006/main" name="10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16.xml><?xml version="1.0" encoding="utf-8"?>
<a:theme xmlns:a="http://schemas.openxmlformats.org/drawingml/2006/main" name="2_2015-02-20_Powerpoint-Präsentation_VZEB_mit_Identfeld VZ-RL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aesentation_Vorlage_Dachmarke [Kompatibilitätsmodus]" id="{3BEC01EE-BEA0-4F7F-88FF-382B2949FEC8}" vid="{7380EC06-631E-45D3-AC3E-B9DDFBF3E380}"/>
    </a:ext>
  </a:extLst>
</a:theme>
</file>

<file path=ppt/theme/theme17.xml><?xml version="1.0" encoding="utf-8"?>
<a:theme xmlns:a="http://schemas.openxmlformats.org/drawingml/2006/main" name="11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18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3.xml><?xml version="1.0" encoding="utf-8"?>
<a:theme xmlns:a="http://schemas.openxmlformats.org/drawingml/2006/main" name="Vollformatiges Bild mit B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ABBA4765-DB3E-43F2-AB7D-78A4C3207A77}"/>
    </a:ext>
  </a:extLst>
</a:theme>
</file>

<file path=ppt/theme/theme4.xml><?xml version="1.0" encoding="utf-8"?>
<a:theme xmlns:a="http://schemas.openxmlformats.org/drawingml/2006/main" name="1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5.xml><?xml version="1.0" encoding="utf-8"?>
<a:theme xmlns:a="http://schemas.openxmlformats.org/drawingml/2006/main" name="Praesentation_Vorlage_Dachmark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7380EC06-631E-45D3-AC3E-B9DDFBF3E380}"/>
    </a:ext>
  </a:extLst>
</a:theme>
</file>

<file path=ppt/theme/theme6.xml><?xml version="1.0" encoding="utf-8"?>
<a:theme xmlns:a="http://schemas.openxmlformats.org/drawingml/2006/main" name="2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aesentation_Vorlage_Dachmarke [Kompatibilitätsmodus]" id="{3BEC01EE-BEA0-4F7F-88FF-382B2949FEC8}" vid="{C703EEF7-46AC-4948-ADE7-7EC829D4911C}"/>
    </a:ext>
  </a:extLst>
</a:theme>
</file>

<file path=ppt/theme/theme7.xml><?xml version="1.0" encoding="utf-8"?>
<a:theme xmlns:a="http://schemas.openxmlformats.org/drawingml/2006/main" name="Folienvorlage VZ">
  <a:themeElements>
    <a:clrScheme name="Folienvorlage VZ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olienvorlage V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olienvorlage VZ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vorlage VZ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VZ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VZ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VZ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VZ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vorlage VZ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9.xml><?xml version="1.0" encoding="utf-8"?>
<a:theme xmlns:a="http://schemas.openxmlformats.org/drawingml/2006/main" name="4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aesentation_Vorlage_Dachmarke [Kompatibilitätsmodus]" id="{3BEC01EE-BEA0-4F7F-88FF-382B2949FEC8}" vid="{C703EEF7-46AC-4948-ADE7-7EC829D491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2282</Words>
  <Application>Microsoft Office PowerPoint</Application>
  <PresentationFormat>Bildschirmpräsentation (4:3)</PresentationFormat>
  <Paragraphs>733</Paragraphs>
  <Slides>108</Slides>
  <Notes>21</Notes>
  <HiddenSlides>0</HiddenSlides>
  <MMClips>0</MMClips>
  <ScaleCrop>false</ScaleCrop>
  <HeadingPairs>
    <vt:vector size="6" baseType="variant">
      <vt:variant>
        <vt:lpstr>Design</vt:lpstr>
      </vt:variant>
      <vt:variant>
        <vt:i4>17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108</vt:i4>
      </vt:variant>
    </vt:vector>
  </HeadingPairs>
  <TitlesOfParts>
    <vt:vector size="128" baseType="lpstr">
      <vt:lpstr>1_2015-02-20_Powerpoint-Präsentation_VZEB_mit_Identfeld VZ-RLP</vt:lpstr>
      <vt:lpstr>Text-Folien</vt:lpstr>
      <vt:lpstr>Vollformatiges Bild mit BU</vt:lpstr>
      <vt:lpstr>1_Text-Folien</vt:lpstr>
      <vt:lpstr>Praesentation_Vorlage_Dachmarke</vt:lpstr>
      <vt:lpstr>2_Text-Folien</vt:lpstr>
      <vt:lpstr>Folienvorlage VZ</vt:lpstr>
      <vt:lpstr>3_Text-Folien</vt:lpstr>
      <vt:lpstr>4_Text-Folien</vt:lpstr>
      <vt:lpstr>5_Text-Folien</vt:lpstr>
      <vt:lpstr>6_Text-Folien</vt:lpstr>
      <vt:lpstr>7_Text-Folien</vt:lpstr>
      <vt:lpstr>8_Text-Folien</vt:lpstr>
      <vt:lpstr>9_Text-Folien</vt:lpstr>
      <vt:lpstr>10_Text-Folien</vt:lpstr>
      <vt:lpstr>2_2015-02-20_Powerpoint-Präsentation_VZEB_mit_Identfeld VZ-RLP</vt:lpstr>
      <vt:lpstr>11_Text-Folien</vt:lpstr>
      <vt:lpstr>Diagramm</vt:lpstr>
      <vt:lpstr>CPaint5</vt:lpstr>
      <vt:lpstr>Folie</vt:lpstr>
      <vt:lpstr>PowerPoint-Präsentation</vt:lpstr>
      <vt:lpstr>PowerPoint-Präsentation</vt:lpstr>
      <vt:lpstr>Altbau </vt:lpstr>
      <vt:lpstr>Der Energiekennwert </vt:lpstr>
      <vt:lpstr>Gebäudestandards </vt:lpstr>
      <vt:lpstr>Energiekosten </vt:lpstr>
      <vt:lpstr>Energiekosten </vt:lpstr>
      <vt:lpstr>Kosten über 20 Jahre </vt:lpstr>
      <vt:lpstr>PowerPoint-Präsentation</vt:lpstr>
      <vt:lpstr>PowerPoint-Präsentation</vt:lpstr>
      <vt:lpstr>Außeneinflüsse auf ein Gebäude </vt:lpstr>
      <vt:lpstr>Thermische Behaglichkeit </vt:lpstr>
      <vt:lpstr>PowerPoint-Präsentation</vt:lpstr>
      <vt:lpstr>PowerPoint-Präsentation</vt:lpstr>
      <vt:lpstr>Gewinne und Verluste </vt:lpstr>
      <vt:lpstr>Gewinne und Verluste </vt:lpstr>
      <vt:lpstr>Ausgangslage </vt:lpstr>
      <vt:lpstr>PowerPoint-Präsentation</vt:lpstr>
      <vt:lpstr>PowerPoint-Präsentation</vt:lpstr>
      <vt:lpstr>Transmissionswärmeverluste </vt:lpstr>
      <vt:lpstr>Wärmedämmung  (Außendämmung)</vt:lpstr>
      <vt:lpstr>Wichtige Kenngrößen</vt:lpstr>
      <vt:lpstr>Vergleich Wärmedämmstandards</vt:lpstr>
      <vt:lpstr>Vergleich Wärmedämmstandards</vt:lpstr>
      <vt:lpstr>Außenwand </vt:lpstr>
      <vt:lpstr>Außenwand </vt:lpstr>
      <vt:lpstr>Außenwand </vt:lpstr>
      <vt:lpstr>Außenwand </vt:lpstr>
      <vt:lpstr>Kennen Sie das?</vt:lpstr>
      <vt:lpstr>Temperaturverlauf in der Wand </vt:lpstr>
      <vt:lpstr>Temperaturverlauf in der Wand </vt:lpstr>
      <vt:lpstr>Temperaturverlauf in der Wand </vt:lpstr>
      <vt:lpstr>Fenster </vt:lpstr>
      <vt:lpstr>Fenster </vt:lpstr>
      <vt:lpstr>Fenster </vt:lpstr>
      <vt:lpstr>Dach </vt:lpstr>
      <vt:lpstr>Dach </vt:lpstr>
      <vt:lpstr>Dach </vt:lpstr>
      <vt:lpstr>Dach </vt:lpstr>
      <vt:lpstr>Keller </vt:lpstr>
      <vt:lpstr>PowerPoint-Präsentation</vt:lpstr>
      <vt:lpstr>Wärmebrücken </vt:lpstr>
      <vt:lpstr>Wärmebrücken </vt:lpstr>
      <vt:lpstr>Wärmebrücken </vt:lpstr>
      <vt:lpstr>Wärmebrücken </vt:lpstr>
      <vt:lpstr>Wärmebrücken </vt:lpstr>
      <vt:lpstr>Wärmebrücken  </vt:lpstr>
      <vt:lpstr>Wärmebrücken </vt:lpstr>
      <vt:lpstr>Entwicklung Heizölpreis </vt:lpstr>
      <vt:lpstr>PowerPoint-Präsentation</vt:lpstr>
      <vt:lpstr>Undichtheiten der Gebäudehülle </vt:lpstr>
      <vt:lpstr>Undichtheiten der Gebäudehülle </vt:lpstr>
      <vt:lpstr>Undichtheiten der Gebäudehülle </vt:lpstr>
      <vt:lpstr>Undichtheiten der Gebäudehülle </vt:lpstr>
      <vt:lpstr>Undichtheiten der Gebäudehülle </vt:lpstr>
      <vt:lpstr>Undichtheiten der Gebäudehülle </vt:lpstr>
      <vt:lpstr>Undichtheiten der Gebäudehülle </vt:lpstr>
      <vt:lpstr>Dachkonstruktion </vt:lpstr>
      <vt:lpstr>Luftdichtheit im Dach </vt:lpstr>
      <vt:lpstr>Luftdichtheit im Dach </vt:lpstr>
      <vt:lpstr>Luftdichtheit im Dach </vt:lpstr>
      <vt:lpstr>Luftdichtheit im Dach </vt:lpstr>
      <vt:lpstr>Luftdichtheit im Dach </vt:lpstr>
      <vt:lpstr>Luftdichtheit im Dach </vt:lpstr>
      <vt:lpstr>Fenster </vt:lpstr>
      <vt:lpstr>Fenster </vt:lpstr>
      <vt:lpstr>PowerPoint-Präsentation</vt:lpstr>
      <vt:lpstr>Einfamilienhaus Baujahr 1959 </vt:lpstr>
      <vt:lpstr>Einfamilienhaus Baujahr 1959 </vt:lpstr>
      <vt:lpstr>Einfamilienhaus Baujahr 1959 </vt:lpstr>
      <vt:lpstr>Einfamilienhaus Baujahr 1959 </vt:lpstr>
      <vt:lpstr>Einfamilienhaus Baujahr 1959 </vt:lpstr>
      <vt:lpstr>Wohn- und Bürogebäude </vt:lpstr>
      <vt:lpstr>Wohn- und Bürogebäude</vt:lpstr>
      <vt:lpstr>Wohn- und Bürogebäude</vt:lpstr>
      <vt:lpstr>Dämmmaßnahmen </vt:lpstr>
      <vt:lpstr>technische Maßnahmen </vt:lpstr>
      <vt:lpstr>Kosten </vt:lpstr>
      <vt:lpstr>PowerPoint-Präsentation</vt:lpstr>
      <vt:lpstr>PowerPoint-Präsentation</vt:lpstr>
      <vt:lpstr>aNLAGENTECHNIK </vt:lpstr>
      <vt:lpstr>PowerPoint-Präsentation</vt:lpstr>
      <vt:lpstr>Die Heizungsanlage </vt:lpstr>
      <vt:lpstr>Die Heizungsanlage </vt:lpstr>
      <vt:lpstr>Die Heizungsanlage </vt:lpstr>
      <vt:lpstr>Die Heizungsanlage </vt:lpstr>
      <vt:lpstr>Die Heizungsanlage </vt:lpstr>
      <vt:lpstr>Der Hydraulische Abgleich </vt:lpstr>
      <vt:lpstr>Brennwertkessel</vt:lpstr>
      <vt:lpstr>Thermische Solaranlage </vt:lpstr>
      <vt:lpstr>Thermische solaranlage </vt:lpstr>
      <vt:lpstr>Pellet-einzelofen </vt:lpstr>
      <vt:lpstr>Pellet-Zentralheizung</vt:lpstr>
      <vt:lpstr>Wärmepumpe </vt:lpstr>
      <vt:lpstr>Wärmepumpen </vt:lpstr>
      <vt:lpstr>Wärmepumpen </vt:lpstr>
      <vt:lpstr>PowerPoint-Präsentation</vt:lpstr>
      <vt:lpstr>Modernisierungsfahrplan </vt:lpstr>
      <vt:lpstr>Modernisierungsfahrplan </vt:lpstr>
      <vt:lpstr>Modernisierungsfahrplan </vt:lpstr>
      <vt:lpstr>Modernisierungsfahrplan </vt:lpstr>
      <vt:lpstr>Förderprogramme </vt:lpstr>
      <vt:lpstr>PowerPoint-Präsentation</vt:lpstr>
      <vt:lpstr>Noch Fragen? </vt:lpstr>
      <vt:lpstr>PowerPoint-Präsentation</vt:lpstr>
      <vt:lpstr>Energie-check vor ort</vt:lpstr>
      <vt:lpstr>PowerPoint-Präsentation</vt:lpstr>
      <vt:lpstr>Vielen dank für ihre Aufmerksamkeit</vt:lpstr>
    </vt:vector>
  </TitlesOfParts>
  <Company>Computersysteme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Einführungsveranstaltung im Rahmen des Projekts „Energieberatung für Bauherren“ im Kreis Mayen-Koblenz</dc:title>
  <dc:creator>SCCS Schwarz</dc:creator>
  <cp:lastModifiedBy>Martina Rittersdorf</cp:lastModifiedBy>
  <cp:revision>263</cp:revision>
  <cp:lastPrinted>2015-07-28T12:00:39Z</cp:lastPrinted>
  <dcterms:created xsi:type="dcterms:W3CDTF">2001-11-08T09:53:31Z</dcterms:created>
  <dcterms:modified xsi:type="dcterms:W3CDTF">2015-09-14T10:55:03Z</dcterms:modified>
</cp:coreProperties>
</file>