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1.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2.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4.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5.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00" r:id="rId2"/>
    <p:sldMasterId id="2147483706" r:id="rId3"/>
    <p:sldMasterId id="2147483718" r:id="rId4"/>
    <p:sldMasterId id="2147483727" r:id="rId5"/>
    <p:sldMasterId id="2147483742" r:id="rId6"/>
    <p:sldMasterId id="2147483748" r:id="rId7"/>
    <p:sldMasterId id="2147483764" r:id="rId8"/>
    <p:sldMasterId id="2147483770" r:id="rId9"/>
    <p:sldMasterId id="2147483779" r:id="rId10"/>
    <p:sldMasterId id="2147483785" r:id="rId11"/>
    <p:sldMasterId id="2147483794" r:id="rId12"/>
    <p:sldMasterId id="2147483800" r:id="rId13"/>
    <p:sldMasterId id="2147483806" r:id="rId14"/>
    <p:sldMasterId id="2147483812" r:id="rId15"/>
    <p:sldMasterId id="2147483821" r:id="rId16"/>
    <p:sldMasterId id="2147483825" r:id="rId17"/>
    <p:sldMasterId id="2147483854" r:id="rId18"/>
    <p:sldMasterId id="2147483860" r:id="rId19"/>
  </p:sldMasterIdLst>
  <p:notesMasterIdLst>
    <p:notesMasterId r:id="rId263"/>
  </p:notesMasterIdLst>
  <p:handoutMasterIdLst>
    <p:handoutMasterId r:id="rId264"/>
  </p:handoutMasterIdLst>
  <p:sldIdLst>
    <p:sldId id="640" r:id="rId20"/>
    <p:sldId id="907" r:id="rId21"/>
    <p:sldId id="908" r:id="rId22"/>
    <p:sldId id="914" r:id="rId23"/>
    <p:sldId id="915" r:id="rId24"/>
    <p:sldId id="885" r:id="rId25"/>
    <p:sldId id="886" r:id="rId26"/>
    <p:sldId id="881" r:id="rId27"/>
    <p:sldId id="889" r:id="rId28"/>
    <p:sldId id="890" r:id="rId29"/>
    <p:sldId id="461" r:id="rId30"/>
    <p:sldId id="412" r:id="rId31"/>
    <p:sldId id="916" r:id="rId32"/>
    <p:sldId id="918" r:id="rId33"/>
    <p:sldId id="920" r:id="rId34"/>
    <p:sldId id="414" r:id="rId35"/>
    <p:sldId id="984" r:id="rId36"/>
    <p:sldId id="985" r:id="rId37"/>
    <p:sldId id="986" r:id="rId38"/>
    <p:sldId id="960" r:id="rId39"/>
    <p:sldId id="940" r:id="rId40"/>
    <p:sldId id="520" r:id="rId41"/>
    <p:sldId id="987" r:id="rId42"/>
    <p:sldId id="988" r:id="rId43"/>
    <p:sldId id="989" r:id="rId44"/>
    <p:sldId id="991" r:id="rId45"/>
    <p:sldId id="687" r:id="rId46"/>
    <p:sldId id="688" r:id="rId47"/>
    <p:sldId id="521" r:id="rId48"/>
    <p:sldId id="932" r:id="rId49"/>
    <p:sldId id="842" r:id="rId50"/>
    <p:sldId id="992" r:id="rId51"/>
    <p:sldId id="993" r:id="rId52"/>
    <p:sldId id="937" r:id="rId53"/>
    <p:sldId id="619" r:id="rId54"/>
    <p:sldId id="994" r:id="rId55"/>
    <p:sldId id="856" r:id="rId56"/>
    <p:sldId id="938" r:id="rId57"/>
    <p:sldId id="1003" r:id="rId58"/>
    <p:sldId id="1004" r:id="rId59"/>
    <p:sldId id="1005" r:id="rId60"/>
    <p:sldId id="1006" r:id="rId61"/>
    <p:sldId id="1134" r:id="rId62"/>
    <p:sldId id="1133" r:id="rId63"/>
    <p:sldId id="1109" r:id="rId64"/>
    <p:sldId id="936" r:id="rId65"/>
    <p:sldId id="526" r:id="rId66"/>
    <p:sldId id="943" r:id="rId67"/>
    <p:sldId id="1008" r:id="rId68"/>
    <p:sldId id="1009" r:id="rId69"/>
    <p:sldId id="1135" r:id="rId70"/>
    <p:sldId id="1136" r:id="rId71"/>
    <p:sldId id="1012" r:id="rId72"/>
    <p:sldId id="1013" r:id="rId73"/>
    <p:sldId id="1014" r:id="rId74"/>
    <p:sldId id="1015" r:id="rId75"/>
    <p:sldId id="1016" r:id="rId76"/>
    <p:sldId id="944" r:id="rId77"/>
    <p:sldId id="945" r:id="rId78"/>
    <p:sldId id="1018" r:id="rId79"/>
    <p:sldId id="1019" r:id="rId80"/>
    <p:sldId id="1155" r:id="rId81"/>
    <p:sldId id="1156" r:id="rId82"/>
    <p:sldId id="1157" r:id="rId83"/>
    <p:sldId id="1158" r:id="rId84"/>
    <p:sldId id="947" r:id="rId85"/>
    <p:sldId id="735" r:id="rId86"/>
    <p:sldId id="1159" r:id="rId87"/>
    <p:sldId id="1025" r:id="rId88"/>
    <p:sldId id="948" r:id="rId89"/>
    <p:sldId id="1172" r:id="rId90"/>
    <p:sldId id="1150" r:id="rId91"/>
    <p:sldId id="1131" r:id="rId92"/>
    <p:sldId id="995" r:id="rId93"/>
    <p:sldId id="1129" r:id="rId94"/>
    <p:sldId id="1130" r:id="rId95"/>
    <p:sldId id="1128" r:id="rId96"/>
    <p:sldId id="1132" r:id="rId97"/>
    <p:sldId id="1108" r:id="rId98"/>
    <p:sldId id="1127" r:id="rId99"/>
    <p:sldId id="996" r:id="rId100"/>
    <p:sldId id="1045" r:id="rId101"/>
    <p:sldId id="1046" r:id="rId102"/>
    <p:sldId id="1047" r:id="rId103"/>
    <p:sldId id="1048" r:id="rId104"/>
    <p:sldId id="1049" r:id="rId105"/>
    <p:sldId id="1050" r:id="rId106"/>
    <p:sldId id="1051" r:id="rId107"/>
    <p:sldId id="1154" r:id="rId108"/>
    <p:sldId id="1151" r:id="rId109"/>
    <p:sldId id="1152" r:id="rId110"/>
    <p:sldId id="1153" r:id="rId111"/>
    <p:sldId id="923" r:id="rId112"/>
    <p:sldId id="758" r:id="rId113"/>
    <p:sldId id="949" r:id="rId114"/>
    <p:sldId id="1148" r:id="rId115"/>
    <p:sldId id="1149" r:id="rId116"/>
    <p:sldId id="950" r:id="rId117"/>
    <p:sldId id="951" r:id="rId118"/>
    <p:sldId id="952" r:id="rId119"/>
    <p:sldId id="1029" r:id="rId120"/>
    <p:sldId id="1030" r:id="rId121"/>
    <p:sldId id="1031" r:id="rId122"/>
    <p:sldId id="765" r:id="rId123"/>
    <p:sldId id="766" r:id="rId124"/>
    <p:sldId id="1032" r:id="rId125"/>
    <p:sldId id="1034" r:id="rId126"/>
    <p:sldId id="1033" r:id="rId127"/>
    <p:sldId id="1035" r:id="rId128"/>
    <p:sldId id="1036" r:id="rId129"/>
    <p:sldId id="1037" r:id="rId130"/>
    <p:sldId id="1038" r:id="rId131"/>
    <p:sldId id="1039" r:id="rId132"/>
    <p:sldId id="1040" r:id="rId133"/>
    <p:sldId id="1041" r:id="rId134"/>
    <p:sldId id="1042" r:id="rId135"/>
    <p:sldId id="756" r:id="rId136"/>
    <p:sldId id="1166" r:id="rId137"/>
    <p:sldId id="1057" r:id="rId138"/>
    <p:sldId id="1168" r:id="rId139"/>
    <p:sldId id="1169" r:id="rId140"/>
    <p:sldId id="1060" r:id="rId141"/>
    <p:sldId id="1061" r:id="rId142"/>
    <p:sldId id="1170" r:id="rId143"/>
    <p:sldId id="1171" r:id="rId144"/>
    <p:sldId id="1064" r:id="rId145"/>
    <p:sldId id="924" r:id="rId146"/>
    <p:sldId id="1065" r:id="rId147"/>
    <p:sldId id="953" r:id="rId148"/>
    <p:sldId id="946" r:id="rId149"/>
    <p:sldId id="1161" r:id="rId150"/>
    <p:sldId id="954" r:id="rId151"/>
    <p:sldId id="772" r:id="rId152"/>
    <p:sldId id="773" r:id="rId153"/>
    <p:sldId id="957" r:id="rId154"/>
    <p:sldId id="1160" r:id="rId155"/>
    <p:sldId id="958" r:id="rId156"/>
    <p:sldId id="959" r:id="rId157"/>
    <p:sldId id="1068" r:id="rId158"/>
    <p:sldId id="1069" r:id="rId159"/>
    <p:sldId id="1070" r:id="rId160"/>
    <p:sldId id="1071" r:id="rId161"/>
    <p:sldId id="1072" r:id="rId162"/>
    <p:sldId id="1073" r:id="rId163"/>
    <p:sldId id="1074" r:id="rId164"/>
    <p:sldId id="785" r:id="rId165"/>
    <p:sldId id="1162" r:id="rId166"/>
    <p:sldId id="1163" r:id="rId167"/>
    <p:sldId id="1164" r:id="rId168"/>
    <p:sldId id="789" r:id="rId169"/>
    <p:sldId id="961" r:id="rId170"/>
    <p:sldId id="1165" r:id="rId171"/>
    <p:sldId id="1079" r:id="rId172"/>
    <p:sldId id="963" r:id="rId173"/>
    <p:sldId id="964" r:id="rId174"/>
    <p:sldId id="793" r:id="rId175"/>
    <p:sldId id="942" r:id="rId176"/>
    <p:sldId id="962" r:id="rId177"/>
    <p:sldId id="925" r:id="rId178"/>
    <p:sldId id="634" r:id="rId179"/>
    <p:sldId id="632" r:id="rId180"/>
    <p:sldId id="626" r:id="rId181"/>
    <p:sldId id="1145" r:id="rId182"/>
    <p:sldId id="1146" r:id="rId183"/>
    <p:sldId id="965" r:id="rId184"/>
    <p:sldId id="967" r:id="rId185"/>
    <p:sldId id="966" r:id="rId186"/>
    <p:sldId id="698" r:id="rId187"/>
    <p:sldId id="969" r:id="rId188"/>
    <p:sldId id="700" r:id="rId189"/>
    <p:sldId id="701" r:id="rId190"/>
    <p:sldId id="1082" r:id="rId191"/>
    <p:sldId id="904" r:id="rId192"/>
    <p:sldId id="1147" r:id="rId193"/>
    <p:sldId id="906" r:id="rId194"/>
    <p:sldId id="1084" r:id="rId195"/>
    <p:sldId id="1085" r:id="rId196"/>
    <p:sldId id="1086" r:id="rId197"/>
    <p:sldId id="1087" r:id="rId198"/>
    <p:sldId id="1088" r:id="rId199"/>
    <p:sldId id="1089" r:id="rId200"/>
    <p:sldId id="1090" r:id="rId201"/>
    <p:sldId id="1091" r:id="rId202"/>
    <p:sldId id="926" r:id="rId203"/>
    <p:sldId id="970" r:id="rId204"/>
    <p:sldId id="973" r:id="rId205"/>
    <p:sldId id="974" r:id="rId206"/>
    <p:sldId id="975" r:id="rId207"/>
    <p:sldId id="1092" r:id="rId208"/>
    <p:sldId id="1126" r:id="rId209"/>
    <p:sldId id="972" r:id="rId210"/>
    <p:sldId id="1093" r:id="rId211"/>
    <p:sldId id="1094" r:id="rId212"/>
    <p:sldId id="1095" r:id="rId213"/>
    <p:sldId id="1096" r:id="rId214"/>
    <p:sldId id="1097" r:id="rId215"/>
    <p:sldId id="1098" r:id="rId216"/>
    <p:sldId id="1099" r:id="rId217"/>
    <p:sldId id="1100" r:id="rId218"/>
    <p:sldId id="1101" r:id="rId219"/>
    <p:sldId id="1102" r:id="rId220"/>
    <p:sldId id="1103" r:id="rId221"/>
    <p:sldId id="1104" r:id="rId222"/>
    <p:sldId id="1105" r:id="rId223"/>
    <p:sldId id="1106" r:id="rId224"/>
    <p:sldId id="822" r:id="rId225"/>
    <p:sldId id="977" r:id="rId226"/>
    <p:sldId id="976" r:id="rId227"/>
    <p:sldId id="1107" r:id="rId228"/>
    <p:sldId id="978" r:id="rId229"/>
    <p:sldId id="979" r:id="rId230"/>
    <p:sldId id="980" r:id="rId231"/>
    <p:sldId id="1144" r:id="rId232"/>
    <p:sldId id="595" r:id="rId233"/>
    <p:sldId id="981" r:id="rId234"/>
    <p:sldId id="982" r:id="rId235"/>
    <p:sldId id="841" r:id="rId236"/>
    <p:sldId id="983" r:id="rId237"/>
    <p:sldId id="1111" r:id="rId238"/>
    <p:sldId id="1112" r:id="rId239"/>
    <p:sldId id="1113" r:id="rId240"/>
    <p:sldId id="1114" r:id="rId241"/>
    <p:sldId id="1115" r:id="rId242"/>
    <p:sldId id="927" r:id="rId243"/>
    <p:sldId id="928" r:id="rId244"/>
    <p:sldId id="929" r:id="rId245"/>
    <p:sldId id="930" r:id="rId246"/>
    <p:sldId id="931" r:id="rId247"/>
    <p:sldId id="1125" r:id="rId248"/>
    <p:sldId id="1116" r:id="rId249"/>
    <p:sldId id="1137" r:id="rId250"/>
    <p:sldId id="1138" r:id="rId251"/>
    <p:sldId id="1139" r:id="rId252"/>
    <p:sldId id="1141" r:id="rId253"/>
    <p:sldId id="1142" r:id="rId254"/>
    <p:sldId id="1143" r:id="rId255"/>
    <p:sldId id="832" r:id="rId256"/>
    <p:sldId id="607" r:id="rId257"/>
    <p:sldId id="941" r:id="rId258"/>
    <p:sldId id="811" r:id="rId259"/>
    <p:sldId id="1173" r:id="rId260"/>
    <p:sldId id="921" r:id="rId261"/>
    <p:sldId id="922" r:id="rId262"/>
  </p:sldIdLst>
  <p:sldSz cx="9144000" cy="6858000" type="screen4x3"/>
  <p:notesSz cx="6797675" cy="9928225"/>
  <p:defaultTextStyle>
    <a:defPPr>
      <a:defRPr lang="de-DE"/>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tina Rittersdorf" initials="M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FABB00"/>
    <a:srgbClr val="397636"/>
    <a:srgbClr val="FF0000"/>
    <a:srgbClr val="99CCFF"/>
    <a:srgbClr val="969696"/>
    <a:srgbClr val="0000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3" autoAdjust="0"/>
    <p:restoredTop sz="94910" autoAdjust="0"/>
  </p:normalViewPr>
  <p:slideViewPr>
    <p:cSldViewPr snapToGrid="0">
      <p:cViewPr>
        <p:scale>
          <a:sx n="100" d="100"/>
          <a:sy n="100" d="100"/>
        </p:scale>
        <p:origin x="-240" y="-222"/>
      </p:cViewPr>
      <p:guideLst>
        <p:guide orient="horz" pos="2160"/>
        <p:guide pos="313"/>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Lst>
  </p:outlin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38" Type="http://schemas.openxmlformats.org/officeDocument/2006/relationships/slide" Target="slides/slide119.xml"/><Relationship Id="rId159" Type="http://schemas.openxmlformats.org/officeDocument/2006/relationships/slide" Target="slides/slide140.xml"/><Relationship Id="rId170" Type="http://schemas.openxmlformats.org/officeDocument/2006/relationships/slide" Target="slides/slide151.xml"/><Relationship Id="rId191" Type="http://schemas.openxmlformats.org/officeDocument/2006/relationships/slide" Target="slides/slide172.xml"/><Relationship Id="rId205" Type="http://schemas.openxmlformats.org/officeDocument/2006/relationships/slide" Target="slides/slide186.xml"/><Relationship Id="rId226" Type="http://schemas.openxmlformats.org/officeDocument/2006/relationships/slide" Target="slides/slide207.xml"/><Relationship Id="rId247" Type="http://schemas.openxmlformats.org/officeDocument/2006/relationships/slide" Target="slides/slide228.xml"/><Relationship Id="rId107" Type="http://schemas.openxmlformats.org/officeDocument/2006/relationships/slide" Target="slides/slide88.xml"/><Relationship Id="rId268"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3.xml"/><Relationship Id="rId53" Type="http://schemas.openxmlformats.org/officeDocument/2006/relationships/slide" Target="slides/slide34.xml"/><Relationship Id="rId74" Type="http://schemas.openxmlformats.org/officeDocument/2006/relationships/slide" Target="slides/slide55.xml"/><Relationship Id="rId128" Type="http://schemas.openxmlformats.org/officeDocument/2006/relationships/slide" Target="slides/slide109.xml"/><Relationship Id="rId149" Type="http://schemas.openxmlformats.org/officeDocument/2006/relationships/slide" Target="slides/slide130.xml"/><Relationship Id="rId5" Type="http://schemas.openxmlformats.org/officeDocument/2006/relationships/slideMaster" Target="slideMasters/slideMaster5.xml"/><Relationship Id="rId95" Type="http://schemas.openxmlformats.org/officeDocument/2006/relationships/slide" Target="slides/slide76.xml"/><Relationship Id="rId160" Type="http://schemas.openxmlformats.org/officeDocument/2006/relationships/slide" Target="slides/slide141.xml"/><Relationship Id="rId181" Type="http://schemas.openxmlformats.org/officeDocument/2006/relationships/slide" Target="slides/slide162.xml"/><Relationship Id="rId216" Type="http://schemas.openxmlformats.org/officeDocument/2006/relationships/slide" Target="slides/slide197.xml"/><Relationship Id="rId237" Type="http://schemas.openxmlformats.org/officeDocument/2006/relationships/slide" Target="slides/slide218.xml"/><Relationship Id="rId258" Type="http://schemas.openxmlformats.org/officeDocument/2006/relationships/slide" Target="slides/slide239.xml"/><Relationship Id="rId22" Type="http://schemas.openxmlformats.org/officeDocument/2006/relationships/slide" Target="slides/slide3.xml"/><Relationship Id="rId43" Type="http://schemas.openxmlformats.org/officeDocument/2006/relationships/slide" Target="slides/slide24.xml"/><Relationship Id="rId64" Type="http://schemas.openxmlformats.org/officeDocument/2006/relationships/slide" Target="slides/slide45.xml"/><Relationship Id="rId118" Type="http://schemas.openxmlformats.org/officeDocument/2006/relationships/slide" Target="slides/slide99.xml"/><Relationship Id="rId139" Type="http://schemas.openxmlformats.org/officeDocument/2006/relationships/slide" Target="slides/slide120.xml"/><Relationship Id="rId85" Type="http://schemas.openxmlformats.org/officeDocument/2006/relationships/slide" Target="slides/slide66.xml"/><Relationship Id="rId150" Type="http://schemas.openxmlformats.org/officeDocument/2006/relationships/slide" Target="slides/slide131.xml"/><Relationship Id="rId171" Type="http://schemas.openxmlformats.org/officeDocument/2006/relationships/slide" Target="slides/slide152.xml"/><Relationship Id="rId192" Type="http://schemas.openxmlformats.org/officeDocument/2006/relationships/slide" Target="slides/slide173.xml"/><Relationship Id="rId206" Type="http://schemas.openxmlformats.org/officeDocument/2006/relationships/slide" Target="slides/slide187.xml"/><Relationship Id="rId227" Type="http://schemas.openxmlformats.org/officeDocument/2006/relationships/slide" Target="slides/slide208.xml"/><Relationship Id="rId248" Type="http://schemas.openxmlformats.org/officeDocument/2006/relationships/slide" Target="slides/slide229.xml"/><Relationship Id="rId269"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4.xml"/><Relationship Id="rId108" Type="http://schemas.openxmlformats.org/officeDocument/2006/relationships/slide" Target="slides/slide89.xml"/><Relationship Id="rId129" Type="http://schemas.openxmlformats.org/officeDocument/2006/relationships/slide" Target="slides/slide110.xml"/><Relationship Id="rId54" Type="http://schemas.openxmlformats.org/officeDocument/2006/relationships/slide" Target="slides/slide35.xml"/><Relationship Id="rId75" Type="http://schemas.openxmlformats.org/officeDocument/2006/relationships/slide" Target="slides/slide56.xml"/><Relationship Id="rId96" Type="http://schemas.openxmlformats.org/officeDocument/2006/relationships/slide" Target="slides/slide77.xml"/><Relationship Id="rId140" Type="http://schemas.openxmlformats.org/officeDocument/2006/relationships/slide" Target="slides/slide121.xml"/><Relationship Id="rId161" Type="http://schemas.openxmlformats.org/officeDocument/2006/relationships/slide" Target="slides/slide142.xml"/><Relationship Id="rId182" Type="http://schemas.openxmlformats.org/officeDocument/2006/relationships/slide" Target="slides/slide163.xml"/><Relationship Id="rId217" Type="http://schemas.openxmlformats.org/officeDocument/2006/relationships/slide" Target="slides/slide198.xml"/><Relationship Id="rId6" Type="http://schemas.openxmlformats.org/officeDocument/2006/relationships/slideMaster" Target="slideMasters/slideMaster6.xml"/><Relationship Id="rId238" Type="http://schemas.openxmlformats.org/officeDocument/2006/relationships/slide" Target="slides/slide219.xml"/><Relationship Id="rId259" Type="http://schemas.openxmlformats.org/officeDocument/2006/relationships/slide" Target="slides/slide240.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slide" Target="slides/slide111.xml"/><Relationship Id="rId135" Type="http://schemas.openxmlformats.org/officeDocument/2006/relationships/slide" Target="slides/slide116.xml"/><Relationship Id="rId151" Type="http://schemas.openxmlformats.org/officeDocument/2006/relationships/slide" Target="slides/slide132.xml"/><Relationship Id="rId156" Type="http://schemas.openxmlformats.org/officeDocument/2006/relationships/slide" Target="slides/slide137.xml"/><Relationship Id="rId177" Type="http://schemas.openxmlformats.org/officeDocument/2006/relationships/slide" Target="slides/slide158.xml"/><Relationship Id="rId198" Type="http://schemas.openxmlformats.org/officeDocument/2006/relationships/slide" Target="slides/slide179.xml"/><Relationship Id="rId172" Type="http://schemas.openxmlformats.org/officeDocument/2006/relationships/slide" Target="slides/slide153.xml"/><Relationship Id="rId193" Type="http://schemas.openxmlformats.org/officeDocument/2006/relationships/slide" Target="slides/slide174.xml"/><Relationship Id="rId202" Type="http://schemas.openxmlformats.org/officeDocument/2006/relationships/slide" Target="slides/slide183.xml"/><Relationship Id="rId207" Type="http://schemas.openxmlformats.org/officeDocument/2006/relationships/slide" Target="slides/slide188.xml"/><Relationship Id="rId223" Type="http://schemas.openxmlformats.org/officeDocument/2006/relationships/slide" Target="slides/slide204.xml"/><Relationship Id="rId228" Type="http://schemas.openxmlformats.org/officeDocument/2006/relationships/slide" Target="slides/slide209.xml"/><Relationship Id="rId244" Type="http://schemas.openxmlformats.org/officeDocument/2006/relationships/slide" Target="slides/slide225.xml"/><Relationship Id="rId249" Type="http://schemas.openxmlformats.org/officeDocument/2006/relationships/slide" Target="slides/slide23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260" Type="http://schemas.openxmlformats.org/officeDocument/2006/relationships/slide" Target="slides/slide241.xml"/><Relationship Id="rId265" Type="http://schemas.openxmlformats.org/officeDocument/2006/relationships/commentAuthors" Target="commentAuthor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slide" Target="slides/slide127.xml"/><Relationship Id="rId167" Type="http://schemas.openxmlformats.org/officeDocument/2006/relationships/slide" Target="slides/slide148.xml"/><Relationship Id="rId188" Type="http://schemas.openxmlformats.org/officeDocument/2006/relationships/slide" Target="slides/slide169.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162" Type="http://schemas.openxmlformats.org/officeDocument/2006/relationships/slide" Target="slides/slide143.xml"/><Relationship Id="rId183" Type="http://schemas.openxmlformats.org/officeDocument/2006/relationships/slide" Target="slides/slide164.xml"/><Relationship Id="rId213" Type="http://schemas.openxmlformats.org/officeDocument/2006/relationships/slide" Target="slides/slide194.xml"/><Relationship Id="rId218" Type="http://schemas.openxmlformats.org/officeDocument/2006/relationships/slide" Target="slides/slide199.xml"/><Relationship Id="rId234" Type="http://schemas.openxmlformats.org/officeDocument/2006/relationships/slide" Target="slides/slide215.xml"/><Relationship Id="rId239" Type="http://schemas.openxmlformats.org/officeDocument/2006/relationships/slide" Target="slides/slide220.xml"/><Relationship Id="rId2" Type="http://schemas.openxmlformats.org/officeDocument/2006/relationships/slideMaster" Target="slideMasters/slideMaster2.xml"/><Relationship Id="rId29" Type="http://schemas.openxmlformats.org/officeDocument/2006/relationships/slide" Target="slides/slide10.xml"/><Relationship Id="rId250" Type="http://schemas.openxmlformats.org/officeDocument/2006/relationships/slide" Target="slides/slide231.xml"/><Relationship Id="rId255" Type="http://schemas.openxmlformats.org/officeDocument/2006/relationships/slide" Target="slides/slide236.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157" Type="http://schemas.openxmlformats.org/officeDocument/2006/relationships/slide" Target="slides/slide138.xml"/><Relationship Id="rId178" Type="http://schemas.openxmlformats.org/officeDocument/2006/relationships/slide" Target="slides/slide159.xml"/><Relationship Id="rId61" Type="http://schemas.openxmlformats.org/officeDocument/2006/relationships/slide" Target="slides/slide42.xml"/><Relationship Id="rId82" Type="http://schemas.openxmlformats.org/officeDocument/2006/relationships/slide" Target="slides/slide63.xml"/><Relationship Id="rId152" Type="http://schemas.openxmlformats.org/officeDocument/2006/relationships/slide" Target="slides/slide133.xml"/><Relationship Id="rId173" Type="http://schemas.openxmlformats.org/officeDocument/2006/relationships/slide" Target="slides/slide154.xml"/><Relationship Id="rId194" Type="http://schemas.openxmlformats.org/officeDocument/2006/relationships/slide" Target="slides/slide175.xml"/><Relationship Id="rId199" Type="http://schemas.openxmlformats.org/officeDocument/2006/relationships/slide" Target="slides/slide180.xml"/><Relationship Id="rId203" Type="http://schemas.openxmlformats.org/officeDocument/2006/relationships/slide" Target="slides/slide184.xml"/><Relationship Id="rId208" Type="http://schemas.openxmlformats.org/officeDocument/2006/relationships/slide" Target="slides/slide189.xml"/><Relationship Id="rId229" Type="http://schemas.openxmlformats.org/officeDocument/2006/relationships/slide" Target="slides/slide210.xml"/><Relationship Id="rId19" Type="http://schemas.openxmlformats.org/officeDocument/2006/relationships/slideMaster" Target="slideMasters/slideMaster19.xml"/><Relationship Id="rId224" Type="http://schemas.openxmlformats.org/officeDocument/2006/relationships/slide" Target="slides/slide205.xml"/><Relationship Id="rId240" Type="http://schemas.openxmlformats.org/officeDocument/2006/relationships/slide" Target="slides/slide221.xml"/><Relationship Id="rId245" Type="http://schemas.openxmlformats.org/officeDocument/2006/relationships/slide" Target="slides/slide226.xml"/><Relationship Id="rId261" Type="http://schemas.openxmlformats.org/officeDocument/2006/relationships/slide" Target="slides/slide242.xml"/><Relationship Id="rId266" Type="http://schemas.openxmlformats.org/officeDocument/2006/relationships/presProps" Target="presProps.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slide" Target="slides/slide128.xml"/><Relationship Id="rId168" Type="http://schemas.openxmlformats.org/officeDocument/2006/relationships/slide" Target="slides/slide149.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163" Type="http://schemas.openxmlformats.org/officeDocument/2006/relationships/slide" Target="slides/slide144.xml"/><Relationship Id="rId184" Type="http://schemas.openxmlformats.org/officeDocument/2006/relationships/slide" Target="slides/slide165.xml"/><Relationship Id="rId189" Type="http://schemas.openxmlformats.org/officeDocument/2006/relationships/slide" Target="slides/slide170.xml"/><Relationship Id="rId219" Type="http://schemas.openxmlformats.org/officeDocument/2006/relationships/slide" Target="slides/slide200.xml"/><Relationship Id="rId3" Type="http://schemas.openxmlformats.org/officeDocument/2006/relationships/slideMaster" Target="slideMasters/slideMaster3.xml"/><Relationship Id="rId214" Type="http://schemas.openxmlformats.org/officeDocument/2006/relationships/slide" Target="slides/slide195.xml"/><Relationship Id="rId230" Type="http://schemas.openxmlformats.org/officeDocument/2006/relationships/slide" Target="slides/slide211.xml"/><Relationship Id="rId235" Type="http://schemas.openxmlformats.org/officeDocument/2006/relationships/slide" Target="slides/slide216.xml"/><Relationship Id="rId251" Type="http://schemas.openxmlformats.org/officeDocument/2006/relationships/slide" Target="slides/slide232.xml"/><Relationship Id="rId256" Type="http://schemas.openxmlformats.org/officeDocument/2006/relationships/slide" Target="slides/slide237.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137" Type="http://schemas.openxmlformats.org/officeDocument/2006/relationships/slide" Target="slides/slide118.xml"/><Relationship Id="rId158" Type="http://schemas.openxmlformats.org/officeDocument/2006/relationships/slide" Target="slides/slide139.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slide" Target="slides/slide113.xml"/><Relationship Id="rId153" Type="http://schemas.openxmlformats.org/officeDocument/2006/relationships/slide" Target="slides/slide134.xml"/><Relationship Id="rId174" Type="http://schemas.openxmlformats.org/officeDocument/2006/relationships/slide" Target="slides/slide155.xml"/><Relationship Id="rId179" Type="http://schemas.openxmlformats.org/officeDocument/2006/relationships/slide" Target="slides/slide160.xml"/><Relationship Id="rId195" Type="http://schemas.openxmlformats.org/officeDocument/2006/relationships/slide" Target="slides/slide176.xml"/><Relationship Id="rId209" Type="http://schemas.openxmlformats.org/officeDocument/2006/relationships/slide" Target="slides/slide190.xml"/><Relationship Id="rId190" Type="http://schemas.openxmlformats.org/officeDocument/2006/relationships/slide" Target="slides/slide171.xml"/><Relationship Id="rId204" Type="http://schemas.openxmlformats.org/officeDocument/2006/relationships/slide" Target="slides/slide185.xml"/><Relationship Id="rId220" Type="http://schemas.openxmlformats.org/officeDocument/2006/relationships/slide" Target="slides/slide201.xml"/><Relationship Id="rId225" Type="http://schemas.openxmlformats.org/officeDocument/2006/relationships/slide" Target="slides/slide206.xml"/><Relationship Id="rId241" Type="http://schemas.openxmlformats.org/officeDocument/2006/relationships/slide" Target="slides/slide222.xml"/><Relationship Id="rId246" Type="http://schemas.openxmlformats.org/officeDocument/2006/relationships/slide" Target="slides/slide227.xml"/><Relationship Id="rId267"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262" Type="http://schemas.openxmlformats.org/officeDocument/2006/relationships/slide" Target="slides/slide243.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43" Type="http://schemas.openxmlformats.org/officeDocument/2006/relationships/slide" Target="slides/slide124.xml"/><Relationship Id="rId148" Type="http://schemas.openxmlformats.org/officeDocument/2006/relationships/slide" Target="slides/slide129.xml"/><Relationship Id="rId164" Type="http://schemas.openxmlformats.org/officeDocument/2006/relationships/slide" Target="slides/slide145.xml"/><Relationship Id="rId169" Type="http://schemas.openxmlformats.org/officeDocument/2006/relationships/slide" Target="slides/slide150.xml"/><Relationship Id="rId185" Type="http://schemas.openxmlformats.org/officeDocument/2006/relationships/slide" Target="slides/slide1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1.xml"/><Relationship Id="rId210" Type="http://schemas.openxmlformats.org/officeDocument/2006/relationships/slide" Target="slides/slide191.xml"/><Relationship Id="rId215" Type="http://schemas.openxmlformats.org/officeDocument/2006/relationships/slide" Target="slides/slide196.xml"/><Relationship Id="rId236" Type="http://schemas.openxmlformats.org/officeDocument/2006/relationships/slide" Target="slides/slide217.xml"/><Relationship Id="rId257" Type="http://schemas.openxmlformats.org/officeDocument/2006/relationships/slide" Target="slides/slide238.xml"/><Relationship Id="rId26" Type="http://schemas.openxmlformats.org/officeDocument/2006/relationships/slide" Target="slides/slide7.xml"/><Relationship Id="rId231" Type="http://schemas.openxmlformats.org/officeDocument/2006/relationships/slide" Target="slides/slide212.xml"/><Relationship Id="rId252" Type="http://schemas.openxmlformats.org/officeDocument/2006/relationships/slide" Target="slides/slide233.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54" Type="http://schemas.openxmlformats.org/officeDocument/2006/relationships/slide" Target="slides/slide135.xml"/><Relationship Id="rId175" Type="http://schemas.openxmlformats.org/officeDocument/2006/relationships/slide" Target="slides/slide156.xml"/><Relationship Id="rId196" Type="http://schemas.openxmlformats.org/officeDocument/2006/relationships/slide" Target="slides/slide177.xml"/><Relationship Id="rId200" Type="http://schemas.openxmlformats.org/officeDocument/2006/relationships/slide" Target="slides/slide181.xml"/><Relationship Id="rId16" Type="http://schemas.openxmlformats.org/officeDocument/2006/relationships/slideMaster" Target="slideMasters/slideMaster16.xml"/><Relationship Id="rId221" Type="http://schemas.openxmlformats.org/officeDocument/2006/relationships/slide" Target="slides/slide202.xml"/><Relationship Id="rId242" Type="http://schemas.openxmlformats.org/officeDocument/2006/relationships/slide" Target="slides/slide223.xml"/><Relationship Id="rId263" Type="http://schemas.openxmlformats.org/officeDocument/2006/relationships/notesMaster" Target="notesMasters/notesMaster1.xml"/><Relationship Id="rId37" Type="http://schemas.openxmlformats.org/officeDocument/2006/relationships/slide" Target="slides/slide18.xml"/><Relationship Id="rId58" Type="http://schemas.openxmlformats.org/officeDocument/2006/relationships/slide" Target="slides/slide39.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44" Type="http://schemas.openxmlformats.org/officeDocument/2006/relationships/slide" Target="slides/slide125.xml"/><Relationship Id="rId90" Type="http://schemas.openxmlformats.org/officeDocument/2006/relationships/slide" Target="slides/slide71.xml"/><Relationship Id="rId165" Type="http://schemas.openxmlformats.org/officeDocument/2006/relationships/slide" Target="slides/slide146.xml"/><Relationship Id="rId186" Type="http://schemas.openxmlformats.org/officeDocument/2006/relationships/slide" Target="slides/slide167.xml"/><Relationship Id="rId211" Type="http://schemas.openxmlformats.org/officeDocument/2006/relationships/slide" Target="slides/slide192.xml"/><Relationship Id="rId232" Type="http://schemas.openxmlformats.org/officeDocument/2006/relationships/slide" Target="slides/slide213.xml"/><Relationship Id="rId253" Type="http://schemas.openxmlformats.org/officeDocument/2006/relationships/slide" Target="slides/slide234.xml"/><Relationship Id="rId27" Type="http://schemas.openxmlformats.org/officeDocument/2006/relationships/slide" Target="slides/slide8.xml"/><Relationship Id="rId48" Type="http://schemas.openxmlformats.org/officeDocument/2006/relationships/slide" Target="slides/slide29.xml"/><Relationship Id="rId69" Type="http://schemas.openxmlformats.org/officeDocument/2006/relationships/slide" Target="slides/slide50.xml"/><Relationship Id="rId113" Type="http://schemas.openxmlformats.org/officeDocument/2006/relationships/slide" Target="slides/slide94.xml"/><Relationship Id="rId134" Type="http://schemas.openxmlformats.org/officeDocument/2006/relationships/slide" Target="slides/slide115.xml"/><Relationship Id="rId80" Type="http://schemas.openxmlformats.org/officeDocument/2006/relationships/slide" Target="slides/slide61.xml"/><Relationship Id="rId155" Type="http://schemas.openxmlformats.org/officeDocument/2006/relationships/slide" Target="slides/slide136.xml"/><Relationship Id="rId176" Type="http://schemas.openxmlformats.org/officeDocument/2006/relationships/slide" Target="slides/slide157.xml"/><Relationship Id="rId197" Type="http://schemas.openxmlformats.org/officeDocument/2006/relationships/slide" Target="slides/slide178.xml"/><Relationship Id="rId201" Type="http://schemas.openxmlformats.org/officeDocument/2006/relationships/slide" Target="slides/slide182.xml"/><Relationship Id="rId222" Type="http://schemas.openxmlformats.org/officeDocument/2006/relationships/slide" Target="slides/slide203.xml"/><Relationship Id="rId243" Type="http://schemas.openxmlformats.org/officeDocument/2006/relationships/slide" Target="slides/slide224.xml"/><Relationship Id="rId264" Type="http://schemas.openxmlformats.org/officeDocument/2006/relationships/handoutMaster" Target="handoutMasters/handoutMaster1.xml"/><Relationship Id="rId17" Type="http://schemas.openxmlformats.org/officeDocument/2006/relationships/slideMaster" Target="slideMasters/slideMaster17.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24" Type="http://schemas.openxmlformats.org/officeDocument/2006/relationships/slide" Target="slides/slide105.xml"/><Relationship Id="rId70" Type="http://schemas.openxmlformats.org/officeDocument/2006/relationships/slide" Target="slides/slide51.xml"/><Relationship Id="rId91" Type="http://schemas.openxmlformats.org/officeDocument/2006/relationships/slide" Target="slides/slide72.xml"/><Relationship Id="rId145" Type="http://schemas.openxmlformats.org/officeDocument/2006/relationships/slide" Target="slides/slide126.xml"/><Relationship Id="rId166" Type="http://schemas.openxmlformats.org/officeDocument/2006/relationships/slide" Target="slides/slide147.xml"/><Relationship Id="rId187" Type="http://schemas.openxmlformats.org/officeDocument/2006/relationships/slide" Target="slides/slide168.xml"/><Relationship Id="rId1" Type="http://schemas.openxmlformats.org/officeDocument/2006/relationships/slideMaster" Target="slideMasters/slideMaster1.xml"/><Relationship Id="rId212" Type="http://schemas.openxmlformats.org/officeDocument/2006/relationships/slide" Target="slides/slide193.xml"/><Relationship Id="rId233" Type="http://schemas.openxmlformats.org/officeDocument/2006/relationships/slide" Target="slides/slide214.xml"/><Relationship Id="rId254" Type="http://schemas.openxmlformats.org/officeDocument/2006/relationships/slide" Target="slides/slide235.xml"/></Relationships>
</file>

<file path=ppt/_rels/viewProps.xml.rels><?xml version="1.0" encoding="UTF-8" standalone="yes"?>
<Relationships xmlns="http://schemas.openxmlformats.org/package/2006/relationships"><Relationship Id="rId13" Type="http://schemas.openxmlformats.org/officeDocument/2006/relationships/slide" Target="slides/slide29.xml"/><Relationship Id="rId18" Type="http://schemas.openxmlformats.org/officeDocument/2006/relationships/slide" Target="slides/slide81.xml"/><Relationship Id="rId26" Type="http://schemas.openxmlformats.org/officeDocument/2006/relationships/slide" Target="slides/slide103.xml"/><Relationship Id="rId39" Type="http://schemas.openxmlformats.org/officeDocument/2006/relationships/slide" Target="slides/slide139.xml"/><Relationship Id="rId21" Type="http://schemas.openxmlformats.org/officeDocument/2006/relationships/slide" Target="slides/slide84.xml"/><Relationship Id="rId34" Type="http://schemas.openxmlformats.org/officeDocument/2006/relationships/slide" Target="slides/slide118.xml"/><Relationship Id="rId42" Type="http://schemas.openxmlformats.org/officeDocument/2006/relationships/slide" Target="slides/slide190.xml"/><Relationship Id="rId47" Type="http://schemas.openxmlformats.org/officeDocument/2006/relationships/slide" Target="slides/slide195.xml"/><Relationship Id="rId50" Type="http://schemas.openxmlformats.org/officeDocument/2006/relationships/slide" Target="slides/slide211.xml"/><Relationship Id="rId55" Type="http://schemas.openxmlformats.org/officeDocument/2006/relationships/slide" Target="slides/slide217.xml"/><Relationship Id="rId63" Type="http://schemas.openxmlformats.org/officeDocument/2006/relationships/slide" Target="slides/slide231.xml"/><Relationship Id="rId68" Type="http://schemas.openxmlformats.org/officeDocument/2006/relationships/slide" Target="slides/slide236.xml"/><Relationship Id="rId7" Type="http://schemas.openxmlformats.org/officeDocument/2006/relationships/slide" Target="slides/slide9.xml"/><Relationship Id="rId71" Type="http://schemas.openxmlformats.org/officeDocument/2006/relationships/slide" Target="slides/slide242.xml"/><Relationship Id="rId2" Type="http://schemas.openxmlformats.org/officeDocument/2006/relationships/slide" Target="slides/slide2.xml"/><Relationship Id="rId16" Type="http://schemas.openxmlformats.org/officeDocument/2006/relationships/slide" Target="slides/slide77.xml"/><Relationship Id="rId29" Type="http://schemas.openxmlformats.org/officeDocument/2006/relationships/slide" Target="slides/slide112.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7.xml"/><Relationship Id="rId24" Type="http://schemas.openxmlformats.org/officeDocument/2006/relationships/slide" Target="slides/slide101.xml"/><Relationship Id="rId32" Type="http://schemas.openxmlformats.org/officeDocument/2006/relationships/slide" Target="slides/slide115.xml"/><Relationship Id="rId37" Type="http://schemas.openxmlformats.org/officeDocument/2006/relationships/slide" Target="slides/slide121.xml"/><Relationship Id="rId40" Type="http://schemas.openxmlformats.org/officeDocument/2006/relationships/slide" Target="slides/slide140.xml"/><Relationship Id="rId45" Type="http://schemas.openxmlformats.org/officeDocument/2006/relationships/slide" Target="slides/slide193.xml"/><Relationship Id="rId53" Type="http://schemas.openxmlformats.org/officeDocument/2006/relationships/slide" Target="slides/slide215.xml"/><Relationship Id="rId58" Type="http://schemas.openxmlformats.org/officeDocument/2006/relationships/slide" Target="slides/slide225.xml"/><Relationship Id="rId66" Type="http://schemas.openxmlformats.org/officeDocument/2006/relationships/slide" Target="slides/slide234.xml"/><Relationship Id="rId5" Type="http://schemas.openxmlformats.org/officeDocument/2006/relationships/slide" Target="slides/slide7.xml"/><Relationship Id="rId15" Type="http://schemas.openxmlformats.org/officeDocument/2006/relationships/slide" Target="slides/slide73.xml"/><Relationship Id="rId23" Type="http://schemas.openxmlformats.org/officeDocument/2006/relationships/slide" Target="slides/slide89.xml"/><Relationship Id="rId28" Type="http://schemas.openxmlformats.org/officeDocument/2006/relationships/slide" Target="slides/slide111.xml"/><Relationship Id="rId36" Type="http://schemas.openxmlformats.org/officeDocument/2006/relationships/slide" Target="slides/slide120.xml"/><Relationship Id="rId49" Type="http://schemas.openxmlformats.org/officeDocument/2006/relationships/slide" Target="slides/slide210.xml"/><Relationship Id="rId57" Type="http://schemas.openxmlformats.org/officeDocument/2006/relationships/slide" Target="slides/slide223.xml"/><Relationship Id="rId61" Type="http://schemas.openxmlformats.org/officeDocument/2006/relationships/slide" Target="slides/slide228.xml"/><Relationship Id="rId10" Type="http://schemas.openxmlformats.org/officeDocument/2006/relationships/slide" Target="slides/slide14.xml"/><Relationship Id="rId19" Type="http://schemas.openxmlformats.org/officeDocument/2006/relationships/slide" Target="slides/slide82.xml"/><Relationship Id="rId31" Type="http://schemas.openxmlformats.org/officeDocument/2006/relationships/slide" Target="slides/slide114.xml"/><Relationship Id="rId44" Type="http://schemas.openxmlformats.org/officeDocument/2006/relationships/slide" Target="slides/slide192.xml"/><Relationship Id="rId52" Type="http://schemas.openxmlformats.org/officeDocument/2006/relationships/slide" Target="slides/slide213.xml"/><Relationship Id="rId60" Type="http://schemas.openxmlformats.org/officeDocument/2006/relationships/slide" Target="slides/slide227.xml"/><Relationship Id="rId65" Type="http://schemas.openxmlformats.org/officeDocument/2006/relationships/slide" Target="slides/slide233.xml"/><Relationship Id="rId4" Type="http://schemas.openxmlformats.org/officeDocument/2006/relationships/slide" Target="slides/slide6.xml"/><Relationship Id="rId9" Type="http://schemas.openxmlformats.org/officeDocument/2006/relationships/slide" Target="slides/slide13.xml"/><Relationship Id="rId14" Type="http://schemas.openxmlformats.org/officeDocument/2006/relationships/slide" Target="slides/slide72.xml"/><Relationship Id="rId22" Type="http://schemas.openxmlformats.org/officeDocument/2006/relationships/slide" Target="slides/slide85.xml"/><Relationship Id="rId27" Type="http://schemas.openxmlformats.org/officeDocument/2006/relationships/slide" Target="slides/slide110.xml"/><Relationship Id="rId30" Type="http://schemas.openxmlformats.org/officeDocument/2006/relationships/slide" Target="slides/slide113.xml"/><Relationship Id="rId35" Type="http://schemas.openxmlformats.org/officeDocument/2006/relationships/slide" Target="slides/slide119.xml"/><Relationship Id="rId43" Type="http://schemas.openxmlformats.org/officeDocument/2006/relationships/slide" Target="slides/slide191.xml"/><Relationship Id="rId48" Type="http://schemas.openxmlformats.org/officeDocument/2006/relationships/slide" Target="slides/slide196.xml"/><Relationship Id="rId56" Type="http://schemas.openxmlformats.org/officeDocument/2006/relationships/slide" Target="slides/slide218.xml"/><Relationship Id="rId64" Type="http://schemas.openxmlformats.org/officeDocument/2006/relationships/slide" Target="slides/slide232.xml"/><Relationship Id="rId69" Type="http://schemas.openxmlformats.org/officeDocument/2006/relationships/slide" Target="slides/slide237.xml"/><Relationship Id="rId8" Type="http://schemas.openxmlformats.org/officeDocument/2006/relationships/slide" Target="slides/slide10.xml"/><Relationship Id="rId51" Type="http://schemas.openxmlformats.org/officeDocument/2006/relationships/slide" Target="slides/slide212.xml"/><Relationship Id="rId3" Type="http://schemas.openxmlformats.org/officeDocument/2006/relationships/slide" Target="slides/slide4.xml"/><Relationship Id="rId12" Type="http://schemas.openxmlformats.org/officeDocument/2006/relationships/slide" Target="slides/slide18.xml"/><Relationship Id="rId17" Type="http://schemas.openxmlformats.org/officeDocument/2006/relationships/slide" Target="slides/slide78.xml"/><Relationship Id="rId25" Type="http://schemas.openxmlformats.org/officeDocument/2006/relationships/slide" Target="slides/slide102.xml"/><Relationship Id="rId33" Type="http://schemas.openxmlformats.org/officeDocument/2006/relationships/slide" Target="slides/slide116.xml"/><Relationship Id="rId38" Type="http://schemas.openxmlformats.org/officeDocument/2006/relationships/slide" Target="slides/slide128.xml"/><Relationship Id="rId46" Type="http://schemas.openxmlformats.org/officeDocument/2006/relationships/slide" Target="slides/slide194.xml"/><Relationship Id="rId59" Type="http://schemas.openxmlformats.org/officeDocument/2006/relationships/slide" Target="slides/slide226.xml"/><Relationship Id="rId67" Type="http://schemas.openxmlformats.org/officeDocument/2006/relationships/slide" Target="slides/slide235.xml"/><Relationship Id="rId20" Type="http://schemas.openxmlformats.org/officeDocument/2006/relationships/slide" Target="slides/slide83.xml"/><Relationship Id="rId41" Type="http://schemas.openxmlformats.org/officeDocument/2006/relationships/slide" Target="slides/slide141.xml"/><Relationship Id="rId54" Type="http://schemas.openxmlformats.org/officeDocument/2006/relationships/slide" Target="slides/slide216.xml"/><Relationship Id="rId62" Type="http://schemas.openxmlformats.org/officeDocument/2006/relationships/slide" Target="slides/slide230.xml"/><Relationship Id="rId70" Type="http://schemas.openxmlformats.org/officeDocument/2006/relationships/slide" Target="slides/slide23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3.bin"/></Relationships>
</file>

<file path=ppt/charts/_rels/chart2.xml.rels><?xml version="1.0" encoding="UTF-8" standalone="yes"?>
<Relationships xmlns="http://schemas.openxmlformats.org/package/2006/relationships"><Relationship Id="rId1" Type="http://schemas.openxmlformats.org/officeDocument/2006/relationships/oleObject" Target="file:///C:\Dokumente%20und%20Einstellungen\Bernhard\Eigene%20Dateien\1.%20B&#220;RO\1.%20LEISTUNG\1.%20BERATEN\1.%20Wohngeb&#228;ude\1.%20BERECHNUNGEN\erledigt\Eifelstra&#223;e%2023\Energiebilanzen.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'[Ölpreisübersicht_Stand 5.6.14.xls]Ölpreise'!$I$4:$I$8</c:f>
              <c:strCache>
                <c:ptCount val="1"/>
                <c:pt idx="0">
                  <c:v>35,74 33,31 30,92 28,66 28,22</c:v>
                </c:pt>
              </c:strCache>
            </c:strRef>
          </c:tx>
          <c:spPr>
            <a:ln w="34925">
              <a:solidFill>
                <a:schemeClr val="accent4">
                  <a:lumMod val="50000"/>
                </a:schemeClr>
              </a:solidFill>
            </a:ln>
          </c:spPr>
          <c:marker>
            <c:symbol val="none"/>
          </c:marker>
          <c:cat>
            <c:numRef>
              <c:f>'[Ölpreisübersicht_Stand 5.6.14.xls]Ölpreise'!$H$9:$H$227</c:f>
              <c:numCache>
                <c:formatCode>General</c:formatCode>
                <c:ptCount val="219"/>
                <c:pt idx="0">
                  <c:v>1997</c:v>
                </c:pt>
                <c:pt idx="12">
                  <c:v>1998</c:v>
                </c:pt>
                <c:pt idx="24">
                  <c:v>1999</c:v>
                </c:pt>
                <c:pt idx="36">
                  <c:v>2000</c:v>
                </c:pt>
                <c:pt idx="48">
                  <c:v>2001</c:v>
                </c:pt>
                <c:pt idx="60">
                  <c:v>2002</c:v>
                </c:pt>
                <c:pt idx="72">
                  <c:v>2003</c:v>
                </c:pt>
                <c:pt idx="84">
                  <c:v>2004</c:v>
                </c:pt>
                <c:pt idx="96">
                  <c:v>2005</c:v>
                </c:pt>
                <c:pt idx="108">
                  <c:v>2006</c:v>
                </c:pt>
                <c:pt idx="120">
                  <c:v>2007</c:v>
                </c:pt>
                <c:pt idx="132">
                  <c:v>2008</c:v>
                </c:pt>
                <c:pt idx="144">
                  <c:v>2009</c:v>
                </c:pt>
                <c:pt idx="156">
                  <c:v>2010</c:v>
                </c:pt>
                <c:pt idx="168">
                  <c:v>2011</c:v>
                </c:pt>
                <c:pt idx="180">
                  <c:v>2012</c:v>
                </c:pt>
                <c:pt idx="192">
                  <c:v>2013</c:v>
                </c:pt>
                <c:pt idx="204">
                  <c:v>2014</c:v>
                </c:pt>
                <c:pt idx="216">
                  <c:v>2015</c:v>
                </c:pt>
              </c:numCache>
            </c:numRef>
          </c:cat>
          <c:val>
            <c:numRef>
              <c:f>'[Ölpreisübersicht_Stand 5.6.14.xls]Ölpreise'!$I$9:$I$227</c:f>
              <c:numCache>
                <c:formatCode>0.00</c:formatCode>
                <c:ptCount val="219"/>
                <c:pt idx="0">
                  <c:v>28.514748214313109</c:v>
                </c:pt>
                <c:pt idx="1">
                  <c:v>27.988117576681002</c:v>
                </c:pt>
                <c:pt idx="2">
                  <c:v>29.690719541064407</c:v>
                </c:pt>
                <c:pt idx="3">
                  <c:v>29.399283168782564</c:v>
                </c:pt>
                <c:pt idx="4">
                  <c:v>30.631496602465447</c:v>
                </c:pt>
                <c:pt idx="5">
                  <c:v>31.16324015890952</c:v>
                </c:pt>
                <c:pt idx="6">
                  <c:v>32.344324404472779</c:v>
                </c:pt>
                <c:pt idx="7">
                  <c:v>29.399283168782564</c:v>
                </c:pt>
                <c:pt idx="8">
                  <c:v>30.866690867815709</c:v>
                </c:pt>
                <c:pt idx="9">
                  <c:v>28.78061999253514</c:v>
                </c:pt>
                <c:pt idx="10">
                  <c:v>28.468731945005445</c:v>
                </c:pt>
                <c:pt idx="11">
                  <c:v>27.579084071724026</c:v>
                </c:pt>
                <c:pt idx="12">
                  <c:v>26.392886907348796</c:v>
                </c:pt>
                <c:pt idx="13">
                  <c:v>26.43890317665646</c:v>
                </c:pt>
                <c:pt idx="14">
                  <c:v>25.799788325161185</c:v>
                </c:pt>
                <c:pt idx="15">
                  <c:v>25.20668974297357</c:v>
                </c:pt>
                <c:pt idx="16">
                  <c:v>22.553084879565198</c:v>
                </c:pt>
                <c:pt idx="17">
                  <c:v>26.689436198442607</c:v>
                </c:pt>
                <c:pt idx="18">
                  <c:v>24.997060071683123</c:v>
                </c:pt>
                <c:pt idx="19">
                  <c:v>24.910140451879766</c:v>
                </c:pt>
                <c:pt idx="20">
                  <c:v>25.20668974297357</c:v>
                </c:pt>
                <c:pt idx="21">
                  <c:v>28.468731945005445</c:v>
                </c:pt>
                <c:pt idx="22">
                  <c:v>30.841126273755901</c:v>
                </c:pt>
                <c:pt idx="23">
                  <c:v>30.841126273755901</c:v>
                </c:pt>
                <c:pt idx="24">
                  <c:v>29.419734844030412</c:v>
                </c:pt>
                <c:pt idx="25">
                  <c:v>31.955742574763654</c:v>
                </c:pt>
                <c:pt idx="26">
                  <c:v>32.502824887643612</c:v>
                </c:pt>
                <c:pt idx="27">
                  <c:v>34.73717040847108</c:v>
                </c:pt>
                <c:pt idx="28">
                  <c:v>35.88246422235062</c:v>
                </c:pt>
                <c:pt idx="29">
                  <c:v>35.437640285709904</c:v>
                </c:pt>
                <c:pt idx="30">
                  <c:v>39.783621275877763</c:v>
                </c:pt>
                <c:pt idx="31">
                  <c:v>41.383964864021927</c:v>
                </c:pt>
                <c:pt idx="32">
                  <c:v>42.023079715517198</c:v>
                </c:pt>
                <c:pt idx="33">
                  <c:v>43.418906551182879</c:v>
                </c:pt>
                <c:pt idx="34">
                  <c:v>40.668156230347222</c:v>
                </c:pt>
                <c:pt idx="35">
                  <c:v>41.813450044226748</c:v>
                </c:pt>
                <c:pt idx="36">
                  <c:v>42.703097917508167</c:v>
                </c:pt>
                <c:pt idx="37">
                  <c:v>45.280008998737109</c:v>
                </c:pt>
                <c:pt idx="38">
                  <c:v>45.433396563095975</c:v>
                </c:pt>
                <c:pt idx="39">
                  <c:v>61.339686987110333</c:v>
                </c:pt>
                <c:pt idx="40">
                  <c:v>53.675421687979018</c:v>
                </c:pt>
                <c:pt idx="41">
                  <c:v>54.861618852354241</c:v>
                </c:pt>
                <c:pt idx="42">
                  <c:v>49.953216792870549</c:v>
                </c:pt>
                <c:pt idx="43">
                  <c:v>45.372041537352423</c:v>
                </c:pt>
                <c:pt idx="44">
                  <c:v>44.185844372977201</c:v>
                </c:pt>
                <c:pt idx="45">
                  <c:v>43.270631905635966</c:v>
                </c:pt>
                <c:pt idx="46">
                  <c:v>45.075492246258619</c:v>
                </c:pt>
                <c:pt idx="47">
                  <c:v>45.428283644284008</c:v>
                </c:pt>
                <c:pt idx="48">
                  <c:v>47.447886575009072</c:v>
                </c:pt>
                <c:pt idx="49">
                  <c:v>45.372041537352423</c:v>
                </c:pt>
                <c:pt idx="50">
                  <c:v>45.965140119540045</c:v>
                </c:pt>
                <c:pt idx="51">
                  <c:v>48.721003359187662</c:v>
                </c:pt>
                <c:pt idx="52">
                  <c:v>45.075492246258619</c:v>
                </c:pt>
                <c:pt idx="53">
                  <c:v>37.631082456041682</c:v>
                </c:pt>
                <c:pt idx="54">
                  <c:v>38.699682487741775</c:v>
                </c:pt>
                <c:pt idx="55">
                  <c:v>39.793847113501684</c:v>
                </c:pt>
                <c:pt idx="56" formatCode="General">
                  <c:v>39.07</c:v>
                </c:pt>
                <c:pt idx="57" formatCode="General">
                  <c:v>40.14</c:v>
                </c:pt>
                <c:pt idx="58" formatCode="General">
                  <c:v>43.5</c:v>
                </c:pt>
                <c:pt idx="59" formatCode="General">
                  <c:v>42.49</c:v>
                </c:pt>
                <c:pt idx="60" formatCode="General">
                  <c:v>40.19</c:v>
                </c:pt>
                <c:pt idx="61" formatCode="General">
                  <c:v>41.12</c:v>
                </c:pt>
                <c:pt idx="62" formatCode="General">
                  <c:v>41.82</c:v>
                </c:pt>
                <c:pt idx="63" formatCode="General">
                  <c:v>39.49</c:v>
                </c:pt>
                <c:pt idx="64" formatCode="General">
                  <c:v>44.05</c:v>
                </c:pt>
                <c:pt idx="65" formatCode="General">
                  <c:v>40.08</c:v>
                </c:pt>
                <c:pt idx="66" formatCode="General">
                  <c:v>42.57</c:v>
                </c:pt>
                <c:pt idx="67" formatCode="General">
                  <c:v>45.46</c:v>
                </c:pt>
                <c:pt idx="68" formatCode="General">
                  <c:v>48.43</c:v>
                </c:pt>
                <c:pt idx="69" formatCode="General">
                  <c:v>48.75</c:v>
                </c:pt>
                <c:pt idx="70" formatCode="General">
                  <c:v>42.57</c:v>
                </c:pt>
                <c:pt idx="71" formatCode="General">
                  <c:v>39.22</c:v>
                </c:pt>
                <c:pt idx="72" formatCode="General">
                  <c:v>38.979999999999997</c:v>
                </c:pt>
                <c:pt idx="73" formatCode="General">
                  <c:v>41.43</c:v>
                </c:pt>
                <c:pt idx="74">
                  <c:v>41.91</c:v>
                </c:pt>
                <c:pt idx="75">
                  <c:v>42.225000000000001</c:v>
                </c:pt>
                <c:pt idx="76">
                  <c:v>43.445</c:v>
                </c:pt>
                <c:pt idx="77" formatCode="General">
                  <c:v>42.75</c:v>
                </c:pt>
                <c:pt idx="78" formatCode="General">
                  <c:v>41.5</c:v>
                </c:pt>
                <c:pt idx="79" formatCode="General">
                  <c:v>41.47</c:v>
                </c:pt>
                <c:pt idx="80" formatCode="General">
                  <c:v>39.67</c:v>
                </c:pt>
                <c:pt idx="81" formatCode="General">
                  <c:v>42.97</c:v>
                </c:pt>
                <c:pt idx="82" formatCode="General">
                  <c:v>43.72</c:v>
                </c:pt>
                <c:pt idx="83" formatCode="General">
                  <c:v>45.3</c:v>
                </c:pt>
                <c:pt idx="84" formatCode="General">
                  <c:v>44.43</c:v>
                </c:pt>
                <c:pt idx="85" formatCode="General">
                  <c:v>47.33</c:v>
                </c:pt>
                <c:pt idx="86" formatCode="General">
                  <c:v>49.65</c:v>
                </c:pt>
                <c:pt idx="87" formatCode="General">
                  <c:v>49.76</c:v>
                </c:pt>
                <c:pt idx="88" formatCode="General">
                  <c:v>61.1</c:v>
                </c:pt>
                <c:pt idx="89" formatCode="General">
                  <c:v>53.65</c:v>
                </c:pt>
                <c:pt idx="90" formatCode="General">
                  <c:v>49.9</c:v>
                </c:pt>
                <c:pt idx="91" formatCode="General">
                  <c:v>51.6</c:v>
                </c:pt>
                <c:pt idx="92" formatCode="General">
                  <c:v>53.15</c:v>
                </c:pt>
                <c:pt idx="93" formatCode="General">
                  <c:v>58.04</c:v>
                </c:pt>
                <c:pt idx="94" formatCode="General">
                  <c:v>57.7</c:v>
                </c:pt>
                <c:pt idx="95" formatCode="General">
                  <c:v>55.85</c:v>
                </c:pt>
                <c:pt idx="96" formatCode="General">
                  <c:v>64.14</c:v>
                </c:pt>
                <c:pt idx="97" formatCode="General">
                  <c:v>65.34</c:v>
                </c:pt>
                <c:pt idx="98" formatCode="General">
                  <c:v>65.599999999999994</c:v>
                </c:pt>
                <c:pt idx="99" formatCode="General">
                  <c:v>65.3</c:v>
                </c:pt>
                <c:pt idx="100" formatCode="General">
                  <c:v>68.11</c:v>
                </c:pt>
                <c:pt idx="101" formatCode="General">
                  <c:v>63.03</c:v>
                </c:pt>
                <c:pt idx="102" formatCode="General">
                  <c:v>64.75</c:v>
                </c:pt>
                <c:pt idx="103" formatCode="General">
                  <c:v>63.82</c:v>
                </c:pt>
                <c:pt idx="104" formatCode="General">
                  <c:v>64.010000000000005</c:v>
                </c:pt>
                <c:pt idx="105" formatCode="General">
                  <c:v>65.08</c:v>
                </c:pt>
                <c:pt idx="106" formatCode="General">
                  <c:v>70.709999999999994</c:v>
                </c:pt>
                <c:pt idx="107" formatCode="General">
                  <c:v>69.14</c:v>
                </c:pt>
                <c:pt idx="108" formatCode="General">
                  <c:v>69.25</c:v>
                </c:pt>
                <c:pt idx="109" formatCode="General">
                  <c:v>71.459999999999994</c:v>
                </c:pt>
                <c:pt idx="110" formatCode="General">
                  <c:v>71.849999999999994</c:v>
                </c:pt>
                <c:pt idx="111" formatCode="General">
                  <c:v>69.02</c:v>
                </c:pt>
                <c:pt idx="112" formatCode="General">
                  <c:v>66.37</c:v>
                </c:pt>
                <c:pt idx="113" formatCode="General">
                  <c:v>63.91</c:v>
                </c:pt>
                <c:pt idx="114" formatCode="General">
                  <c:v>62.58</c:v>
                </c:pt>
                <c:pt idx="115" formatCode="General">
                  <c:v>59.23</c:v>
                </c:pt>
                <c:pt idx="116" formatCode="General">
                  <c:v>62.16</c:v>
                </c:pt>
                <c:pt idx="117" formatCode="General">
                  <c:v>62.32</c:v>
                </c:pt>
                <c:pt idx="118" formatCode="General">
                  <c:v>64.5</c:v>
                </c:pt>
                <c:pt idx="119" formatCode="General">
                  <c:v>64.91</c:v>
                </c:pt>
                <c:pt idx="120" formatCode="General">
                  <c:v>66.010000000000005</c:v>
                </c:pt>
                <c:pt idx="121" formatCode="General">
                  <c:v>68.06</c:v>
                </c:pt>
                <c:pt idx="122" formatCode="General">
                  <c:v>68.010000000000005</c:v>
                </c:pt>
                <c:pt idx="123" formatCode="General">
                  <c:v>71.45</c:v>
                </c:pt>
                <c:pt idx="124" formatCode="General">
                  <c:v>73.19</c:v>
                </c:pt>
                <c:pt idx="125" formatCode="General">
                  <c:v>78.010000000000005</c:v>
                </c:pt>
                <c:pt idx="126" formatCode="General">
                  <c:v>77.23</c:v>
                </c:pt>
                <c:pt idx="127" formatCode="General">
                  <c:v>77.31</c:v>
                </c:pt>
                <c:pt idx="128" formatCode="General">
                  <c:v>80.37</c:v>
                </c:pt>
                <c:pt idx="129" formatCode="General">
                  <c:v>85.45</c:v>
                </c:pt>
                <c:pt idx="130" formatCode="General">
                  <c:v>88.92</c:v>
                </c:pt>
                <c:pt idx="131" formatCode="General">
                  <c:v>99.99</c:v>
                </c:pt>
                <c:pt idx="132" formatCode="General">
                  <c:v>102.67</c:v>
                </c:pt>
                <c:pt idx="133" formatCode="General">
                  <c:v>103.59</c:v>
                </c:pt>
                <c:pt idx="134" formatCode="General">
                  <c:v>93.03</c:v>
                </c:pt>
                <c:pt idx="135" formatCode="General">
                  <c:v>89.79</c:v>
                </c:pt>
                <c:pt idx="136" formatCode="General">
                  <c:v>82.82</c:v>
                </c:pt>
                <c:pt idx="137" formatCode="General">
                  <c:v>76.900000000000006</c:v>
                </c:pt>
                <c:pt idx="138" formatCode="General">
                  <c:v>59.3</c:v>
                </c:pt>
                <c:pt idx="139" formatCode="General">
                  <c:v>64.56</c:v>
                </c:pt>
                <c:pt idx="140" formatCode="General">
                  <c:v>60.36</c:v>
                </c:pt>
                <c:pt idx="141" formatCode="General">
                  <c:v>56.69</c:v>
                </c:pt>
                <c:pt idx="142" formatCode="General">
                  <c:v>58.6</c:v>
                </c:pt>
                <c:pt idx="143" formatCode="General">
                  <c:v>59.29</c:v>
                </c:pt>
                <c:pt idx="144" formatCode="General">
                  <c:v>62.115000000000002</c:v>
                </c:pt>
                <c:pt idx="145" formatCode="General">
                  <c:v>56.005000000000003</c:v>
                </c:pt>
                <c:pt idx="146" formatCode="General">
                  <c:v>63.55</c:v>
                </c:pt>
                <c:pt idx="147" formatCode="General">
                  <c:v>59.475000000000001</c:v>
                </c:pt>
                <c:pt idx="148" formatCode="General">
                  <c:v>63.515000000000001</c:v>
                </c:pt>
                <c:pt idx="149" formatCode="General">
                  <c:v>63.77</c:v>
                </c:pt>
                <c:pt idx="150" formatCode="General">
                  <c:v>61.1</c:v>
                </c:pt>
                <c:pt idx="151" formatCode="General">
                  <c:v>64.56</c:v>
                </c:pt>
                <c:pt idx="152" formatCode="General">
                  <c:v>57.25</c:v>
                </c:pt>
                <c:pt idx="153">
                  <c:v>73.60499999999999</c:v>
                </c:pt>
                <c:pt idx="154">
                  <c:v>75.860000000000014</c:v>
                </c:pt>
                <c:pt idx="155">
                  <c:v>75.509999999999991</c:v>
                </c:pt>
                <c:pt idx="156">
                  <c:v>78.004999999999995</c:v>
                </c:pt>
                <c:pt idx="157">
                  <c:v>75.864999999999995</c:v>
                </c:pt>
                <c:pt idx="158">
                  <c:v>74.435000000000002</c:v>
                </c:pt>
                <c:pt idx="159">
                  <c:v>76.460000000000008</c:v>
                </c:pt>
                <c:pt idx="160">
                  <c:v>75.89</c:v>
                </c:pt>
                <c:pt idx="161">
                  <c:v>77.239999999999995</c:v>
                </c:pt>
                <c:pt idx="162">
                  <c:v>81.28</c:v>
                </c:pt>
                <c:pt idx="163">
                  <c:v>85.295000000000002</c:v>
                </c:pt>
                <c:pt idx="164">
                  <c:v>88.114999999999995</c:v>
                </c:pt>
                <c:pt idx="165">
                  <c:v>93.17</c:v>
                </c:pt>
                <c:pt idx="166">
                  <c:v>94.724999999999994</c:v>
                </c:pt>
                <c:pt idx="167">
                  <c:v>88.949999999999989</c:v>
                </c:pt>
                <c:pt idx="168">
                  <c:v>92.875</c:v>
                </c:pt>
                <c:pt idx="169">
                  <c:v>94.185000000000002</c:v>
                </c:pt>
                <c:pt idx="170">
                  <c:v>90.07</c:v>
                </c:pt>
                <c:pt idx="171">
                  <c:v>92.585000000000008</c:v>
                </c:pt>
                <c:pt idx="172">
                  <c:v>95.974999999999994</c:v>
                </c:pt>
                <c:pt idx="173">
                  <c:v>100.38499999999999</c:v>
                </c:pt>
                <c:pt idx="174">
                  <c:v>95.259999999999991</c:v>
                </c:pt>
                <c:pt idx="175">
                  <c:v>97.194999999999993</c:v>
                </c:pt>
                <c:pt idx="176">
                  <c:v>101.125</c:v>
                </c:pt>
                <c:pt idx="177">
                  <c:v>101.96000000000001</c:v>
                </c:pt>
                <c:pt idx="178">
                  <c:v>98.375</c:v>
                </c:pt>
                <c:pt idx="179">
                  <c:v>96.234999999999999</c:v>
                </c:pt>
                <c:pt idx="180">
                  <c:v>92.57</c:v>
                </c:pt>
                <c:pt idx="181">
                  <c:v>97.795000000000002</c:v>
                </c:pt>
                <c:pt idx="182">
                  <c:v>102.63</c:v>
                </c:pt>
                <c:pt idx="183">
                  <c:v>100.61</c:v>
                </c:pt>
                <c:pt idx="184">
                  <c:v>103.015</c:v>
                </c:pt>
                <c:pt idx="185" formatCode="General">
                  <c:v>99.81</c:v>
                </c:pt>
                <c:pt idx="186" formatCode="General">
                  <c:v>95.64</c:v>
                </c:pt>
                <c:pt idx="187" formatCode="General">
                  <c:v>92.68</c:v>
                </c:pt>
                <c:pt idx="188" formatCode="General">
                  <c:v>96.26</c:v>
                </c:pt>
                <c:pt idx="189" formatCode="General">
                  <c:v>91.99</c:v>
                </c:pt>
                <c:pt idx="190" formatCode="General">
                  <c:v>86.98</c:v>
                </c:pt>
                <c:pt idx="191" formatCode="General">
                  <c:v>88.23</c:v>
                </c:pt>
                <c:pt idx="192" formatCode="General">
                  <c:v>89.28</c:v>
                </c:pt>
                <c:pt idx="193" formatCode="General">
                  <c:v>91.43</c:v>
                </c:pt>
                <c:pt idx="194" formatCode="General">
                  <c:v>90.93</c:v>
                </c:pt>
                <c:pt idx="195" formatCode="General">
                  <c:v>93.74</c:v>
                </c:pt>
                <c:pt idx="196">
                  <c:v>93.685000000000002</c:v>
                </c:pt>
                <c:pt idx="197">
                  <c:v>90.59</c:v>
                </c:pt>
                <c:pt idx="198">
                  <c:v>90.259999999999991</c:v>
                </c:pt>
                <c:pt idx="199">
                  <c:v>89.67</c:v>
                </c:pt>
                <c:pt idx="200">
                  <c:v>91.04</c:v>
                </c:pt>
                <c:pt idx="201">
                  <c:v>88.42</c:v>
                </c:pt>
                <c:pt idx="202">
                  <c:v>90.62</c:v>
                </c:pt>
                <c:pt idx="203">
                  <c:v>90.504999999999995</c:v>
                </c:pt>
                <c:pt idx="204">
                  <c:v>92.11</c:v>
                </c:pt>
                <c:pt idx="205">
                  <c:v>88.45</c:v>
                </c:pt>
                <c:pt idx="206">
                  <c:v>88.89</c:v>
                </c:pt>
                <c:pt idx="207">
                  <c:v>88.92</c:v>
                </c:pt>
                <c:pt idx="208">
                  <c:v>82.7</c:v>
                </c:pt>
                <c:pt idx="209">
                  <c:v>80.11</c:v>
                </c:pt>
                <c:pt idx="210">
                  <c:v>67.825000000000003</c:v>
                </c:pt>
                <c:pt idx="211">
                  <c:v>62.23</c:v>
                </c:pt>
                <c:pt idx="212">
                  <c:v>73.16</c:v>
                </c:pt>
                <c:pt idx="213">
                  <c:v>69.905000000000001</c:v>
                </c:pt>
                <c:pt idx="214">
                  <c:v>73.680000000000007</c:v>
                </c:pt>
                <c:pt idx="215">
                  <c:v>77.11</c:v>
                </c:pt>
                <c:pt idx="216">
                  <c:v>74.245000000000005</c:v>
                </c:pt>
                <c:pt idx="217">
                  <c:v>70.599999999999994</c:v>
                </c:pt>
                <c:pt idx="218">
                  <c:v>67.22</c:v>
                </c:pt>
              </c:numCache>
            </c:numRef>
          </c:val>
          <c:smooth val="0"/>
        </c:ser>
        <c:ser>
          <c:idx val="2"/>
          <c:order val="1"/>
          <c:tx>
            <c:strRef>
              <c:f>'[Ölpreisübersicht_Stand 5.6.14.xls]Ölpreise'!$K$4:$K$8</c:f>
              <c:strCache>
                <c:ptCount val="1"/>
                <c:pt idx="0">
                  <c:v>31,01 29,67 25,84 25,25 25,52</c:v>
                </c:pt>
              </c:strCache>
            </c:strRef>
          </c:tx>
          <c:spPr>
            <a:ln w="34925">
              <a:solidFill>
                <a:srgbClr val="008E40"/>
              </a:solidFill>
            </a:ln>
          </c:spPr>
          <c:marker>
            <c:symbol val="none"/>
          </c:marker>
          <c:trendline>
            <c:spPr>
              <a:ln w="19050">
                <a:solidFill>
                  <a:srgbClr val="C00000"/>
                </a:solidFill>
              </a:ln>
            </c:spPr>
            <c:trendlineType val="linear"/>
            <c:dispRSqr val="0"/>
            <c:dispEq val="0"/>
          </c:trendline>
          <c:cat>
            <c:numRef>
              <c:f>'[Ölpreisübersicht_Stand 5.6.14.xls]Ölpreise'!$H$9:$H$227</c:f>
              <c:numCache>
                <c:formatCode>General</c:formatCode>
                <c:ptCount val="219"/>
                <c:pt idx="0">
                  <c:v>1997</c:v>
                </c:pt>
                <c:pt idx="12">
                  <c:v>1998</c:v>
                </c:pt>
                <c:pt idx="24">
                  <c:v>1999</c:v>
                </c:pt>
                <c:pt idx="36">
                  <c:v>2000</c:v>
                </c:pt>
                <c:pt idx="48">
                  <c:v>2001</c:v>
                </c:pt>
                <c:pt idx="60">
                  <c:v>2002</c:v>
                </c:pt>
                <c:pt idx="72">
                  <c:v>2003</c:v>
                </c:pt>
                <c:pt idx="84">
                  <c:v>2004</c:v>
                </c:pt>
                <c:pt idx="96">
                  <c:v>2005</c:v>
                </c:pt>
                <c:pt idx="108">
                  <c:v>2006</c:v>
                </c:pt>
                <c:pt idx="120">
                  <c:v>2007</c:v>
                </c:pt>
                <c:pt idx="132">
                  <c:v>2008</c:v>
                </c:pt>
                <c:pt idx="144">
                  <c:v>2009</c:v>
                </c:pt>
                <c:pt idx="156">
                  <c:v>2010</c:v>
                </c:pt>
                <c:pt idx="168">
                  <c:v>2011</c:v>
                </c:pt>
                <c:pt idx="180">
                  <c:v>2012</c:v>
                </c:pt>
                <c:pt idx="192">
                  <c:v>2013</c:v>
                </c:pt>
                <c:pt idx="204">
                  <c:v>2014</c:v>
                </c:pt>
                <c:pt idx="216">
                  <c:v>2015</c:v>
                </c:pt>
              </c:numCache>
            </c:numRef>
          </c:cat>
          <c:val>
            <c:numRef>
              <c:f>'[Ölpreisübersicht_Stand 5.6.14.xls]Ölpreise'!$K$9:$K$227</c:f>
              <c:numCache>
                <c:formatCode>0.00</c:formatCode>
                <c:ptCount val="219"/>
                <c:pt idx="0">
                  <c:v>25.518577790503265</c:v>
                </c:pt>
                <c:pt idx="1">
                  <c:v>25.518577790503265</c:v>
                </c:pt>
                <c:pt idx="2">
                  <c:v>26.638307010322983</c:v>
                </c:pt>
                <c:pt idx="3">
                  <c:v>25.840691675656881</c:v>
                </c:pt>
                <c:pt idx="4">
                  <c:v>28.284666867774806</c:v>
                </c:pt>
                <c:pt idx="5">
                  <c:v>28.105714709356132</c:v>
                </c:pt>
                <c:pt idx="6">
                  <c:v>27.814278337074285</c:v>
                </c:pt>
                <c:pt idx="7">
                  <c:v>25.579932816246814</c:v>
                </c:pt>
                <c:pt idx="8">
                  <c:v>25.25270601228123</c:v>
                </c:pt>
                <c:pt idx="9">
                  <c:v>24.051170091470116</c:v>
                </c:pt>
                <c:pt idx="10">
                  <c:v>24.87946293900799</c:v>
                </c:pt>
                <c:pt idx="11">
                  <c:v>23.427393996410732</c:v>
                </c:pt>
                <c:pt idx="12">
                  <c:v>22.358793964710632</c:v>
                </c:pt>
                <c:pt idx="13">
                  <c:v>22.006002566685243</c:v>
                </c:pt>
                <c:pt idx="14">
                  <c:v>21.320871445882311</c:v>
                </c:pt>
                <c:pt idx="15">
                  <c:v>21.172596800335405</c:v>
                </c:pt>
                <c:pt idx="16">
                  <c:v>21.663437006283775</c:v>
                </c:pt>
                <c:pt idx="17">
                  <c:v>21.576517386480422</c:v>
                </c:pt>
                <c:pt idx="18">
                  <c:v>20.579498218147794</c:v>
                </c:pt>
                <c:pt idx="19">
                  <c:v>20.538594867652098</c:v>
                </c:pt>
                <c:pt idx="20">
                  <c:v>20.538594867652098</c:v>
                </c:pt>
                <c:pt idx="21">
                  <c:v>23.662588261760991</c:v>
                </c:pt>
                <c:pt idx="22">
                  <c:v>25.753772055853524</c:v>
                </c:pt>
                <c:pt idx="23">
                  <c:v>26.034982590511447</c:v>
                </c:pt>
                <c:pt idx="24">
                  <c:v>24.971495477623314</c:v>
                </c:pt>
                <c:pt idx="25">
                  <c:v>26.77635581824596</c:v>
                </c:pt>
                <c:pt idx="26">
                  <c:v>27.936988388561378</c:v>
                </c:pt>
                <c:pt idx="27">
                  <c:v>29.251008523235662</c:v>
                </c:pt>
                <c:pt idx="28">
                  <c:v>32.635760776754623</c:v>
                </c:pt>
                <c:pt idx="29">
                  <c:v>30.544576982662093</c:v>
                </c:pt>
                <c:pt idx="30">
                  <c:v>35.054171374812739</c:v>
                </c:pt>
                <c:pt idx="31">
                  <c:v>34.962138836197418</c:v>
                </c:pt>
                <c:pt idx="32">
                  <c:v>35.954045085718079</c:v>
                </c:pt>
                <c:pt idx="33">
                  <c:v>36.981741766922482</c:v>
                </c:pt>
                <c:pt idx="34">
                  <c:v>34.788299596590711</c:v>
                </c:pt>
                <c:pt idx="35">
                  <c:v>36.214803945128153</c:v>
                </c:pt>
                <c:pt idx="36">
                  <c:v>36.889709228307169</c:v>
                </c:pt>
                <c:pt idx="37">
                  <c:v>39.844976301621308</c:v>
                </c:pt>
                <c:pt idx="38">
                  <c:v>39.29278106992939</c:v>
                </c:pt>
                <c:pt idx="39">
                  <c:v>55.444491596917935</c:v>
                </c:pt>
                <c:pt idx="40">
                  <c:v>48.158582289871816</c:v>
                </c:pt>
                <c:pt idx="41">
                  <c:v>49.084020594836979</c:v>
                </c:pt>
                <c:pt idx="42">
                  <c:v>44.022230970994407</c:v>
                </c:pt>
                <c:pt idx="43">
                  <c:v>39.262103557057621</c:v>
                </c:pt>
                <c:pt idx="44">
                  <c:v>38.341778170904419</c:v>
                </c:pt>
                <c:pt idx="45">
                  <c:v>37.426565703563199</c:v>
                </c:pt>
                <c:pt idx="46">
                  <c:v>38.980893022399698</c:v>
                </c:pt>
                <c:pt idx="47">
                  <c:v>39.262103557057621</c:v>
                </c:pt>
                <c:pt idx="48">
                  <c:v>41.332835675902302</c:v>
                </c:pt>
                <c:pt idx="49">
                  <c:v>39.558652848151425</c:v>
                </c:pt>
                <c:pt idx="50">
                  <c:v>40.172203105586881</c:v>
                </c:pt>
                <c:pt idx="51">
                  <c:v>42.820695050183296</c:v>
                </c:pt>
                <c:pt idx="52">
                  <c:v>38.939989671904002</c:v>
                </c:pt>
                <c:pt idx="53">
                  <c:v>35.826222115419029</c:v>
                </c:pt>
                <c:pt idx="54">
                  <c:v>33.039681362899643</c:v>
                </c:pt>
                <c:pt idx="55">
                  <c:v>33.63277994508725</c:v>
                </c:pt>
                <c:pt idx="56" formatCode="General">
                  <c:v>32.369999999999997</c:v>
                </c:pt>
                <c:pt idx="57" formatCode="General">
                  <c:v>33.840000000000003</c:v>
                </c:pt>
                <c:pt idx="58" formatCode="General">
                  <c:v>37.32</c:v>
                </c:pt>
                <c:pt idx="59" formatCode="General">
                  <c:v>36.01</c:v>
                </c:pt>
                <c:pt idx="60" formatCode="General">
                  <c:v>34.340000000000003</c:v>
                </c:pt>
                <c:pt idx="61" formatCode="General">
                  <c:v>34.79</c:v>
                </c:pt>
                <c:pt idx="62" formatCode="General">
                  <c:v>35.44</c:v>
                </c:pt>
                <c:pt idx="63" formatCode="General">
                  <c:v>37.74</c:v>
                </c:pt>
                <c:pt idx="64" formatCode="General">
                  <c:v>37.96</c:v>
                </c:pt>
                <c:pt idx="65">
                  <c:v>34.299999999999997</c:v>
                </c:pt>
                <c:pt idx="66" formatCode="General">
                  <c:v>36.43</c:v>
                </c:pt>
                <c:pt idx="67" formatCode="General">
                  <c:v>38.86</c:v>
                </c:pt>
                <c:pt idx="68" formatCode="General">
                  <c:v>41.93</c:v>
                </c:pt>
                <c:pt idx="69" formatCode="General">
                  <c:v>42.54</c:v>
                </c:pt>
                <c:pt idx="70" formatCode="General">
                  <c:v>36.369999999999997</c:v>
                </c:pt>
                <c:pt idx="71" formatCode="General">
                  <c:v>33.64</c:v>
                </c:pt>
                <c:pt idx="72" formatCode="General">
                  <c:v>32.880000000000003</c:v>
                </c:pt>
                <c:pt idx="73" formatCode="General">
                  <c:v>35.67</c:v>
                </c:pt>
                <c:pt idx="74" formatCode="General">
                  <c:v>35.99</c:v>
                </c:pt>
                <c:pt idx="75" formatCode="General">
                  <c:v>36.229999999999997</c:v>
                </c:pt>
                <c:pt idx="76" formatCode="General">
                  <c:v>37.26</c:v>
                </c:pt>
                <c:pt idx="77" formatCode="General">
                  <c:v>36.659999999999997</c:v>
                </c:pt>
                <c:pt idx="78" formatCode="General">
                  <c:v>35.67</c:v>
                </c:pt>
                <c:pt idx="79" formatCode="General">
                  <c:v>35.56</c:v>
                </c:pt>
                <c:pt idx="80" formatCode="General">
                  <c:v>33.520000000000003</c:v>
                </c:pt>
                <c:pt idx="81" formatCode="General">
                  <c:v>36.92</c:v>
                </c:pt>
                <c:pt idx="82" formatCode="General">
                  <c:v>37.83</c:v>
                </c:pt>
                <c:pt idx="83" formatCode="General">
                  <c:v>39.380000000000003</c:v>
                </c:pt>
                <c:pt idx="84" formatCode="General">
                  <c:v>38.06</c:v>
                </c:pt>
                <c:pt idx="85" formatCode="General">
                  <c:v>41.53</c:v>
                </c:pt>
                <c:pt idx="86" formatCode="General">
                  <c:v>45.23</c:v>
                </c:pt>
                <c:pt idx="87" formatCode="General">
                  <c:v>46.31</c:v>
                </c:pt>
                <c:pt idx="88" formatCode="General">
                  <c:v>54.42</c:v>
                </c:pt>
                <c:pt idx="89" formatCode="General">
                  <c:v>47.05</c:v>
                </c:pt>
                <c:pt idx="90" formatCode="General">
                  <c:v>44.19</c:v>
                </c:pt>
                <c:pt idx="91" formatCode="General">
                  <c:v>45.3</c:v>
                </c:pt>
                <c:pt idx="92" formatCode="General">
                  <c:v>45.8</c:v>
                </c:pt>
                <c:pt idx="93" formatCode="General">
                  <c:v>51.68</c:v>
                </c:pt>
                <c:pt idx="94" formatCode="General">
                  <c:v>51.28</c:v>
                </c:pt>
                <c:pt idx="95" formatCode="General">
                  <c:v>49.9</c:v>
                </c:pt>
                <c:pt idx="96" formatCode="General">
                  <c:v>57.77</c:v>
                </c:pt>
                <c:pt idx="97" formatCode="General">
                  <c:v>59.12</c:v>
                </c:pt>
                <c:pt idx="98" formatCode="General">
                  <c:v>62.43</c:v>
                </c:pt>
                <c:pt idx="99" formatCode="General">
                  <c:v>61.1</c:v>
                </c:pt>
                <c:pt idx="100" formatCode="General">
                  <c:v>64.38</c:v>
                </c:pt>
                <c:pt idx="101" formatCode="General">
                  <c:v>59.01</c:v>
                </c:pt>
                <c:pt idx="102" formatCode="General">
                  <c:v>61.74</c:v>
                </c:pt>
                <c:pt idx="103" formatCode="General">
                  <c:v>60.82</c:v>
                </c:pt>
                <c:pt idx="104" formatCode="General">
                  <c:v>59.79</c:v>
                </c:pt>
                <c:pt idx="105" formatCode="General">
                  <c:v>61.57</c:v>
                </c:pt>
                <c:pt idx="106" formatCode="General">
                  <c:v>64.05</c:v>
                </c:pt>
                <c:pt idx="107" formatCode="General">
                  <c:v>62.96</c:v>
                </c:pt>
                <c:pt idx="108" formatCode="General">
                  <c:v>62.78</c:v>
                </c:pt>
                <c:pt idx="109" formatCode="General">
                  <c:v>65.48</c:v>
                </c:pt>
                <c:pt idx="110" formatCode="General">
                  <c:v>65.48</c:v>
                </c:pt>
                <c:pt idx="111">
                  <c:v>63</c:v>
                </c:pt>
                <c:pt idx="112" formatCode="General">
                  <c:v>60.23</c:v>
                </c:pt>
                <c:pt idx="113">
                  <c:v>57.7</c:v>
                </c:pt>
                <c:pt idx="114" formatCode="General">
                  <c:v>56.07</c:v>
                </c:pt>
                <c:pt idx="115">
                  <c:v>52.65</c:v>
                </c:pt>
                <c:pt idx="116" formatCode="General">
                  <c:v>55.75</c:v>
                </c:pt>
                <c:pt idx="117">
                  <c:v>55.83</c:v>
                </c:pt>
                <c:pt idx="118" formatCode="General">
                  <c:v>58.1</c:v>
                </c:pt>
                <c:pt idx="119">
                  <c:v>58.96</c:v>
                </c:pt>
                <c:pt idx="120" formatCode="General">
                  <c:v>59.53</c:v>
                </c:pt>
                <c:pt idx="121">
                  <c:v>61.9</c:v>
                </c:pt>
                <c:pt idx="122" formatCode="General">
                  <c:v>61.67</c:v>
                </c:pt>
                <c:pt idx="123">
                  <c:v>65.260000000000005</c:v>
                </c:pt>
                <c:pt idx="124" formatCode="General">
                  <c:v>66.599999999999994</c:v>
                </c:pt>
                <c:pt idx="125">
                  <c:v>71.5</c:v>
                </c:pt>
                <c:pt idx="126" formatCode="General">
                  <c:v>70.78</c:v>
                </c:pt>
                <c:pt idx="127">
                  <c:v>70.760000000000005</c:v>
                </c:pt>
                <c:pt idx="128" formatCode="General">
                  <c:v>74.099999999999994</c:v>
                </c:pt>
                <c:pt idx="129">
                  <c:v>79.69</c:v>
                </c:pt>
                <c:pt idx="130" formatCode="General">
                  <c:v>82.68</c:v>
                </c:pt>
                <c:pt idx="131">
                  <c:v>93.81</c:v>
                </c:pt>
                <c:pt idx="132" formatCode="General">
                  <c:v>95.99</c:v>
                </c:pt>
                <c:pt idx="133">
                  <c:v>97.52</c:v>
                </c:pt>
                <c:pt idx="134" formatCode="General">
                  <c:v>86.82</c:v>
                </c:pt>
                <c:pt idx="135">
                  <c:v>81.93</c:v>
                </c:pt>
                <c:pt idx="136" formatCode="General">
                  <c:v>76.22</c:v>
                </c:pt>
                <c:pt idx="137">
                  <c:v>70.290000000000006</c:v>
                </c:pt>
                <c:pt idx="138" formatCode="General">
                  <c:v>53.22</c:v>
                </c:pt>
                <c:pt idx="139" formatCode="General">
                  <c:v>58.31</c:v>
                </c:pt>
                <c:pt idx="140" formatCode="General">
                  <c:v>54.15</c:v>
                </c:pt>
                <c:pt idx="141" formatCode="General">
                  <c:v>50.16</c:v>
                </c:pt>
                <c:pt idx="142" formatCode="General">
                  <c:v>52.09</c:v>
                </c:pt>
                <c:pt idx="143" formatCode="General">
                  <c:v>52.87</c:v>
                </c:pt>
                <c:pt idx="144" formatCode="General">
                  <c:v>58.744999999999997</c:v>
                </c:pt>
                <c:pt idx="145" formatCode="General">
                  <c:v>52.45</c:v>
                </c:pt>
                <c:pt idx="146" formatCode="General">
                  <c:v>59.56</c:v>
                </c:pt>
                <c:pt idx="147" formatCode="General">
                  <c:v>57.305</c:v>
                </c:pt>
                <c:pt idx="148" formatCode="General">
                  <c:v>60.765000000000001</c:v>
                </c:pt>
                <c:pt idx="149" formatCode="General">
                  <c:v>60.505000000000003</c:v>
                </c:pt>
                <c:pt idx="150" formatCode="General">
                  <c:v>58.14</c:v>
                </c:pt>
                <c:pt idx="151" formatCode="General">
                  <c:v>58.31</c:v>
                </c:pt>
                <c:pt idx="152" formatCode="General">
                  <c:v>51</c:v>
                </c:pt>
                <c:pt idx="153">
                  <c:v>67.534999999999997</c:v>
                </c:pt>
                <c:pt idx="154">
                  <c:v>69.675000000000011</c:v>
                </c:pt>
                <c:pt idx="155">
                  <c:v>69.19</c:v>
                </c:pt>
                <c:pt idx="156">
                  <c:v>71.64</c:v>
                </c:pt>
                <c:pt idx="157">
                  <c:v>69.674999999999997</c:v>
                </c:pt>
                <c:pt idx="158">
                  <c:v>68.180000000000007</c:v>
                </c:pt>
                <c:pt idx="159">
                  <c:v>70.27</c:v>
                </c:pt>
                <c:pt idx="160">
                  <c:v>69.885000000000005</c:v>
                </c:pt>
                <c:pt idx="161">
                  <c:v>71.234999999999999</c:v>
                </c:pt>
                <c:pt idx="162">
                  <c:v>75.055000000000007</c:v>
                </c:pt>
                <c:pt idx="163">
                  <c:v>79.085000000000008</c:v>
                </c:pt>
                <c:pt idx="164">
                  <c:v>81.754999999999995</c:v>
                </c:pt>
                <c:pt idx="165">
                  <c:v>86.985000000000014</c:v>
                </c:pt>
                <c:pt idx="166">
                  <c:v>88.474999999999994</c:v>
                </c:pt>
                <c:pt idx="167">
                  <c:v>82.75</c:v>
                </c:pt>
                <c:pt idx="168">
                  <c:v>86.685000000000002</c:v>
                </c:pt>
                <c:pt idx="169">
                  <c:v>87.974999999999994</c:v>
                </c:pt>
                <c:pt idx="170">
                  <c:v>84.194999999999993</c:v>
                </c:pt>
                <c:pt idx="171">
                  <c:v>86.085000000000008</c:v>
                </c:pt>
                <c:pt idx="172">
                  <c:v>89.41</c:v>
                </c:pt>
                <c:pt idx="173">
                  <c:v>93.87</c:v>
                </c:pt>
                <c:pt idx="174">
                  <c:v>88.715000000000003</c:v>
                </c:pt>
                <c:pt idx="175">
                  <c:v>91.094999999999999</c:v>
                </c:pt>
                <c:pt idx="176">
                  <c:v>95.14</c:v>
                </c:pt>
                <c:pt idx="177">
                  <c:v>95.97</c:v>
                </c:pt>
                <c:pt idx="178">
                  <c:v>92.325000000000003</c:v>
                </c:pt>
                <c:pt idx="179">
                  <c:v>90.240000000000009</c:v>
                </c:pt>
                <c:pt idx="180">
                  <c:v>86.605000000000004</c:v>
                </c:pt>
                <c:pt idx="181">
                  <c:v>91.805000000000007</c:v>
                </c:pt>
                <c:pt idx="182">
                  <c:v>96.025000000000006</c:v>
                </c:pt>
                <c:pt idx="183">
                  <c:v>94.064999999999998</c:v>
                </c:pt>
                <c:pt idx="184">
                  <c:v>96.424999999999997</c:v>
                </c:pt>
                <c:pt idx="185" formatCode="General">
                  <c:v>93.73</c:v>
                </c:pt>
                <c:pt idx="186" formatCode="General">
                  <c:v>89.45</c:v>
                </c:pt>
                <c:pt idx="187" formatCode="General">
                  <c:v>89.65</c:v>
                </c:pt>
                <c:pt idx="188" formatCode="General">
                  <c:v>93.2</c:v>
                </c:pt>
                <c:pt idx="189" formatCode="General">
                  <c:v>88.99</c:v>
                </c:pt>
                <c:pt idx="190" formatCode="General">
                  <c:v>84.1</c:v>
                </c:pt>
                <c:pt idx="191" formatCode="General">
                  <c:v>84.61</c:v>
                </c:pt>
                <c:pt idx="192" formatCode="General">
                  <c:v>85.89</c:v>
                </c:pt>
                <c:pt idx="193" formatCode="General">
                  <c:v>87.83</c:v>
                </c:pt>
                <c:pt idx="194" formatCode="General">
                  <c:v>87.66</c:v>
                </c:pt>
                <c:pt idx="195" formatCode="General">
                  <c:v>91.3</c:v>
                </c:pt>
                <c:pt idx="196">
                  <c:v>87.34</c:v>
                </c:pt>
                <c:pt idx="197">
                  <c:v>84.125</c:v>
                </c:pt>
                <c:pt idx="198">
                  <c:v>83.72</c:v>
                </c:pt>
                <c:pt idx="199">
                  <c:v>83.18</c:v>
                </c:pt>
                <c:pt idx="200">
                  <c:v>84.43</c:v>
                </c:pt>
                <c:pt idx="201">
                  <c:v>82.05</c:v>
                </c:pt>
                <c:pt idx="202">
                  <c:v>84.07</c:v>
                </c:pt>
                <c:pt idx="203">
                  <c:v>83.955000000000013</c:v>
                </c:pt>
                <c:pt idx="204">
                  <c:v>85.504999999999995</c:v>
                </c:pt>
                <c:pt idx="205">
                  <c:v>82.10499999999999</c:v>
                </c:pt>
                <c:pt idx="206">
                  <c:v>82.47</c:v>
                </c:pt>
                <c:pt idx="207">
                  <c:v>82.594999999999999</c:v>
                </c:pt>
                <c:pt idx="208">
                  <c:v>76.039999999999992</c:v>
                </c:pt>
                <c:pt idx="209">
                  <c:v>73.759999999999991</c:v>
                </c:pt>
                <c:pt idx="210">
                  <c:v>60.92</c:v>
                </c:pt>
                <c:pt idx="211">
                  <c:v>55.68</c:v>
                </c:pt>
                <c:pt idx="212">
                  <c:v>66.8</c:v>
                </c:pt>
                <c:pt idx="213">
                  <c:v>63.5</c:v>
                </c:pt>
                <c:pt idx="214">
                  <c:v>67.365000000000009</c:v>
                </c:pt>
                <c:pt idx="215">
                  <c:v>70.75</c:v>
                </c:pt>
                <c:pt idx="216">
                  <c:v>67.824999999999989</c:v>
                </c:pt>
                <c:pt idx="217">
                  <c:v>64.319999999999993</c:v>
                </c:pt>
                <c:pt idx="218">
                  <c:v>60.454999999999998</c:v>
                </c:pt>
              </c:numCache>
            </c:numRef>
          </c:val>
          <c:smooth val="0"/>
        </c:ser>
        <c:dLbls>
          <c:showLegendKey val="0"/>
          <c:showVal val="0"/>
          <c:showCatName val="0"/>
          <c:showSerName val="0"/>
          <c:showPercent val="0"/>
          <c:showBubbleSize val="0"/>
        </c:dLbls>
        <c:marker val="1"/>
        <c:smooth val="0"/>
        <c:axId val="155459968"/>
        <c:axId val="155461888"/>
      </c:lineChart>
      <c:catAx>
        <c:axId val="155459968"/>
        <c:scaling>
          <c:orientation val="minMax"/>
        </c:scaling>
        <c:delete val="0"/>
        <c:axPos val="b"/>
        <c:title>
          <c:tx>
            <c:rich>
              <a:bodyPr/>
              <a:lstStyle/>
              <a:p>
                <a:pPr>
                  <a:defRPr/>
                </a:pPr>
                <a:r>
                  <a:rPr lang="de-DE" sz="1400" dirty="0" smtClean="0">
                    <a:latin typeface="Arial" pitchFamily="34" charset="0"/>
                    <a:cs typeface="Arial" pitchFamily="34" charset="0"/>
                  </a:rPr>
                  <a:t>Jahr</a:t>
                </a:r>
                <a:endParaRPr lang="de-DE" sz="1400" dirty="0"/>
              </a:p>
            </c:rich>
          </c:tx>
          <c:layout/>
          <c:overlay val="0"/>
        </c:title>
        <c:numFmt formatCode="General" sourceLinked="1"/>
        <c:majorTickMark val="out"/>
        <c:minorTickMark val="none"/>
        <c:tickLblPos val="nextTo"/>
        <c:crossAx val="155461888"/>
        <c:crosses val="autoZero"/>
        <c:auto val="1"/>
        <c:lblAlgn val="ctr"/>
        <c:lblOffset val="100"/>
        <c:noMultiLvlLbl val="0"/>
      </c:catAx>
      <c:valAx>
        <c:axId val="155461888"/>
        <c:scaling>
          <c:orientation val="minMax"/>
        </c:scaling>
        <c:delete val="0"/>
        <c:axPos val="l"/>
        <c:majorGridlines/>
        <c:title>
          <c:tx>
            <c:rich>
              <a:bodyPr rot="-5400000" vert="horz"/>
              <a:lstStyle/>
              <a:p>
                <a:pPr>
                  <a:defRPr/>
                </a:pPr>
                <a:r>
                  <a:rPr lang="de-DE" sz="1400" dirty="0" err="1" smtClean="0">
                    <a:latin typeface="Arial" pitchFamily="34" charset="0"/>
                    <a:cs typeface="Arial" pitchFamily="34" charset="0"/>
                  </a:rPr>
                  <a:t>Ct</a:t>
                </a:r>
                <a:r>
                  <a:rPr lang="de-DE" sz="1400" dirty="0" smtClean="0">
                    <a:latin typeface="Arial" pitchFamily="34" charset="0"/>
                    <a:cs typeface="Arial" pitchFamily="34" charset="0"/>
                  </a:rPr>
                  <a:t>.</a:t>
                </a:r>
                <a:endParaRPr lang="de-DE" sz="1400" dirty="0">
                  <a:latin typeface="Arial" pitchFamily="34" charset="0"/>
                  <a:cs typeface="Arial" pitchFamily="34" charset="0"/>
                </a:endParaRPr>
              </a:p>
            </c:rich>
          </c:tx>
          <c:layout/>
          <c:overlay val="0"/>
        </c:title>
        <c:numFmt formatCode="0.00" sourceLinked="1"/>
        <c:majorTickMark val="out"/>
        <c:minorTickMark val="none"/>
        <c:tickLblPos val="nextTo"/>
        <c:crossAx val="155459968"/>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2"/>
          <c:order val="0"/>
          <c:tx>
            <c:strRef>
              <c:f>'Eifelstraße 23, Wittlich'!$A$4</c:f>
              <c:strCache>
                <c:ptCount val="1"/>
                <c:pt idx="0">
                  <c:v>Endenergiekennzahl in [kWh/m²a] Wohnfläche</c:v>
                </c:pt>
              </c:strCache>
            </c:strRef>
          </c:tx>
          <c:spPr>
            <a:solidFill>
              <a:srgbClr val="0000FF"/>
            </a:solidFill>
            <a:ln>
              <a:solidFill>
                <a:schemeClr val="tx1"/>
              </a:solidFill>
            </a:ln>
          </c:spPr>
          <c:invertIfNegative val="0"/>
          <c:dPt>
            <c:idx val="0"/>
            <c:invertIfNegative val="0"/>
            <c:bubble3D val="0"/>
            <c:spPr>
              <a:solidFill>
                <a:srgbClr val="FF0000"/>
              </a:solidFill>
              <a:ln>
                <a:solidFill>
                  <a:schemeClr val="tx1"/>
                </a:solidFill>
              </a:ln>
            </c:spPr>
          </c:dPt>
          <c:dPt>
            <c:idx val="1"/>
            <c:invertIfNegative val="0"/>
            <c:bubble3D val="0"/>
            <c:spPr>
              <a:solidFill>
                <a:srgbClr val="CC6600"/>
              </a:solidFill>
              <a:ln>
                <a:solidFill>
                  <a:schemeClr val="tx1"/>
                </a:solidFill>
              </a:ln>
            </c:spPr>
          </c:dPt>
          <c:cat>
            <c:strRef>
              <c:f>'Eifelstraße 23, Wittlich'!$B$1:$J$1</c:f>
              <c:strCache>
                <c:ptCount val="9"/>
                <c:pt idx="0">
                  <c:v>Ausgangszustand</c:v>
                </c:pt>
                <c:pt idx="1">
                  <c:v>Erweiterung</c:v>
                </c:pt>
                <c:pt idx="2">
                  <c:v>Deckendämmung</c:v>
                </c:pt>
                <c:pt idx="3">
                  <c:v>Kellerdeckendämmung</c:v>
                </c:pt>
                <c:pt idx="4">
                  <c:v>WDVS</c:v>
                </c:pt>
                <c:pt idx="5">
                  <c:v>Fenster</c:v>
                </c:pt>
                <c:pt idx="6">
                  <c:v>Lüftungsanlage mit WRG</c:v>
                </c:pt>
                <c:pt idx="7">
                  <c:v>Optimierung Heizung + WW</c:v>
                </c:pt>
                <c:pt idx="8">
                  <c:v>heizungsunterstützende Solaranlage</c:v>
                </c:pt>
              </c:strCache>
            </c:strRef>
          </c:cat>
          <c:val>
            <c:numRef>
              <c:f>'Eifelstraße 23, Wittlich'!$B$4:$J$4</c:f>
              <c:numCache>
                <c:formatCode>General</c:formatCode>
                <c:ptCount val="9"/>
                <c:pt idx="0">
                  <c:v>475</c:v>
                </c:pt>
                <c:pt idx="1">
                  <c:v>300</c:v>
                </c:pt>
                <c:pt idx="2">
                  <c:v>279</c:v>
                </c:pt>
                <c:pt idx="3">
                  <c:v>258</c:v>
                </c:pt>
                <c:pt idx="4">
                  <c:v>137</c:v>
                </c:pt>
                <c:pt idx="5">
                  <c:v>118</c:v>
                </c:pt>
                <c:pt idx="6">
                  <c:v>85</c:v>
                </c:pt>
                <c:pt idx="7">
                  <c:v>73</c:v>
                </c:pt>
                <c:pt idx="8">
                  <c:v>57</c:v>
                </c:pt>
              </c:numCache>
            </c:numRef>
          </c:val>
        </c:ser>
        <c:dLbls>
          <c:showLegendKey val="0"/>
          <c:showVal val="0"/>
          <c:showCatName val="0"/>
          <c:showSerName val="0"/>
          <c:showPercent val="0"/>
          <c:showBubbleSize val="0"/>
        </c:dLbls>
        <c:gapWidth val="150"/>
        <c:shape val="box"/>
        <c:axId val="105110144"/>
        <c:axId val="105111936"/>
        <c:axId val="0"/>
      </c:bar3DChart>
      <c:catAx>
        <c:axId val="105110144"/>
        <c:scaling>
          <c:orientation val="minMax"/>
        </c:scaling>
        <c:delete val="0"/>
        <c:axPos val="b"/>
        <c:majorTickMark val="out"/>
        <c:minorTickMark val="none"/>
        <c:tickLblPos val="nextTo"/>
        <c:crossAx val="105111936"/>
        <c:crosses val="autoZero"/>
        <c:auto val="1"/>
        <c:lblAlgn val="ctr"/>
        <c:lblOffset val="100"/>
        <c:noMultiLvlLbl val="0"/>
      </c:catAx>
      <c:valAx>
        <c:axId val="105111936"/>
        <c:scaling>
          <c:orientation val="minMax"/>
        </c:scaling>
        <c:delete val="0"/>
        <c:axPos val="l"/>
        <c:majorGridlines/>
        <c:numFmt formatCode="General" sourceLinked="1"/>
        <c:majorTickMark val="out"/>
        <c:minorTickMark val="none"/>
        <c:tickLblPos val="nextTo"/>
        <c:crossAx val="105110144"/>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5-08-04T15:42:31.457" idx="1">
    <p:pos x="322" y="4072"/>
    <p:text>Bitte hier Ort, Datum und Name des Beraters/Beraterin einfügen</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54CFB5-CED8-4882-A474-84999316F4A7}"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de-DE"/>
        </a:p>
      </dgm:t>
    </dgm:pt>
    <dgm:pt modelId="{5A64C46E-1E74-48F5-9EE5-69C8A7B52AD8}">
      <dgm:prSet phldrT="[Text]" custT="1"/>
      <dgm:spPr>
        <a:solidFill>
          <a:schemeClr val="accent1">
            <a:lumMod val="75000"/>
          </a:schemeClr>
        </a:solidFill>
      </dgm:spPr>
      <dgm:t>
        <a:bodyPr/>
        <a:lstStyle/>
        <a:p>
          <a:r>
            <a:rPr lang="de-DE" sz="2400" b="1" dirty="0" smtClean="0">
              <a:latin typeface="Arial" pitchFamily="34" charset="0"/>
              <a:cs typeface="Arial" pitchFamily="34" charset="0"/>
            </a:rPr>
            <a:t>Primärenergie</a:t>
          </a:r>
          <a:endParaRPr lang="de-DE" sz="2400" b="1" dirty="0">
            <a:latin typeface="Arial" pitchFamily="34" charset="0"/>
            <a:cs typeface="Arial" pitchFamily="34" charset="0"/>
          </a:endParaRPr>
        </a:p>
      </dgm:t>
    </dgm:pt>
    <dgm:pt modelId="{B06D44FF-5F61-4D25-8682-60640D8E5BDB}" type="parTrans" cxnId="{20EDBAF7-F6B2-4606-B1F9-59B458091A2A}">
      <dgm:prSet/>
      <dgm:spPr/>
      <dgm:t>
        <a:bodyPr/>
        <a:lstStyle/>
        <a:p>
          <a:endParaRPr lang="de-DE"/>
        </a:p>
      </dgm:t>
    </dgm:pt>
    <dgm:pt modelId="{AF2B909F-46B1-4BD5-8225-F0C8B8D50014}" type="sibTrans" cxnId="{20EDBAF7-F6B2-4606-B1F9-59B458091A2A}">
      <dgm:prSet/>
      <dgm:spPr/>
      <dgm:t>
        <a:bodyPr/>
        <a:lstStyle/>
        <a:p>
          <a:endParaRPr lang="de-DE"/>
        </a:p>
      </dgm:t>
    </dgm:pt>
    <dgm:pt modelId="{218D1CF9-C61B-4603-AAF7-84F2182491E5}">
      <dgm:prSet phldrT="[Text]"/>
      <dgm:spPr/>
      <dgm:t>
        <a:bodyPr/>
        <a:lstStyle/>
        <a:p>
          <a:r>
            <a:rPr lang="de-DE" altLang="de-DE" b="0" dirty="0" smtClean="0">
              <a:latin typeface="Arial" pitchFamily="34" charset="0"/>
              <a:cs typeface="Arial" pitchFamily="34" charset="0"/>
            </a:rPr>
            <a:t>Die in einem Energierohstoff (Erdöl, Erdgas, Sonneneinstrahlung) gespeicherte physikalisch </a:t>
          </a:r>
          <a:r>
            <a:rPr lang="de-DE" altLang="de-DE" b="0" smtClean="0">
              <a:latin typeface="Arial" pitchFamily="34" charset="0"/>
              <a:cs typeface="Arial" pitchFamily="34" charset="0"/>
            </a:rPr>
            <a:t>gewinnbare Energie.</a:t>
          </a:r>
          <a:endParaRPr lang="de-DE" b="0" dirty="0">
            <a:latin typeface="Arial" pitchFamily="34" charset="0"/>
            <a:cs typeface="Arial" pitchFamily="34" charset="0"/>
          </a:endParaRPr>
        </a:p>
      </dgm:t>
    </dgm:pt>
    <dgm:pt modelId="{C1DB48AB-6ABE-484F-A881-612C77255417}" type="parTrans" cxnId="{6A50850F-9C69-4BA8-80A0-D4166E4F4BBC}">
      <dgm:prSet/>
      <dgm:spPr/>
      <dgm:t>
        <a:bodyPr/>
        <a:lstStyle/>
        <a:p>
          <a:endParaRPr lang="de-DE"/>
        </a:p>
      </dgm:t>
    </dgm:pt>
    <dgm:pt modelId="{ACA20C13-86FD-4833-B17D-55B735317749}" type="sibTrans" cxnId="{6A50850F-9C69-4BA8-80A0-D4166E4F4BBC}">
      <dgm:prSet/>
      <dgm:spPr/>
      <dgm:t>
        <a:bodyPr/>
        <a:lstStyle/>
        <a:p>
          <a:endParaRPr lang="de-DE"/>
        </a:p>
      </dgm:t>
    </dgm:pt>
    <dgm:pt modelId="{66DFEC3D-078F-48E4-BF0F-A3DD5A235D4D}">
      <dgm:prSet phldrT="[Text]" custT="1"/>
      <dgm:spPr/>
      <dgm:t>
        <a:bodyPr/>
        <a:lstStyle/>
        <a:p>
          <a:r>
            <a:rPr lang="de-DE" sz="2400" b="1" dirty="0" smtClean="0">
              <a:latin typeface="Arial" pitchFamily="34" charset="0"/>
              <a:cs typeface="Arial" pitchFamily="34" charset="0"/>
            </a:rPr>
            <a:t>Endenergie</a:t>
          </a:r>
          <a:endParaRPr lang="de-DE" sz="2400" b="1" dirty="0">
            <a:latin typeface="Arial" pitchFamily="34" charset="0"/>
            <a:cs typeface="Arial" pitchFamily="34" charset="0"/>
          </a:endParaRPr>
        </a:p>
      </dgm:t>
    </dgm:pt>
    <dgm:pt modelId="{34575C34-8F2B-4100-B34E-250BF7507EA5}" type="parTrans" cxnId="{A34E70BE-C61E-4F7B-885B-B67BA896C87C}">
      <dgm:prSet/>
      <dgm:spPr/>
      <dgm:t>
        <a:bodyPr/>
        <a:lstStyle/>
        <a:p>
          <a:endParaRPr lang="de-DE"/>
        </a:p>
      </dgm:t>
    </dgm:pt>
    <dgm:pt modelId="{1A2623B1-28A2-414A-8016-090930534664}" type="sibTrans" cxnId="{A34E70BE-C61E-4F7B-885B-B67BA896C87C}">
      <dgm:prSet/>
      <dgm:spPr/>
      <dgm:t>
        <a:bodyPr/>
        <a:lstStyle/>
        <a:p>
          <a:endParaRPr lang="de-DE"/>
        </a:p>
      </dgm:t>
    </dgm:pt>
    <dgm:pt modelId="{9BEFB85F-329A-4C75-BAB6-F2C7BAEAD2E7}">
      <dgm:prSet phldrT="[Text]"/>
      <dgm:spPr/>
      <dgm:t>
        <a:bodyPr/>
        <a:lstStyle/>
        <a:p>
          <a:r>
            <a:rPr lang="de-DE" altLang="de-DE" b="0" dirty="0" smtClean="0">
              <a:latin typeface="Arial" pitchFamily="34" charset="0"/>
              <a:cs typeface="Arial" pitchFamily="34" charset="0"/>
            </a:rPr>
            <a:t>Dem Gebäude unmittelbar zugeführte Energie in Form von Heizöl, Gas, Fernwärme</a:t>
          </a:r>
          <a:r>
            <a:rPr lang="de-DE" altLang="de-DE" b="0" smtClean="0">
              <a:latin typeface="Arial" pitchFamily="34" charset="0"/>
              <a:cs typeface="Arial" pitchFamily="34" charset="0"/>
            </a:rPr>
            <a:t>, Strom.</a:t>
          </a:r>
          <a:endParaRPr lang="de-DE" b="0" dirty="0">
            <a:latin typeface="Arial" pitchFamily="34" charset="0"/>
            <a:cs typeface="Arial" pitchFamily="34" charset="0"/>
          </a:endParaRPr>
        </a:p>
      </dgm:t>
    </dgm:pt>
    <dgm:pt modelId="{1C1E007D-FDC4-47F6-9953-A8CCA25B9457}" type="parTrans" cxnId="{FEBDC302-C7FE-44F2-809F-D05D4F031A2A}">
      <dgm:prSet/>
      <dgm:spPr/>
      <dgm:t>
        <a:bodyPr/>
        <a:lstStyle/>
        <a:p>
          <a:endParaRPr lang="de-DE"/>
        </a:p>
      </dgm:t>
    </dgm:pt>
    <dgm:pt modelId="{8D4CE32C-06AA-4247-BA03-E6C2F2BECF4E}" type="sibTrans" cxnId="{FEBDC302-C7FE-44F2-809F-D05D4F031A2A}">
      <dgm:prSet/>
      <dgm:spPr/>
      <dgm:t>
        <a:bodyPr/>
        <a:lstStyle/>
        <a:p>
          <a:endParaRPr lang="de-DE"/>
        </a:p>
      </dgm:t>
    </dgm:pt>
    <dgm:pt modelId="{C2956418-4E30-4120-85B8-0BEF3E067F1E}">
      <dgm:prSet phldrT="[Text]" custT="1"/>
      <dgm:spPr>
        <a:solidFill>
          <a:schemeClr val="accent1">
            <a:lumMod val="60000"/>
            <a:lumOff val="40000"/>
          </a:schemeClr>
        </a:solidFill>
      </dgm:spPr>
      <dgm:t>
        <a:bodyPr/>
        <a:lstStyle/>
        <a:p>
          <a:r>
            <a:rPr lang="de-DE" sz="2400" b="1" dirty="0" smtClean="0">
              <a:latin typeface="Arial" pitchFamily="34" charset="0"/>
              <a:cs typeface="Arial" pitchFamily="34" charset="0"/>
            </a:rPr>
            <a:t>Nutzenergie</a:t>
          </a:r>
          <a:endParaRPr lang="de-DE" sz="2400" b="1" dirty="0">
            <a:latin typeface="Arial" pitchFamily="34" charset="0"/>
            <a:cs typeface="Arial" pitchFamily="34" charset="0"/>
          </a:endParaRPr>
        </a:p>
      </dgm:t>
    </dgm:pt>
    <dgm:pt modelId="{F783E623-8599-44E6-A992-158577D30CD3}" type="parTrans" cxnId="{7156E5E1-B511-4BF9-B9C5-152A1C8F23C8}">
      <dgm:prSet/>
      <dgm:spPr/>
      <dgm:t>
        <a:bodyPr/>
        <a:lstStyle/>
        <a:p>
          <a:endParaRPr lang="de-DE"/>
        </a:p>
      </dgm:t>
    </dgm:pt>
    <dgm:pt modelId="{024624E5-807F-4F02-AAB5-690867A75A1C}" type="sibTrans" cxnId="{7156E5E1-B511-4BF9-B9C5-152A1C8F23C8}">
      <dgm:prSet/>
      <dgm:spPr/>
      <dgm:t>
        <a:bodyPr/>
        <a:lstStyle/>
        <a:p>
          <a:endParaRPr lang="de-DE"/>
        </a:p>
      </dgm:t>
    </dgm:pt>
    <dgm:pt modelId="{A5DBD330-5686-48BD-A033-7105FA48910B}">
      <dgm:prSet phldrT="[Text]" custT="1"/>
      <dgm:spPr/>
      <dgm:t>
        <a:bodyPr/>
        <a:lstStyle/>
        <a:p>
          <a:r>
            <a:rPr lang="de-DE" altLang="de-DE" sz="1800" b="0" dirty="0" smtClean="0">
              <a:latin typeface="Arial" pitchFamily="34" charset="0"/>
              <a:cs typeface="Arial" pitchFamily="34" charset="0"/>
            </a:rPr>
            <a:t>Genutzte Energie in Form von Licht, Kraft, Wärme.</a:t>
          </a:r>
          <a:endParaRPr lang="de-DE" sz="1800" b="0" dirty="0">
            <a:latin typeface="Arial" pitchFamily="34" charset="0"/>
            <a:cs typeface="Arial" pitchFamily="34" charset="0"/>
          </a:endParaRPr>
        </a:p>
      </dgm:t>
    </dgm:pt>
    <dgm:pt modelId="{BB4460B5-0ECB-44C5-8FD9-9CE60B8A4F69}" type="parTrans" cxnId="{0BF80679-9F3F-4784-A1E0-BD6015B007FD}">
      <dgm:prSet/>
      <dgm:spPr/>
      <dgm:t>
        <a:bodyPr/>
        <a:lstStyle/>
        <a:p>
          <a:endParaRPr lang="de-DE"/>
        </a:p>
      </dgm:t>
    </dgm:pt>
    <dgm:pt modelId="{C2AAE7A2-3A4F-4952-BB7F-8D12A1D7D8EF}" type="sibTrans" cxnId="{0BF80679-9F3F-4784-A1E0-BD6015B007FD}">
      <dgm:prSet/>
      <dgm:spPr/>
      <dgm:t>
        <a:bodyPr/>
        <a:lstStyle/>
        <a:p>
          <a:endParaRPr lang="de-DE"/>
        </a:p>
      </dgm:t>
    </dgm:pt>
    <dgm:pt modelId="{E22ACCAA-32AA-457A-AEC1-D07EDAE215F3}" type="pres">
      <dgm:prSet presAssocID="{7254CFB5-CED8-4882-A474-84999316F4A7}" presName="Name0" presStyleCnt="0">
        <dgm:presLayoutVars>
          <dgm:chMax val="5"/>
          <dgm:chPref val="5"/>
          <dgm:dir/>
          <dgm:animLvl val="lvl"/>
        </dgm:presLayoutVars>
      </dgm:prSet>
      <dgm:spPr/>
      <dgm:t>
        <a:bodyPr/>
        <a:lstStyle/>
        <a:p>
          <a:endParaRPr lang="de-DE"/>
        </a:p>
      </dgm:t>
    </dgm:pt>
    <dgm:pt modelId="{A74715ED-9D3A-4ED8-A8B7-DB462D133946}" type="pres">
      <dgm:prSet presAssocID="{5A64C46E-1E74-48F5-9EE5-69C8A7B52AD8}" presName="parentText1" presStyleLbl="node1" presStyleIdx="0" presStyleCnt="3" custLinFactNeighborX="-721" custLinFactNeighborY="1193">
        <dgm:presLayoutVars>
          <dgm:chMax/>
          <dgm:chPref val="3"/>
          <dgm:bulletEnabled val="1"/>
        </dgm:presLayoutVars>
      </dgm:prSet>
      <dgm:spPr/>
      <dgm:t>
        <a:bodyPr/>
        <a:lstStyle/>
        <a:p>
          <a:endParaRPr lang="de-DE"/>
        </a:p>
      </dgm:t>
    </dgm:pt>
    <dgm:pt modelId="{C1BF7D35-0235-415E-BBF2-F052987AD156}" type="pres">
      <dgm:prSet presAssocID="{5A64C46E-1E74-48F5-9EE5-69C8A7B52AD8}" presName="childText1" presStyleLbl="solidAlignAcc1" presStyleIdx="0" presStyleCnt="3">
        <dgm:presLayoutVars>
          <dgm:chMax val="0"/>
          <dgm:chPref val="0"/>
          <dgm:bulletEnabled val="1"/>
        </dgm:presLayoutVars>
      </dgm:prSet>
      <dgm:spPr/>
      <dgm:t>
        <a:bodyPr/>
        <a:lstStyle/>
        <a:p>
          <a:endParaRPr lang="de-DE"/>
        </a:p>
      </dgm:t>
    </dgm:pt>
    <dgm:pt modelId="{28A9DBAA-E0A4-4B4C-AF46-800CC570C03F}" type="pres">
      <dgm:prSet presAssocID="{66DFEC3D-078F-48E4-BF0F-A3DD5A235D4D}" presName="parentText2" presStyleLbl="node1" presStyleIdx="1" presStyleCnt="3">
        <dgm:presLayoutVars>
          <dgm:chMax/>
          <dgm:chPref val="3"/>
          <dgm:bulletEnabled val="1"/>
        </dgm:presLayoutVars>
      </dgm:prSet>
      <dgm:spPr/>
      <dgm:t>
        <a:bodyPr/>
        <a:lstStyle/>
        <a:p>
          <a:endParaRPr lang="de-DE"/>
        </a:p>
      </dgm:t>
    </dgm:pt>
    <dgm:pt modelId="{25DEB658-3231-4C18-8AC4-226AFF794F1B}" type="pres">
      <dgm:prSet presAssocID="{66DFEC3D-078F-48E4-BF0F-A3DD5A235D4D}" presName="childText2" presStyleLbl="solidAlignAcc1" presStyleIdx="1" presStyleCnt="3">
        <dgm:presLayoutVars>
          <dgm:chMax val="0"/>
          <dgm:chPref val="0"/>
          <dgm:bulletEnabled val="1"/>
        </dgm:presLayoutVars>
      </dgm:prSet>
      <dgm:spPr/>
      <dgm:t>
        <a:bodyPr/>
        <a:lstStyle/>
        <a:p>
          <a:endParaRPr lang="de-DE"/>
        </a:p>
      </dgm:t>
    </dgm:pt>
    <dgm:pt modelId="{94C773B4-B1C4-4552-B9B9-3B180836F7DB}" type="pres">
      <dgm:prSet presAssocID="{C2956418-4E30-4120-85B8-0BEF3E067F1E}" presName="parentText3" presStyleLbl="node1" presStyleIdx="2" presStyleCnt="3">
        <dgm:presLayoutVars>
          <dgm:chMax/>
          <dgm:chPref val="3"/>
          <dgm:bulletEnabled val="1"/>
        </dgm:presLayoutVars>
      </dgm:prSet>
      <dgm:spPr/>
      <dgm:t>
        <a:bodyPr/>
        <a:lstStyle/>
        <a:p>
          <a:endParaRPr lang="de-DE"/>
        </a:p>
      </dgm:t>
    </dgm:pt>
    <dgm:pt modelId="{A49CAED3-BB7B-41F5-A6D2-4B290F83B35B}" type="pres">
      <dgm:prSet presAssocID="{C2956418-4E30-4120-85B8-0BEF3E067F1E}" presName="childText3" presStyleLbl="solidAlignAcc1" presStyleIdx="2" presStyleCnt="3">
        <dgm:presLayoutVars>
          <dgm:chMax val="0"/>
          <dgm:chPref val="0"/>
          <dgm:bulletEnabled val="1"/>
        </dgm:presLayoutVars>
      </dgm:prSet>
      <dgm:spPr/>
      <dgm:t>
        <a:bodyPr/>
        <a:lstStyle/>
        <a:p>
          <a:endParaRPr lang="de-DE"/>
        </a:p>
      </dgm:t>
    </dgm:pt>
  </dgm:ptLst>
  <dgm:cxnLst>
    <dgm:cxn modelId="{A34E70BE-C61E-4F7B-885B-B67BA896C87C}" srcId="{7254CFB5-CED8-4882-A474-84999316F4A7}" destId="{66DFEC3D-078F-48E4-BF0F-A3DD5A235D4D}" srcOrd="1" destOrd="0" parTransId="{34575C34-8F2B-4100-B34E-250BF7507EA5}" sibTransId="{1A2623B1-28A2-414A-8016-090930534664}"/>
    <dgm:cxn modelId="{20EDBAF7-F6B2-4606-B1F9-59B458091A2A}" srcId="{7254CFB5-CED8-4882-A474-84999316F4A7}" destId="{5A64C46E-1E74-48F5-9EE5-69C8A7B52AD8}" srcOrd="0" destOrd="0" parTransId="{B06D44FF-5F61-4D25-8682-60640D8E5BDB}" sibTransId="{AF2B909F-46B1-4BD5-8225-F0C8B8D50014}"/>
    <dgm:cxn modelId="{7DF100AE-1922-47A9-BEC0-272A7D4EA68A}" type="presOf" srcId="{66DFEC3D-078F-48E4-BF0F-A3DD5A235D4D}" destId="{28A9DBAA-E0A4-4B4C-AF46-800CC570C03F}" srcOrd="0" destOrd="0" presId="urn:microsoft.com/office/officeart/2009/3/layout/IncreasingArrowsProcess"/>
    <dgm:cxn modelId="{FEBDC302-C7FE-44F2-809F-D05D4F031A2A}" srcId="{66DFEC3D-078F-48E4-BF0F-A3DD5A235D4D}" destId="{9BEFB85F-329A-4C75-BAB6-F2C7BAEAD2E7}" srcOrd="0" destOrd="0" parTransId="{1C1E007D-FDC4-47F6-9953-A8CCA25B9457}" sibTransId="{8D4CE32C-06AA-4247-BA03-E6C2F2BECF4E}"/>
    <dgm:cxn modelId="{E6AB3CAD-199C-4D4D-B00B-F4E5CE6609AE}" type="presOf" srcId="{5A64C46E-1E74-48F5-9EE5-69C8A7B52AD8}" destId="{A74715ED-9D3A-4ED8-A8B7-DB462D133946}" srcOrd="0" destOrd="0" presId="urn:microsoft.com/office/officeart/2009/3/layout/IncreasingArrowsProcess"/>
    <dgm:cxn modelId="{EDD7BF13-7112-4BD6-B045-B5863E7E4F79}" type="presOf" srcId="{218D1CF9-C61B-4603-AAF7-84F2182491E5}" destId="{C1BF7D35-0235-415E-BBF2-F052987AD156}" srcOrd="0" destOrd="0" presId="urn:microsoft.com/office/officeart/2009/3/layout/IncreasingArrowsProcess"/>
    <dgm:cxn modelId="{173277F5-7270-477E-80AA-6A1162545CD8}" type="presOf" srcId="{7254CFB5-CED8-4882-A474-84999316F4A7}" destId="{E22ACCAA-32AA-457A-AEC1-D07EDAE215F3}" srcOrd="0" destOrd="0" presId="urn:microsoft.com/office/officeart/2009/3/layout/IncreasingArrowsProcess"/>
    <dgm:cxn modelId="{7156E5E1-B511-4BF9-B9C5-152A1C8F23C8}" srcId="{7254CFB5-CED8-4882-A474-84999316F4A7}" destId="{C2956418-4E30-4120-85B8-0BEF3E067F1E}" srcOrd="2" destOrd="0" parTransId="{F783E623-8599-44E6-A992-158577D30CD3}" sibTransId="{024624E5-807F-4F02-AAB5-690867A75A1C}"/>
    <dgm:cxn modelId="{0BF80679-9F3F-4784-A1E0-BD6015B007FD}" srcId="{C2956418-4E30-4120-85B8-0BEF3E067F1E}" destId="{A5DBD330-5686-48BD-A033-7105FA48910B}" srcOrd="0" destOrd="0" parTransId="{BB4460B5-0ECB-44C5-8FD9-9CE60B8A4F69}" sibTransId="{C2AAE7A2-3A4F-4952-BB7F-8D12A1D7D8EF}"/>
    <dgm:cxn modelId="{268A34E2-5588-4A72-8C18-1C95B123A92A}" type="presOf" srcId="{A5DBD330-5686-48BD-A033-7105FA48910B}" destId="{A49CAED3-BB7B-41F5-A6D2-4B290F83B35B}" srcOrd="0" destOrd="0" presId="urn:microsoft.com/office/officeart/2009/3/layout/IncreasingArrowsProcess"/>
    <dgm:cxn modelId="{A77D7A4E-99A7-490B-B9D4-E99803811713}" type="presOf" srcId="{C2956418-4E30-4120-85B8-0BEF3E067F1E}" destId="{94C773B4-B1C4-4552-B9B9-3B180836F7DB}" srcOrd="0" destOrd="0" presId="urn:microsoft.com/office/officeart/2009/3/layout/IncreasingArrowsProcess"/>
    <dgm:cxn modelId="{FB05F596-BAEC-44B4-B34C-59F92868273D}" type="presOf" srcId="{9BEFB85F-329A-4C75-BAB6-F2C7BAEAD2E7}" destId="{25DEB658-3231-4C18-8AC4-226AFF794F1B}" srcOrd="0" destOrd="0" presId="urn:microsoft.com/office/officeart/2009/3/layout/IncreasingArrowsProcess"/>
    <dgm:cxn modelId="{6A50850F-9C69-4BA8-80A0-D4166E4F4BBC}" srcId="{5A64C46E-1E74-48F5-9EE5-69C8A7B52AD8}" destId="{218D1CF9-C61B-4603-AAF7-84F2182491E5}" srcOrd="0" destOrd="0" parTransId="{C1DB48AB-6ABE-484F-A881-612C77255417}" sibTransId="{ACA20C13-86FD-4833-B17D-55B735317749}"/>
    <dgm:cxn modelId="{27CC7D88-1845-430C-A3A1-90FA12B39954}" type="presParOf" srcId="{E22ACCAA-32AA-457A-AEC1-D07EDAE215F3}" destId="{A74715ED-9D3A-4ED8-A8B7-DB462D133946}" srcOrd="0" destOrd="0" presId="urn:microsoft.com/office/officeart/2009/3/layout/IncreasingArrowsProcess"/>
    <dgm:cxn modelId="{5BF75918-6F14-4018-8A21-5804B93B24F9}" type="presParOf" srcId="{E22ACCAA-32AA-457A-AEC1-D07EDAE215F3}" destId="{C1BF7D35-0235-415E-BBF2-F052987AD156}" srcOrd="1" destOrd="0" presId="urn:microsoft.com/office/officeart/2009/3/layout/IncreasingArrowsProcess"/>
    <dgm:cxn modelId="{465CBE4D-451B-46F3-81CF-959183628DB8}" type="presParOf" srcId="{E22ACCAA-32AA-457A-AEC1-D07EDAE215F3}" destId="{28A9DBAA-E0A4-4B4C-AF46-800CC570C03F}" srcOrd="2" destOrd="0" presId="urn:microsoft.com/office/officeart/2009/3/layout/IncreasingArrowsProcess"/>
    <dgm:cxn modelId="{980129D2-F3D2-4C8F-9ECB-A1458B8ABE0E}" type="presParOf" srcId="{E22ACCAA-32AA-457A-AEC1-D07EDAE215F3}" destId="{25DEB658-3231-4C18-8AC4-226AFF794F1B}" srcOrd="3" destOrd="0" presId="urn:microsoft.com/office/officeart/2009/3/layout/IncreasingArrowsProcess"/>
    <dgm:cxn modelId="{E553EC80-F5B3-452C-9E3E-8D0F7077E2B2}" type="presParOf" srcId="{E22ACCAA-32AA-457A-AEC1-D07EDAE215F3}" destId="{94C773B4-B1C4-4552-B9B9-3B180836F7DB}" srcOrd="4" destOrd="0" presId="urn:microsoft.com/office/officeart/2009/3/layout/IncreasingArrowsProcess"/>
    <dgm:cxn modelId="{329D0BBA-F60C-4D3E-9196-625F51D9B26D}" type="presParOf" srcId="{E22ACCAA-32AA-457A-AEC1-D07EDAE215F3}" destId="{A49CAED3-BB7B-41F5-A6D2-4B290F83B35B}"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715ED-9D3A-4ED8-A8B7-DB462D133946}">
      <dsp:nvSpPr>
        <dsp:cNvPr id="0" name=""/>
        <dsp:cNvSpPr/>
      </dsp:nvSpPr>
      <dsp:spPr>
        <a:xfrm>
          <a:off x="0" y="401546"/>
          <a:ext cx="7879101" cy="1147497"/>
        </a:xfrm>
        <a:prstGeom prst="rightArrow">
          <a:avLst>
            <a:gd name="adj1" fmla="val 50000"/>
            <a:gd name="adj2" fmla="val 5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82165" numCol="1" spcCol="1270" anchor="ctr" anchorCtr="0">
          <a:noAutofit/>
        </a:bodyPr>
        <a:lstStyle/>
        <a:p>
          <a:pPr lvl="0" algn="l" defTabSz="1066800">
            <a:lnSpc>
              <a:spcPct val="90000"/>
            </a:lnSpc>
            <a:spcBef>
              <a:spcPct val="0"/>
            </a:spcBef>
            <a:spcAft>
              <a:spcPct val="35000"/>
            </a:spcAft>
          </a:pPr>
          <a:r>
            <a:rPr lang="de-DE" sz="2400" b="1" kern="1200" dirty="0" smtClean="0">
              <a:latin typeface="Arial" pitchFamily="34" charset="0"/>
              <a:cs typeface="Arial" pitchFamily="34" charset="0"/>
            </a:rPr>
            <a:t>Primärenergie</a:t>
          </a:r>
          <a:endParaRPr lang="de-DE" sz="2400" b="1" kern="1200" dirty="0">
            <a:latin typeface="Arial" pitchFamily="34" charset="0"/>
            <a:cs typeface="Arial" pitchFamily="34" charset="0"/>
          </a:endParaRPr>
        </a:p>
      </dsp:txBody>
      <dsp:txXfrm>
        <a:off x="0" y="688420"/>
        <a:ext cx="7592227" cy="573749"/>
      </dsp:txXfrm>
    </dsp:sp>
    <dsp:sp modelId="{C1BF7D35-0235-415E-BBF2-F052987AD156}">
      <dsp:nvSpPr>
        <dsp:cNvPr id="0" name=""/>
        <dsp:cNvSpPr/>
      </dsp:nvSpPr>
      <dsp:spPr>
        <a:xfrm>
          <a:off x="22849" y="1272743"/>
          <a:ext cx="2426763" cy="221050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de-DE" altLang="de-DE" sz="1900" b="0" kern="1200" dirty="0" smtClean="0">
              <a:latin typeface="Arial" pitchFamily="34" charset="0"/>
              <a:cs typeface="Arial" pitchFamily="34" charset="0"/>
            </a:rPr>
            <a:t>Die in einem Energierohstoff (Erdöl, Erdgas, Sonneneinstrahlung) gespeicherte physikalisch </a:t>
          </a:r>
          <a:r>
            <a:rPr lang="de-DE" altLang="de-DE" sz="1900" b="0" kern="1200" smtClean="0">
              <a:latin typeface="Arial" pitchFamily="34" charset="0"/>
              <a:cs typeface="Arial" pitchFamily="34" charset="0"/>
            </a:rPr>
            <a:t>gewinnbare Energie.</a:t>
          </a:r>
          <a:endParaRPr lang="de-DE" sz="1900" b="0" kern="1200" dirty="0">
            <a:latin typeface="Arial" pitchFamily="34" charset="0"/>
            <a:cs typeface="Arial" pitchFamily="34" charset="0"/>
          </a:endParaRPr>
        </a:p>
      </dsp:txBody>
      <dsp:txXfrm>
        <a:off x="22849" y="1272743"/>
        <a:ext cx="2426763" cy="2210502"/>
      </dsp:txXfrm>
    </dsp:sp>
    <dsp:sp modelId="{28A9DBAA-E0A4-4B4C-AF46-800CC570C03F}">
      <dsp:nvSpPr>
        <dsp:cNvPr id="0" name=""/>
        <dsp:cNvSpPr/>
      </dsp:nvSpPr>
      <dsp:spPr>
        <a:xfrm>
          <a:off x="2449612" y="770356"/>
          <a:ext cx="5452338" cy="1147497"/>
        </a:xfrm>
        <a:prstGeom prst="rightArrow">
          <a:avLst>
            <a:gd name="adj1" fmla="val 50000"/>
            <a:gd name="adj2" fmla="val 5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82165" numCol="1" spcCol="1270" anchor="ctr" anchorCtr="0">
          <a:noAutofit/>
        </a:bodyPr>
        <a:lstStyle/>
        <a:p>
          <a:pPr lvl="0" algn="l" defTabSz="1066800">
            <a:lnSpc>
              <a:spcPct val="90000"/>
            </a:lnSpc>
            <a:spcBef>
              <a:spcPct val="0"/>
            </a:spcBef>
            <a:spcAft>
              <a:spcPct val="35000"/>
            </a:spcAft>
          </a:pPr>
          <a:r>
            <a:rPr lang="de-DE" sz="2400" b="1" kern="1200" dirty="0" smtClean="0">
              <a:latin typeface="Arial" pitchFamily="34" charset="0"/>
              <a:cs typeface="Arial" pitchFamily="34" charset="0"/>
            </a:rPr>
            <a:t>Endenergie</a:t>
          </a:r>
          <a:endParaRPr lang="de-DE" sz="2400" b="1" kern="1200" dirty="0">
            <a:latin typeface="Arial" pitchFamily="34" charset="0"/>
            <a:cs typeface="Arial" pitchFamily="34" charset="0"/>
          </a:endParaRPr>
        </a:p>
      </dsp:txBody>
      <dsp:txXfrm>
        <a:off x="2449612" y="1057230"/>
        <a:ext cx="5165464" cy="573749"/>
      </dsp:txXfrm>
    </dsp:sp>
    <dsp:sp modelId="{25DEB658-3231-4C18-8AC4-226AFF794F1B}">
      <dsp:nvSpPr>
        <dsp:cNvPr id="0" name=""/>
        <dsp:cNvSpPr/>
      </dsp:nvSpPr>
      <dsp:spPr>
        <a:xfrm>
          <a:off x="2449612" y="1655242"/>
          <a:ext cx="2426763" cy="2210502"/>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l" defTabSz="844550">
            <a:lnSpc>
              <a:spcPct val="90000"/>
            </a:lnSpc>
            <a:spcBef>
              <a:spcPct val="0"/>
            </a:spcBef>
            <a:spcAft>
              <a:spcPct val="35000"/>
            </a:spcAft>
          </a:pPr>
          <a:r>
            <a:rPr lang="de-DE" altLang="de-DE" sz="1900" b="0" kern="1200" dirty="0" smtClean="0">
              <a:latin typeface="Arial" pitchFamily="34" charset="0"/>
              <a:cs typeface="Arial" pitchFamily="34" charset="0"/>
            </a:rPr>
            <a:t>Dem Gebäude unmittelbar zugeführte Energie in Form von Heizöl, Gas, Fernwärme</a:t>
          </a:r>
          <a:r>
            <a:rPr lang="de-DE" altLang="de-DE" sz="1900" b="0" kern="1200" smtClean="0">
              <a:latin typeface="Arial" pitchFamily="34" charset="0"/>
              <a:cs typeface="Arial" pitchFamily="34" charset="0"/>
            </a:rPr>
            <a:t>, Strom.</a:t>
          </a:r>
          <a:endParaRPr lang="de-DE" sz="1900" b="0" kern="1200" dirty="0">
            <a:latin typeface="Arial" pitchFamily="34" charset="0"/>
            <a:cs typeface="Arial" pitchFamily="34" charset="0"/>
          </a:endParaRPr>
        </a:p>
      </dsp:txBody>
      <dsp:txXfrm>
        <a:off x="2449612" y="1655242"/>
        <a:ext cx="2426763" cy="2210502"/>
      </dsp:txXfrm>
    </dsp:sp>
    <dsp:sp modelId="{94C773B4-B1C4-4552-B9B9-3B180836F7DB}">
      <dsp:nvSpPr>
        <dsp:cNvPr id="0" name=""/>
        <dsp:cNvSpPr/>
      </dsp:nvSpPr>
      <dsp:spPr>
        <a:xfrm>
          <a:off x="4876375" y="1152855"/>
          <a:ext cx="3025574" cy="1147497"/>
        </a:xfrm>
        <a:prstGeom prst="rightArrow">
          <a:avLst>
            <a:gd name="adj1" fmla="val 50000"/>
            <a:gd name="adj2" fmla="val 50000"/>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254000" bIns="182165" numCol="1" spcCol="1270" anchor="ctr" anchorCtr="0">
          <a:noAutofit/>
        </a:bodyPr>
        <a:lstStyle/>
        <a:p>
          <a:pPr lvl="0" algn="l" defTabSz="1066800">
            <a:lnSpc>
              <a:spcPct val="90000"/>
            </a:lnSpc>
            <a:spcBef>
              <a:spcPct val="0"/>
            </a:spcBef>
            <a:spcAft>
              <a:spcPct val="35000"/>
            </a:spcAft>
          </a:pPr>
          <a:r>
            <a:rPr lang="de-DE" sz="2400" b="1" kern="1200" dirty="0" smtClean="0">
              <a:latin typeface="Arial" pitchFamily="34" charset="0"/>
              <a:cs typeface="Arial" pitchFamily="34" charset="0"/>
            </a:rPr>
            <a:t>Nutzenergie</a:t>
          </a:r>
          <a:endParaRPr lang="de-DE" sz="2400" b="1" kern="1200" dirty="0">
            <a:latin typeface="Arial" pitchFamily="34" charset="0"/>
            <a:cs typeface="Arial" pitchFamily="34" charset="0"/>
          </a:endParaRPr>
        </a:p>
      </dsp:txBody>
      <dsp:txXfrm>
        <a:off x="4876375" y="1439729"/>
        <a:ext cx="2738700" cy="573749"/>
      </dsp:txXfrm>
    </dsp:sp>
    <dsp:sp modelId="{A49CAED3-BB7B-41F5-A6D2-4B290F83B35B}">
      <dsp:nvSpPr>
        <dsp:cNvPr id="0" name=""/>
        <dsp:cNvSpPr/>
      </dsp:nvSpPr>
      <dsp:spPr>
        <a:xfrm>
          <a:off x="4876375" y="2037741"/>
          <a:ext cx="2426763" cy="2178151"/>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de-DE" altLang="de-DE" sz="1800" b="0" kern="1200" dirty="0" smtClean="0">
              <a:latin typeface="Arial" pitchFamily="34" charset="0"/>
              <a:cs typeface="Arial" pitchFamily="34" charset="0"/>
            </a:rPr>
            <a:t>Genutzte Energie in Form von Licht, Kraft, Wärme.</a:t>
          </a:r>
          <a:endParaRPr lang="de-DE" sz="1800" b="0" kern="1200" dirty="0">
            <a:latin typeface="Arial" pitchFamily="34" charset="0"/>
            <a:cs typeface="Arial" pitchFamily="34" charset="0"/>
          </a:endParaRPr>
        </a:p>
      </dsp:txBody>
      <dsp:txXfrm>
        <a:off x="4876375" y="2037741"/>
        <a:ext cx="2426763" cy="2178151"/>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image" Target="../media/image10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3.wmf"/></Relationships>
</file>

<file path=ppt/drawings/drawing1.xml><?xml version="1.0" encoding="utf-8"?>
<c:userShapes xmlns:c="http://schemas.openxmlformats.org/drawingml/2006/chart">
  <cdr:relSizeAnchor xmlns:cdr="http://schemas.openxmlformats.org/drawingml/2006/chartDrawing">
    <cdr:from>
      <cdr:x>0.37727</cdr:x>
      <cdr:y>0.40032</cdr:y>
    </cdr:from>
    <cdr:to>
      <cdr:x>0.41789</cdr:x>
      <cdr:y>0.52113</cdr:y>
    </cdr:to>
    <cdr:cxnSp macro="">
      <cdr:nvCxnSpPr>
        <cdr:cNvPr id="3" name="Gerade Verbindung mit Pfeil 2"/>
        <cdr:cNvCxnSpPr/>
      </cdr:nvCxnSpPr>
      <cdr:spPr>
        <a:xfrm xmlns:a="http://schemas.openxmlformats.org/drawingml/2006/main">
          <a:off x="3096810" y="1925367"/>
          <a:ext cx="333376" cy="581047"/>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bwMode="auto">
          <a:xfrm>
            <a:off x="2" y="2"/>
            <a:ext cx="2945293" cy="4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t" anchorCtr="0" compatLnSpc="1">
            <a:prstTxWarp prst="textNoShape">
              <a:avLst/>
            </a:prstTxWarp>
          </a:bodyPr>
          <a:lstStyle>
            <a:lvl1pPr defTabSz="942892">
              <a:defRPr sz="1200">
                <a:latin typeface="Times New Roman" pitchFamily="18" charset="0"/>
              </a:defRPr>
            </a:lvl1pPr>
          </a:lstStyle>
          <a:p>
            <a:endParaRPr lang="de-DE" altLang="de-DE"/>
          </a:p>
        </p:txBody>
      </p:sp>
      <p:sp>
        <p:nvSpPr>
          <p:cNvPr id="52227" name="Rectangle 3"/>
          <p:cNvSpPr>
            <a:spLocks noGrp="1" noChangeArrowheads="1"/>
          </p:cNvSpPr>
          <p:nvPr>
            <p:ph type="dt" sz="quarter" idx="1"/>
          </p:nvPr>
        </p:nvSpPr>
        <p:spPr bwMode="auto">
          <a:xfrm>
            <a:off x="3852383" y="2"/>
            <a:ext cx="2945293" cy="4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t" anchorCtr="0" compatLnSpc="1">
            <a:prstTxWarp prst="textNoShape">
              <a:avLst/>
            </a:prstTxWarp>
          </a:bodyPr>
          <a:lstStyle>
            <a:lvl1pPr algn="r" defTabSz="942892">
              <a:defRPr sz="1200">
                <a:latin typeface="Times New Roman" pitchFamily="18" charset="0"/>
              </a:defRPr>
            </a:lvl1pPr>
          </a:lstStyle>
          <a:p>
            <a:endParaRPr lang="de-DE" altLang="de-DE"/>
          </a:p>
        </p:txBody>
      </p:sp>
      <p:sp>
        <p:nvSpPr>
          <p:cNvPr id="52228" name="Rectangle 4"/>
          <p:cNvSpPr>
            <a:spLocks noGrp="1" noChangeArrowheads="1"/>
          </p:cNvSpPr>
          <p:nvPr>
            <p:ph type="ftr" sz="quarter" idx="2"/>
          </p:nvPr>
        </p:nvSpPr>
        <p:spPr bwMode="auto">
          <a:xfrm>
            <a:off x="2" y="9431979"/>
            <a:ext cx="2945293"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b" anchorCtr="0" compatLnSpc="1">
            <a:prstTxWarp prst="textNoShape">
              <a:avLst/>
            </a:prstTxWarp>
          </a:bodyPr>
          <a:lstStyle>
            <a:lvl1pPr defTabSz="942892">
              <a:defRPr sz="1200">
                <a:latin typeface="Times New Roman" pitchFamily="18" charset="0"/>
              </a:defRPr>
            </a:lvl1pPr>
          </a:lstStyle>
          <a:p>
            <a:endParaRPr lang="de-DE" altLang="de-DE"/>
          </a:p>
        </p:txBody>
      </p:sp>
      <p:sp>
        <p:nvSpPr>
          <p:cNvPr id="52229" name="Rectangle 5"/>
          <p:cNvSpPr>
            <a:spLocks noGrp="1" noChangeArrowheads="1"/>
          </p:cNvSpPr>
          <p:nvPr>
            <p:ph type="sldNum" sz="quarter" idx="3"/>
          </p:nvPr>
        </p:nvSpPr>
        <p:spPr bwMode="auto">
          <a:xfrm>
            <a:off x="3852383" y="9431979"/>
            <a:ext cx="2945293"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b" anchorCtr="0" compatLnSpc="1">
            <a:prstTxWarp prst="textNoShape">
              <a:avLst/>
            </a:prstTxWarp>
          </a:bodyPr>
          <a:lstStyle>
            <a:lvl1pPr algn="r" defTabSz="942892">
              <a:defRPr sz="1200">
                <a:latin typeface="Times New Roman" pitchFamily="18" charset="0"/>
              </a:defRPr>
            </a:lvl1pPr>
          </a:lstStyle>
          <a:p>
            <a:fld id="{A715DEFD-CA67-4D9E-98E1-0CF774525B06}" type="slidenum">
              <a:rPr lang="de-DE" altLang="de-DE"/>
              <a:pPr/>
              <a:t>‹Nr.›</a:t>
            </a:fld>
            <a:endParaRPr lang="de-DE" altLang="de-DE"/>
          </a:p>
        </p:txBody>
      </p:sp>
    </p:spTree>
    <p:extLst>
      <p:ext uri="{BB962C8B-B14F-4D97-AF65-F5344CB8AC3E}">
        <p14:creationId xmlns:p14="http://schemas.microsoft.com/office/powerpoint/2010/main" val="148820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2" y="2"/>
            <a:ext cx="2945293" cy="4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t" anchorCtr="0" compatLnSpc="1">
            <a:prstTxWarp prst="textNoShape">
              <a:avLst/>
            </a:prstTxWarp>
          </a:bodyPr>
          <a:lstStyle>
            <a:lvl1pPr defTabSz="942892">
              <a:defRPr sz="1200">
                <a:latin typeface="Times New Roman" pitchFamily="18" charset="0"/>
              </a:defRPr>
            </a:lvl1pPr>
          </a:lstStyle>
          <a:p>
            <a:endParaRPr lang="de-DE" altLang="de-DE"/>
          </a:p>
        </p:txBody>
      </p:sp>
      <p:sp>
        <p:nvSpPr>
          <p:cNvPr id="45059" name="Rectangle 3"/>
          <p:cNvSpPr>
            <a:spLocks noGrp="1" noChangeArrowheads="1"/>
          </p:cNvSpPr>
          <p:nvPr>
            <p:ph type="dt" idx="1"/>
          </p:nvPr>
        </p:nvSpPr>
        <p:spPr bwMode="auto">
          <a:xfrm>
            <a:off x="3852383" y="2"/>
            <a:ext cx="2945293" cy="49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t" anchorCtr="0" compatLnSpc="1">
            <a:prstTxWarp prst="textNoShape">
              <a:avLst/>
            </a:prstTxWarp>
          </a:bodyPr>
          <a:lstStyle>
            <a:lvl1pPr algn="r" defTabSz="942892">
              <a:defRPr sz="1200">
                <a:latin typeface="Times New Roman" pitchFamily="18" charset="0"/>
              </a:defRPr>
            </a:lvl1pPr>
          </a:lstStyle>
          <a:p>
            <a:endParaRPr lang="de-DE" altLang="de-DE"/>
          </a:p>
        </p:txBody>
      </p:sp>
      <p:sp>
        <p:nvSpPr>
          <p:cNvPr id="45060"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p:cNvSpPr>
            <a:spLocks noGrp="1" noChangeArrowheads="1"/>
          </p:cNvSpPr>
          <p:nvPr>
            <p:ph type="body" sz="quarter" idx="3"/>
          </p:nvPr>
        </p:nvSpPr>
        <p:spPr bwMode="auto">
          <a:xfrm>
            <a:off x="907090" y="4715172"/>
            <a:ext cx="4983499" cy="446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45062" name="Rectangle 6"/>
          <p:cNvSpPr>
            <a:spLocks noGrp="1" noChangeArrowheads="1"/>
          </p:cNvSpPr>
          <p:nvPr>
            <p:ph type="ftr" sz="quarter" idx="4"/>
          </p:nvPr>
        </p:nvSpPr>
        <p:spPr bwMode="auto">
          <a:xfrm>
            <a:off x="2" y="9431979"/>
            <a:ext cx="2945293"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b" anchorCtr="0" compatLnSpc="1">
            <a:prstTxWarp prst="textNoShape">
              <a:avLst/>
            </a:prstTxWarp>
          </a:bodyPr>
          <a:lstStyle>
            <a:lvl1pPr defTabSz="942892">
              <a:defRPr sz="1200">
                <a:latin typeface="Times New Roman" pitchFamily="18" charset="0"/>
              </a:defRPr>
            </a:lvl1pPr>
          </a:lstStyle>
          <a:p>
            <a:endParaRPr lang="de-DE" altLang="de-DE"/>
          </a:p>
        </p:txBody>
      </p:sp>
      <p:sp>
        <p:nvSpPr>
          <p:cNvPr id="45063" name="Rectangle 7"/>
          <p:cNvSpPr>
            <a:spLocks noGrp="1" noChangeArrowheads="1"/>
          </p:cNvSpPr>
          <p:nvPr>
            <p:ph type="sldNum" sz="quarter" idx="5"/>
          </p:nvPr>
        </p:nvSpPr>
        <p:spPr bwMode="auto">
          <a:xfrm>
            <a:off x="3852383" y="9431979"/>
            <a:ext cx="2945293" cy="496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40" tIns="47170" rIns="94340" bIns="47170" numCol="1" anchor="b" anchorCtr="0" compatLnSpc="1">
            <a:prstTxWarp prst="textNoShape">
              <a:avLst/>
            </a:prstTxWarp>
          </a:bodyPr>
          <a:lstStyle>
            <a:lvl1pPr algn="r" defTabSz="942892">
              <a:defRPr sz="1200">
                <a:latin typeface="Times New Roman" pitchFamily="18" charset="0"/>
              </a:defRPr>
            </a:lvl1pPr>
          </a:lstStyle>
          <a:p>
            <a:fld id="{7F835B3B-515E-41C8-B3A1-FFBC88C22274}" type="slidenum">
              <a:rPr lang="de-DE" altLang="de-DE"/>
              <a:pPr/>
              <a:t>‹Nr.›</a:t>
            </a:fld>
            <a:endParaRPr lang="de-DE" altLang="de-DE"/>
          </a:p>
        </p:txBody>
      </p:sp>
    </p:spTree>
    <p:extLst>
      <p:ext uri="{BB962C8B-B14F-4D97-AF65-F5344CB8AC3E}">
        <p14:creationId xmlns:p14="http://schemas.microsoft.com/office/powerpoint/2010/main" val="9870864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3495CC-B09E-494F-8146-0BAB30AA4C3D}" type="slidenum">
              <a:rPr lang="de-DE" altLang="de-DE"/>
              <a:pPr/>
              <a:t>1</a:t>
            </a:fld>
            <a:endParaRPr lang="de-DE" altLang="de-DE"/>
          </a:p>
        </p:txBody>
      </p:sp>
      <p:sp>
        <p:nvSpPr>
          <p:cNvPr id="691202" name="Rectangle 2"/>
          <p:cNvSpPr>
            <a:spLocks noGrp="1" noRot="1" noChangeAspect="1" noChangeArrowheads="1" noTextEdit="1"/>
          </p:cNvSpPr>
          <p:nvPr>
            <p:ph type="sldImg"/>
          </p:nvPr>
        </p:nvSpPr>
        <p:spPr>
          <a:xfrm>
            <a:off x="919163" y="744538"/>
            <a:ext cx="4962525" cy="3722687"/>
          </a:xfrm>
          <a:ln/>
        </p:spPr>
      </p:sp>
      <p:sp>
        <p:nvSpPr>
          <p:cNvPr id="691203"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30</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34</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38</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46</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8"/>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6" tIns="49528" rIns="99056" bIns="49528"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58</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8"/>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6" tIns="49528" rIns="99056" bIns="49528"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66</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8"/>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6" tIns="49528" rIns="99056" bIns="49528"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70</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lienbildplatzhalter 1"/>
          <p:cNvSpPr>
            <a:spLocks noGrp="1" noRot="1" noChangeAspect="1" noTextEdit="1"/>
          </p:cNvSpPr>
          <p:nvPr>
            <p:ph type="sldImg"/>
          </p:nvPr>
        </p:nvSpPr>
        <p:spPr>
          <a:xfrm>
            <a:off x="931863" y="744538"/>
            <a:ext cx="4962525" cy="3722687"/>
          </a:xfrm>
          <a:ln/>
        </p:spPr>
      </p:sp>
      <p:sp>
        <p:nvSpPr>
          <p:cNvPr id="182275"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4" tIns="46795" rIns="93584" bIns="46795"/>
          <a:lstStyle/>
          <a:p>
            <a:r>
              <a:rPr lang="de-DE" smtClean="0"/>
              <a:t>Ein Altbau atmet häufig durch Ritzen und Fugen, Fenster, Dach und Wände. Dadurch wird feuchte, stark CO2-haltige und warme Luft abtransportiert, frische und kühle Luft wird eingesogen. Diese Luft muss auf die gewünschte Solltemperatur gebracht werden, was einen hohen Energieaufwand (Heizen) bedeutet. </a:t>
            </a:r>
            <a:r>
              <a:rPr lang="de-DE" smtClean="0">
                <a:solidFill>
                  <a:srgbClr val="595959"/>
                </a:solidFill>
                <a:latin typeface="Arial" charset="0"/>
                <a:cs typeface="Arial" charset="0"/>
              </a:rPr>
              <a:t>Gefahr von Kondenswasser und Schimmelbildung, wenn man in atmenden Häusern z.B. bessere Fenster einbaut. </a:t>
            </a:r>
            <a:r>
              <a:rPr lang="de-DE" smtClean="0"/>
              <a:t>Bei der Durchströmung der Fugen und Ritzen von Innen nach Außen kann sich Wasserdampf aus der feuchten, warmen Innenluft niederschlagen und zur Durchfeuchtung der Bauteile bis hin zu Schimmelpilzbildung führen. Bei einer luftdichten Bauweise werden diese Schäden vermieden.</a:t>
            </a:r>
          </a:p>
          <a:p>
            <a:r>
              <a:rPr lang="de-DE" smtClean="0">
                <a:solidFill>
                  <a:srgbClr val="595959"/>
                </a:solidFill>
                <a:latin typeface="Arial" charset="0"/>
                <a:cs typeface="Arial" charset="0"/>
                <a:sym typeface="Wingdings" pitchFamily="2" charset="2"/>
              </a:rPr>
              <a:t>Laut DIN 4108 muss die zeitgemäße Hauswand nahezu luftdicht sein – höchstens 2% der Raumluft entweichen heutzutage durch die Wände  Ursache dicker Luft im Haus ist demnach falsches oder gar kein Lüften – keinesfalls aber die WÄDÄ</a:t>
            </a:r>
          </a:p>
          <a:p>
            <a:r>
              <a:rPr lang="de-DE" smtClean="0">
                <a:solidFill>
                  <a:srgbClr val="595959"/>
                </a:solidFill>
                <a:latin typeface="Arial" charset="0"/>
                <a:cs typeface="Arial" charset="0"/>
                <a:sym typeface="Wingdings" pitchFamily="2" charset="2"/>
              </a:rPr>
              <a:t>Bautechnik hat sich verändert, Nutzungsverhalten aber nicht  </a:t>
            </a:r>
            <a:r>
              <a:rPr lang="de-DE" smtClean="0">
                <a:solidFill>
                  <a:srgbClr val="595959"/>
                </a:solidFill>
                <a:latin typeface="Arial" charset="0"/>
                <a:cs typeface="Arial" charset="0"/>
              </a:rPr>
              <a:t>(EnEV schreibt „dauerhaft luftundurchlässige“ Ausführung vor). Daher ist es sinnvoll, eine Lüftungsanlage (auch in sanierten Altbauten) einzubauen: </a:t>
            </a:r>
            <a:r>
              <a:rPr lang="de-DE" smtClean="0">
                <a:solidFill>
                  <a:srgbClr val="595959"/>
                </a:solidFill>
                <a:latin typeface="Arial" charset="0"/>
                <a:cs typeface="Arial" charset="0"/>
                <a:sym typeface="Wingdings" pitchFamily="2" charset="2"/>
              </a:rPr>
              <a:t>Verbrauchte, feuchte Luft wird abgeführt, die Wärme der Luft wird aber über WRG auf die frische Luft übertragen, was zu erheblichen Energieeinsparungen führt. </a:t>
            </a:r>
          </a:p>
          <a:p>
            <a:endParaRPr lang="de-DE" smtClean="0">
              <a:solidFill>
                <a:srgbClr val="595959"/>
              </a:solidFill>
              <a:latin typeface="Arial" charset="0"/>
              <a:cs typeface="Arial" charset="0"/>
            </a:endParaRPr>
          </a:p>
          <a:p>
            <a:endParaRPr lang="de-DE" smtClean="0">
              <a:solidFill>
                <a:srgbClr val="595959"/>
              </a:solidFill>
              <a:latin typeface="Arial" charset="0"/>
              <a:cs typeface="Arial" charset="0"/>
            </a:endParaRPr>
          </a:p>
          <a:p>
            <a:endParaRPr lang="de-D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lienbildplatzhalter 1"/>
          <p:cNvSpPr>
            <a:spLocks noGrp="1" noRot="1" noChangeAspect="1" noTextEdit="1"/>
          </p:cNvSpPr>
          <p:nvPr>
            <p:ph type="sldImg"/>
          </p:nvPr>
        </p:nvSpPr>
        <p:spPr>
          <a:xfrm>
            <a:off x="931863" y="744538"/>
            <a:ext cx="4962525" cy="3722687"/>
          </a:xfrm>
          <a:ln/>
        </p:spPr>
      </p:sp>
      <p:sp>
        <p:nvSpPr>
          <p:cNvPr id="182275"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4" tIns="46795" rIns="93584" bIns="46795"/>
          <a:lstStyle/>
          <a:p>
            <a:r>
              <a:rPr lang="de-DE" smtClean="0"/>
              <a:t>Ein Altbau atmet häufig durch Ritzen und Fugen, Fenster, Dach und Wände. Dadurch wird feuchte, stark CO2-haltige und warme Luft abtransportiert, frische und kühle Luft wird eingesogen. Diese Luft muss auf die gewünschte Solltemperatur gebracht werden, was einen hohen Energieaufwand (Heizen) bedeutet. </a:t>
            </a:r>
            <a:r>
              <a:rPr lang="de-DE" smtClean="0">
                <a:solidFill>
                  <a:srgbClr val="595959"/>
                </a:solidFill>
                <a:latin typeface="Arial" charset="0"/>
                <a:cs typeface="Arial" charset="0"/>
              </a:rPr>
              <a:t>Gefahr von Kondenswasser und Schimmelbildung, wenn man in atmenden Häusern z.B. bessere Fenster einbaut. </a:t>
            </a:r>
            <a:r>
              <a:rPr lang="de-DE" smtClean="0"/>
              <a:t>Bei der Durchströmung der Fugen und Ritzen von Innen nach Außen kann sich Wasserdampf aus der feuchten, warmen Innenluft niederschlagen und zur Durchfeuchtung der Bauteile bis hin zu Schimmelpilzbildung führen. Bei einer luftdichten Bauweise werden diese Schäden vermieden.</a:t>
            </a:r>
          </a:p>
          <a:p>
            <a:r>
              <a:rPr lang="de-DE" smtClean="0">
                <a:solidFill>
                  <a:srgbClr val="595959"/>
                </a:solidFill>
                <a:latin typeface="Arial" charset="0"/>
                <a:cs typeface="Arial" charset="0"/>
                <a:sym typeface="Wingdings" pitchFamily="2" charset="2"/>
              </a:rPr>
              <a:t>Laut DIN 4108 muss die zeitgemäße Hauswand nahezu luftdicht sein – höchstens 2% der Raumluft entweichen heutzutage durch die Wände  Ursache dicker Luft im Haus ist demnach falsches oder gar kein Lüften – keinesfalls aber die WÄDÄ</a:t>
            </a:r>
          </a:p>
          <a:p>
            <a:r>
              <a:rPr lang="de-DE" smtClean="0">
                <a:solidFill>
                  <a:srgbClr val="595959"/>
                </a:solidFill>
                <a:latin typeface="Arial" charset="0"/>
                <a:cs typeface="Arial" charset="0"/>
                <a:sym typeface="Wingdings" pitchFamily="2" charset="2"/>
              </a:rPr>
              <a:t>Bautechnik hat sich verändert, Nutzungsverhalten aber nicht  </a:t>
            </a:r>
            <a:r>
              <a:rPr lang="de-DE" smtClean="0">
                <a:solidFill>
                  <a:srgbClr val="595959"/>
                </a:solidFill>
                <a:latin typeface="Arial" charset="0"/>
                <a:cs typeface="Arial" charset="0"/>
              </a:rPr>
              <a:t>(EnEV schreibt „dauerhaft luftundurchlässige“ Ausführung vor). Daher ist es sinnvoll, eine Lüftungsanlage (auch in sanierten Altbauten) einzubauen: </a:t>
            </a:r>
            <a:r>
              <a:rPr lang="de-DE" smtClean="0">
                <a:solidFill>
                  <a:srgbClr val="595959"/>
                </a:solidFill>
                <a:latin typeface="Arial" charset="0"/>
                <a:cs typeface="Arial" charset="0"/>
                <a:sym typeface="Wingdings" pitchFamily="2" charset="2"/>
              </a:rPr>
              <a:t>Verbrauchte, feuchte Luft wird abgeführt, die Wärme der Luft wird aber über WRG auf die frische Luft übertragen, was zu erheblichen Energieeinsparungen führt. </a:t>
            </a:r>
          </a:p>
          <a:p>
            <a:endParaRPr lang="de-DE" smtClean="0">
              <a:solidFill>
                <a:srgbClr val="595959"/>
              </a:solidFill>
              <a:latin typeface="Arial" charset="0"/>
              <a:cs typeface="Arial" charset="0"/>
            </a:endParaRPr>
          </a:p>
          <a:p>
            <a:endParaRPr lang="de-DE" smtClean="0">
              <a:solidFill>
                <a:srgbClr val="595959"/>
              </a:solidFill>
              <a:latin typeface="Arial" charset="0"/>
              <a:cs typeface="Arial" charset="0"/>
            </a:endParaRPr>
          </a:p>
          <a:p>
            <a:endParaRPr lang="de-D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Folienbildplatzhalter 1"/>
          <p:cNvSpPr>
            <a:spLocks noGrp="1" noRot="1" noChangeAspect="1" noTextEdit="1"/>
          </p:cNvSpPr>
          <p:nvPr>
            <p:ph type="sldImg"/>
          </p:nvPr>
        </p:nvSpPr>
        <p:spPr>
          <a:xfrm>
            <a:off x="931863" y="744538"/>
            <a:ext cx="4962525" cy="3722687"/>
          </a:xfrm>
          <a:ln/>
        </p:spPr>
      </p:sp>
      <p:sp>
        <p:nvSpPr>
          <p:cNvPr id="182275"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84" tIns="46795" rIns="93584" bIns="46795"/>
          <a:lstStyle/>
          <a:p>
            <a:r>
              <a:rPr lang="de-DE" smtClean="0"/>
              <a:t>Ein Altbau atmet häufig durch Ritzen und Fugen, Fenster, Dach und Wände. Dadurch wird feuchte, stark CO2-haltige und warme Luft abtransportiert, frische und kühle Luft wird eingesogen. Diese Luft muss auf die gewünschte Solltemperatur gebracht werden, was einen hohen Energieaufwand (Heizen) bedeutet. </a:t>
            </a:r>
            <a:r>
              <a:rPr lang="de-DE" smtClean="0">
                <a:solidFill>
                  <a:srgbClr val="595959"/>
                </a:solidFill>
                <a:latin typeface="Arial" charset="0"/>
                <a:cs typeface="Arial" charset="0"/>
              </a:rPr>
              <a:t>Gefahr von Kondenswasser und Schimmelbildung, wenn man in atmenden Häusern z.B. bessere Fenster einbaut. </a:t>
            </a:r>
            <a:r>
              <a:rPr lang="de-DE" smtClean="0"/>
              <a:t>Bei der Durchströmung der Fugen und Ritzen von Innen nach Außen kann sich Wasserdampf aus der feuchten, warmen Innenluft niederschlagen und zur Durchfeuchtung der Bauteile bis hin zu Schimmelpilzbildung führen. Bei einer luftdichten Bauweise werden diese Schäden vermieden.</a:t>
            </a:r>
          </a:p>
          <a:p>
            <a:r>
              <a:rPr lang="de-DE" smtClean="0">
                <a:solidFill>
                  <a:srgbClr val="595959"/>
                </a:solidFill>
                <a:latin typeface="Arial" charset="0"/>
                <a:cs typeface="Arial" charset="0"/>
                <a:sym typeface="Wingdings" pitchFamily="2" charset="2"/>
              </a:rPr>
              <a:t>Laut DIN 4108 muss die zeitgemäße Hauswand nahezu luftdicht sein – höchstens 2% der Raumluft entweichen heutzutage durch die Wände  Ursache dicker Luft im Haus ist demnach falsches oder gar kein Lüften – keinesfalls aber die WÄDÄ</a:t>
            </a:r>
          </a:p>
          <a:p>
            <a:r>
              <a:rPr lang="de-DE" smtClean="0">
                <a:solidFill>
                  <a:srgbClr val="595959"/>
                </a:solidFill>
                <a:latin typeface="Arial" charset="0"/>
                <a:cs typeface="Arial" charset="0"/>
                <a:sym typeface="Wingdings" pitchFamily="2" charset="2"/>
              </a:rPr>
              <a:t>Bautechnik hat sich verändert, Nutzungsverhalten aber nicht  </a:t>
            </a:r>
            <a:r>
              <a:rPr lang="de-DE" smtClean="0">
                <a:solidFill>
                  <a:srgbClr val="595959"/>
                </a:solidFill>
                <a:latin typeface="Arial" charset="0"/>
                <a:cs typeface="Arial" charset="0"/>
              </a:rPr>
              <a:t>(EnEV schreibt „dauerhaft luftundurchlässige“ Ausführung vor). Daher ist es sinnvoll, eine Lüftungsanlage (auch in sanierten Altbauten) einzubauen: </a:t>
            </a:r>
            <a:r>
              <a:rPr lang="de-DE" smtClean="0">
                <a:solidFill>
                  <a:srgbClr val="595959"/>
                </a:solidFill>
                <a:latin typeface="Arial" charset="0"/>
                <a:cs typeface="Arial" charset="0"/>
                <a:sym typeface="Wingdings" pitchFamily="2" charset="2"/>
              </a:rPr>
              <a:t>Verbrauchte, feuchte Luft wird abgeführt, die Wärme der Luft wird aber über WRG auf die frische Luft übertragen, was zu erheblichen Energieeinsparungen führt. </a:t>
            </a:r>
          </a:p>
          <a:p>
            <a:endParaRPr lang="de-DE" smtClean="0">
              <a:solidFill>
                <a:srgbClr val="595959"/>
              </a:solidFill>
              <a:latin typeface="Arial" charset="0"/>
              <a:cs typeface="Arial" charset="0"/>
            </a:endParaRPr>
          </a:p>
          <a:p>
            <a:endParaRPr lang="de-DE" smtClean="0">
              <a:solidFill>
                <a:srgbClr val="595959"/>
              </a:solidFill>
              <a:latin typeface="Arial" charset="0"/>
              <a:cs typeface="Arial" charset="0"/>
            </a:endParaRPr>
          </a:p>
          <a:p>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8B2097-78AB-43AA-AC6A-D070212B88D3}" type="slidenum">
              <a:rPr lang="de-DE"/>
              <a:pPr/>
              <a:t>2</a:t>
            </a:fld>
            <a:endParaRPr lang="de-DE"/>
          </a:p>
        </p:txBody>
      </p:sp>
      <p:sp>
        <p:nvSpPr>
          <p:cNvPr id="857090" name="Rectangle 2"/>
          <p:cNvSpPr>
            <a:spLocks noGrp="1" noRot="1" noChangeAspect="1" noChangeArrowheads="1" noTextEdit="1"/>
          </p:cNvSpPr>
          <p:nvPr>
            <p:ph type="sldImg"/>
          </p:nvPr>
        </p:nvSpPr>
        <p:spPr>
          <a:xfrm>
            <a:off x="919163" y="744538"/>
            <a:ext cx="4962525" cy="3722687"/>
          </a:xfrm>
          <a:ln/>
        </p:spPr>
      </p:sp>
      <p:sp>
        <p:nvSpPr>
          <p:cNvPr id="857091" name="Rectangle 3"/>
          <p:cNvSpPr>
            <a:spLocks noGrp="1" noChangeArrowheads="1"/>
          </p:cNvSpPr>
          <p:nvPr>
            <p:ph type="body" idx="1"/>
          </p:nvPr>
        </p:nvSpPr>
        <p:spPr/>
        <p:txBody>
          <a:bodyPr/>
          <a:lstStyle/>
          <a:p>
            <a:endParaRPr lang="de-D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a:xfrm>
            <a:off x="930275" y="742950"/>
            <a:ext cx="4965700" cy="3724275"/>
          </a:xfrm>
          <a:ln/>
        </p:spPr>
      </p:sp>
      <p:sp>
        <p:nvSpPr>
          <p:cNvPr id="92163" name="Notizenplatzhalter 2"/>
          <p:cNvSpPr>
            <a:spLocks noGrp="1"/>
          </p:cNvSpPr>
          <p:nvPr>
            <p:ph type="body" idx="1"/>
          </p:nvPr>
        </p:nvSpPr>
        <p:spPr>
          <a:xfrm>
            <a:off x="907069" y="4718488"/>
            <a:ext cx="4983543" cy="4465931"/>
          </a:xfrm>
          <a:noFill/>
        </p:spPr>
        <p:txBody>
          <a:bodyPr lIns="96982" tIns="48494" rIns="96982" bIns="48494"/>
          <a:lstStyle/>
          <a:p>
            <a:r>
              <a:rPr lang="de-DE" altLang="de-DE" smtClean="0"/>
              <a:t>Schimmel kann immer entstehen, wenn warme Luft auf eine kalte Oberfläche trifft. (Bsp. Im Kühlschrank auf 6 °C gekühlte Cola </a:t>
            </a:r>
            <a:r>
              <a:rPr lang="de-DE" altLang="de-DE" smtClean="0">
                <a:sym typeface="Wingdings" pitchFamily="2" charset="2"/>
              </a:rPr>
              <a:t> bei Raumtemperatur bildet sich Tauwasser auf der Flasche.)</a:t>
            </a:r>
          </a:p>
          <a:p>
            <a:r>
              <a:rPr lang="de-DE" altLang="de-DE" smtClean="0">
                <a:sym typeface="Wingdings" pitchFamily="2" charset="2"/>
              </a:rPr>
              <a:t>Gleiches geschieht unkontrolliert bei kalten und ungedämmten Wänden.</a:t>
            </a:r>
          </a:p>
          <a:p>
            <a:r>
              <a:rPr lang="de-DE" altLang="de-DE" smtClean="0">
                <a:sym typeface="Wingdings" pitchFamily="2" charset="2"/>
              </a:rPr>
              <a:t> Hauptursache für schimmel in der Wohnung ist die kalte Oberfläche der Wände. An ihnen kondensiert die Raumfeuchte und stellt den idealen Nährboden für Schimmel bereit.</a:t>
            </a:r>
          </a:p>
          <a:p>
            <a:pPr>
              <a:buFont typeface="Wingdings" pitchFamily="2" charset="2"/>
              <a:buChar char="à"/>
            </a:pPr>
            <a:r>
              <a:rPr lang="de-DE" altLang="de-DE" smtClean="0"/>
              <a:t>Moderne WÄDÄ sorgen für gleichbleibend warme Wände. So kann sich keine Feuchtigkeit bilden und kein Schimmel wachsen. </a:t>
            </a:r>
            <a:r>
              <a:rPr lang="de-DE" altLang="de-DE" smtClean="0">
                <a:sym typeface="Wingdings" pitchFamily="2" charset="2"/>
              </a:rPr>
              <a:t> verhindert Schimmel</a:t>
            </a:r>
          </a:p>
          <a:p>
            <a:pPr>
              <a:buFont typeface="Wingdings" pitchFamily="2" charset="2"/>
              <a:buNone/>
            </a:pPr>
            <a:r>
              <a:rPr lang="de-DE" altLang="de-DE" smtClean="0">
                <a:sym typeface="Wingdings" pitchFamily="2" charset="2"/>
              </a:rPr>
              <a:t>Sog. Thermo-Kritische Detailpunkte wie Betondecken, Betonstürze oder Heizkörpernischen sind aufgrund ihrer bauphysikalischen Funktion nicht in die Fassade eingebunden. Sie senken ihre Oberflächentemperaturen stärker ab als andere Bauteile.  es entstehen Temperaturschwankungen und damit Schwachstellen mit erhöhtem Schimmelrisiko</a:t>
            </a:r>
          </a:p>
          <a:p>
            <a:pPr>
              <a:buFont typeface="Wingdings" pitchFamily="2" charset="2"/>
              <a:buChar char="à"/>
            </a:pPr>
            <a:r>
              <a:rPr lang="de-DE" altLang="de-DE" smtClean="0">
                <a:sym typeface="Wingdings" pitchFamily="2" charset="2"/>
              </a:rPr>
              <a:t>WÄDÄ entkoppelt kritische Detailpunkte und Fassaden</a:t>
            </a:r>
          </a:p>
          <a:p>
            <a:pPr>
              <a:buFont typeface="Wingdings" pitchFamily="2" charset="2"/>
              <a:buChar char="à"/>
            </a:pPr>
            <a:r>
              <a:rPr lang="de-DE" altLang="de-DE" smtClean="0">
                <a:sym typeface="Wingdings" pitchFamily="2" charset="2"/>
              </a:rPr>
              <a:t>Gesunde Wohnräume. Denn wo kein Schimmelpilz existiert, fliegen auch keine Schimmelsporen durch die Luft. Ohne Schimmelsporen in der Atemluft kommt es nicht zu gesundheitsschädlichen Reaktionen</a:t>
            </a:r>
          </a:p>
          <a:p>
            <a:pPr>
              <a:buFont typeface="Wingdings" pitchFamily="2" charset="2"/>
              <a:buChar char="à"/>
            </a:pPr>
            <a:r>
              <a:rPr lang="de-DE" altLang="de-DE" smtClean="0">
                <a:sym typeface="Wingdings" pitchFamily="2" charset="2"/>
              </a:rPr>
              <a:t>Schutz vor Bauschäden, die entstehen, wenn Schimmelpilze längere Zeit unentdeckt bleiben oder unterschätzt werden.  Erhöhung der Lebensdauer eines Gebäudes</a:t>
            </a:r>
          </a:p>
          <a:p>
            <a:pPr>
              <a:buFont typeface="Wingdings" pitchFamily="2" charset="2"/>
              <a:buChar char="à"/>
            </a:pPr>
            <a:endParaRPr lang="de-DE" altLang="de-DE" smtClean="0"/>
          </a:p>
        </p:txBody>
      </p:sp>
      <p:sp>
        <p:nvSpPr>
          <p:cNvPr id="92164" name="Foliennummernplatzhalter 3"/>
          <p:cNvSpPr txBox="1">
            <a:spLocks noGrp="1"/>
          </p:cNvSpPr>
          <p:nvPr/>
        </p:nvSpPr>
        <p:spPr bwMode="auto">
          <a:xfrm>
            <a:off x="3847055" y="9435434"/>
            <a:ext cx="2950623" cy="49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2" tIns="48494" rIns="96982" bIns="48494" anchor="b"/>
          <a:lstStyle>
            <a:lvl1pPr defTabSz="979488" eaLnBrk="0" hangingPunct="0">
              <a:defRPr sz="2800">
                <a:solidFill>
                  <a:schemeClr val="tx1"/>
                </a:solidFill>
                <a:latin typeface="Arial" charset="0"/>
              </a:defRPr>
            </a:lvl1pPr>
            <a:lvl2pPr marL="742950" indent="-285750" defTabSz="979488" eaLnBrk="0" hangingPunct="0">
              <a:defRPr sz="2800">
                <a:solidFill>
                  <a:schemeClr val="tx1"/>
                </a:solidFill>
                <a:latin typeface="Arial" charset="0"/>
              </a:defRPr>
            </a:lvl2pPr>
            <a:lvl3pPr marL="1143000" indent="-228600" defTabSz="979488" eaLnBrk="0" hangingPunct="0">
              <a:defRPr sz="2800">
                <a:solidFill>
                  <a:schemeClr val="tx1"/>
                </a:solidFill>
                <a:latin typeface="Arial" charset="0"/>
              </a:defRPr>
            </a:lvl3pPr>
            <a:lvl4pPr marL="1600200" indent="-228600" defTabSz="979488" eaLnBrk="0" hangingPunct="0">
              <a:defRPr sz="2800">
                <a:solidFill>
                  <a:schemeClr val="tx1"/>
                </a:solidFill>
                <a:latin typeface="Arial" charset="0"/>
              </a:defRPr>
            </a:lvl4pPr>
            <a:lvl5pPr marL="2057400" indent="-228600" defTabSz="979488" eaLnBrk="0" hangingPunct="0">
              <a:defRPr sz="2800">
                <a:solidFill>
                  <a:schemeClr val="tx1"/>
                </a:solidFill>
                <a:latin typeface="Arial" charset="0"/>
              </a:defRPr>
            </a:lvl5pPr>
            <a:lvl6pPr marL="2514600" indent="-228600" defTabSz="979488" eaLnBrk="0" fontAlgn="base" hangingPunct="0">
              <a:spcBef>
                <a:spcPct val="0"/>
              </a:spcBef>
              <a:spcAft>
                <a:spcPct val="0"/>
              </a:spcAft>
              <a:defRPr sz="2800">
                <a:solidFill>
                  <a:schemeClr val="tx1"/>
                </a:solidFill>
                <a:latin typeface="Arial" charset="0"/>
              </a:defRPr>
            </a:lvl6pPr>
            <a:lvl7pPr marL="2971800" indent="-228600" defTabSz="979488" eaLnBrk="0" fontAlgn="base" hangingPunct="0">
              <a:spcBef>
                <a:spcPct val="0"/>
              </a:spcBef>
              <a:spcAft>
                <a:spcPct val="0"/>
              </a:spcAft>
              <a:defRPr sz="2800">
                <a:solidFill>
                  <a:schemeClr val="tx1"/>
                </a:solidFill>
                <a:latin typeface="Arial" charset="0"/>
              </a:defRPr>
            </a:lvl7pPr>
            <a:lvl8pPr marL="3429000" indent="-228600" defTabSz="979488" eaLnBrk="0" fontAlgn="base" hangingPunct="0">
              <a:spcBef>
                <a:spcPct val="0"/>
              </a:spcBef>
              <a:spcAft>
                <a:spcPct val="0"/>
              </a:spcAft>
              <a:defRPr sz="2800">
                <a:solidFill>
                  <a:schemeClr val="tx1"/>
                </a:solidFill>
                <a:latin typeface="Arial" charset="0"/>
              </a:defRPr>
            </a:lvl8pPr>
            <a:lvl9pPr marL="3886200" indent="-228600" defTabSz="979488" eaLnBrk="0" fontAlgn="base" hangingPunct="0">
              <a:spcBef>
                <a:spcPct val="0"/>
              </a:spcBef>
              <a:spcAft>
                <a:spcPct val="0"/>
              </a:spcAft>
              <a:defRPr sz="2800">
                <a:solidFill>
                  <a:schemeClr val="tx1"/>
                </a:solidFill>
                <a:latin typeface="Arial" charset="0"/>
              </a:defRPr>
            </a:lvl9pPr>
          </a:lstStyle>
          <a:p>
            <a:pPr algn="r" eaLnBrk="1" hangingPunct="1"/>
            <a:fld id="{96954635-7D86-4EBD-974D-7702E59FE58E}" type="slidenum">
              <a:rPr lang="de-DE" altLang="de-DE" sz="1200">
                <a:latin typeface="Times New Roman" pitchFamily="18" charset="0"/>
                <a:ea typeface="ＭＳ Ｐゴシック" charset="-128"/>
              </a:rPr>
              <a:pPr algn="r" eaLnBrk="1" hangingPunct="1"/>
              <a:t>87</a:t>
            </a:fld>
            <a:endParaRPr lang="de-DE" altLang="de-DE" sz="1200">
              <a:latin typeface="Times New Roman" pitchFamily="18" charset="0"/>
              <a:ea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a:xfrm>
            <a:off x="930275" y="742950"/>
            <a:ext cx="4965700" cy="3724275"/>
          </a:xfrm>
          <a:ln/>
        </p:spPr>
      </p:sp>
      <p:sp>
        <p:nvSpPr>
          <p:cNvPr id="93187" name="Notizenplatzhalter 2"/>
          <p:cNvSpPr>
            <a:spLocks noGrp="1"/>
          </p:cNvSpPr>
          <p:nvPr>
            <p:ph type="body" idx="1"/>
          </p:nvPr>
        </p:nvSpPr>
        <p:spPr>
          <a:xfrm>
            <a:off x="907069" y="4718488"/>
            <a:ext cx="4983543" cy="4465931"/>
          </a:xfrm>
          <a:noFill/>
        </p:spPr>
        <p:txBody>
          <a:bodyPr lIns="96982" tIns="48494" rIns="96982" bIns="48494"/>
          <a:lstStyle/>
          <a:p>
            <a:r>
              <a:rPr lang="de-DE" altLang="de-DE" smtClean="0"/>
              <a:t>Schimmel kann immer entstehen, wenn warme Luft auf eine kalte Oberfläche trifft. (Bsp. Im Kühlschrank auf 6 °C gekühlte Cola </a:t>
            </a:r>
            <a:r>
              <a:rPr lang="de-DE" altLang="de-DE" smtClean="0">
                <a:sym typeface="Wingdings" pitchFamily="2" charset="2"/>
              </a:rPr>
              <a:t> bei Raumtemperatur bildet sich Tauwasser auf der Flasche.)</a:t>
            </a:r>
          </a:p>
          <a:p>
            <a:r>
              <a:rPr lang="de-DE" altLang="de-DE" smtClean="0">
                <a:sym typeface="Wingdings" pitchFamily="2" charset="2"/>
              </a:rPr>
              <a:t>Gleiches geschieht unkontrolliert bei kalten und ungedämmten Wänden.</a:t>
            </a:r>
          </a:p>
          <a:p>
            <a:r>
              <a:rPr lang="de-DE" altLang="de-DE" smtClean="0">
                <a:sym typeface="Wingdings" pitchFamily="2" charset="2"/>
              </a:rPr>
              <a:t> Hauptursache für schimmel in der Wohnung ist die kalte Oberfläche der Wände. An ihnen kondensiert die Raumfeuchte und stellt den idealen Nährboden für Schimmel bereit.</a:t>
            </a:r>
          </a:p>
          <a:p>
            <a:pPr>
              <a:buFont typeface="Wingdings" pitchFamily="2" charset="2"/>
              <a:buChar char="à"/>
            </a:pPr>
            <a:r>
              <a:rPr lang="de-DE" altLang="de-DE" smtClean="0"/>
              <a:t>Moderne WÄDÄ sorgen für gleichbleibend warme Wände. So kann sich keine Feuchtigkeit bilden und kein Schimmel wachsen. </a:t>
            </a:r>
            <a:r>
              <a:rPr lang="de-DE" altLang="de-DE" smtClean="0">
                <a:sym typeface="Wingdings" pitchFamily="2" charset="2"/>
              </a:rPr>
              <a:t> verhindert Schimmel</a:t>
            </a:r>
          </a:p>
          <a:p>
            <a:pPr>
              <a:buFont typeface="Wingdings" pitchFamily="2" charset="2"/>
              <a:buNone/>
            </a:pPr>
            <a:r>
              <a:rPr lang="de-DE" altLang="de-DE" smtClean="0">
                <a:sym typeface="Wingdings" pitchFamily="2" charset="2"/>
              </a:rPr>
              <a:t>Sog. Thermo-Kritische Detailpunkte wie Betondecken, Betonstürze oder Heizkörpernischen sind aufgrund ihrer bauphysikalischen Funktion nicht in die Fassade eingebunden. Sie senken ihre Oberflächentemperaturen stärker ab als andere Bauteile.  es entstehen Temperaturschwankungen und damit Schwachstellen mit erhöhtem Schimmelrisiko</a:t>
            </a:r>
          </a:p>
          <a:p>
            <a:pPr>
              <a:buFont typeface="Wingdings" pitchFamily="2" charset="2"/>
              <a:buChar char="à"/>
            </a:pPr>
            <a:r>
              <a:rPr lang="de-DE" altLang="de-DE" smtClean="0">
                <a:sym typeface="Wingdings" pitchFamily="2" charset="2"/>
              </a:rPr>
              <a:t>WÄDÄ entkoppelt kritische Detailpunkte und Fassaden</a:t>
            </a:r>
          </a:p>
          <a:p>
            <a:pPr>
              <a:buFont typeface="Wingdings" pitchFamily="2" charset="2"/>
              <a:buChar char="à"/>
            </a:pPr>
            <a:r>
              <a:rPr lang="de-DE" altLang="de-DE" smtClean="0">
                <a:sym typeface="Wingdings" pitchFamily="2" charset="2"/>
              </a:rPr>
              <a:t>Gesunde Wohnräume. Denn wo kein Schimmelpilz existiert, fliegen auch keine Schimmelsporen durch die Luft. Ohne Schimmelsporen in der Atemluft kommt es nicht zu gesundheitsschädlichen Reaktionen</a:t>
            </a:r>
          </a:p>
          <a:p>
            <a:pPr>
              <a:buFont typeface="Wingdings" pitchFamily="2" charset="2"/>
              <a:buChar char="à"/>
            </a:pPr>
            <a:r>
              <a:rPr lang="de-DE" altLang="de-DE" smtClean="0">
                <a:sym typeface="Wingdings" pitchFamily="2" charset="2"/>
              </a:rPr>
              <a:t>Schutz vor Bauschäden, die entstehen, wenn Schimmelpilze längere Zeit unentdeckt bleiben oder unterschätzt werden.  Erhöhung der Lebensdauer eines Gebäudes</a:t>
            </a:r>
          </a:p>
          <a:p>
            <a:pPr>
              <a:buFont typeface="Wingdings" pitchFamily="2" charset="2"/>
              <a:buChar char="à"/>
            </a:pPr>
            <a:endParaRPr lang="de-DE" altLang="de-DE" smtClean="0"/>
          </a:p>
        </p:txBody>
      </p:sp>
      <p:sp>
        <p:nvSpPr>
          <p:cNvPr id="93188" name="Foliennummernplatzhalter 3"/>
          <p:cNvSpPr txBox="1">
            <a:spLocks noGrp="1"/>
          </p:cNvSpPr>
          <p:nvPr/>
        </p:nvSpPr>
        <p:spPr bwMode="auto">
          <a:xfrm>
            <a:off x="3847055" y="9435434"/>
            <a:ext cx="2950623" cy="49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82" tIns="48494" rIns="96982" bIns="48494" anchor="b"/>
          <a:lstStyle>
            <a:lvl1pPr defTabSz="979488" eaLnBrk="0" hangingPunct="0">
              <a:defRPr sz="2800">
                <a:solidFill>
                  <a:schemeClr val="tx1"/>
                </a:solidFill>
                <a:latin typeface="Arial" charset="0"/>
              </a:defRPr>
            </a:lvl1pPr>
            <a:lvl2pPr marL="742950" indent="-285750" defTabSz="979488" eaLnBrk="0" hangingPunct="0">
              <a:defRPr sz="2800">
                <a:solidFill>
                  <a:schemeClr val="tx1"/>
                </a:solidFill>
                <a:latin typeface="Arial" charset="0"/>
              </a:defRPr>
            </a:lvl2pPr>
            <a:lvl3pPr marL="1143000" indent="-228600" defTabSz="979488" eaLnBrk="0" hangingPunct="0">
              <a:defRPr sz="2800">
                <a:solidFill>
                  <a:schemeClr val="tx1"/>
                </a:solidFill>
                <a:latin typeface="Arial" charset="0"/>
              </a:defRPr>
            </a:lvl3pPr>
            <a:lvl4pPr marL="1600200" indent="-228600" defTabSz="979488" eaLnBrk="0" hangingPunct="0">
              <a:defRPr sz="2800">
                <a:solidFill>
                  <a:schemeClr val="tx1"/>
                </a:solidFill>
                <a:latin typeface="Arial" charset="0"/>
              </a:defRPr>
            </a:lvl4pPr>
            <a:lvl5pPr marL="2057400" indent="-228600" defTabSz="979488" eaLnBrk="0" hangingPunct="0">
              <a:defRPr sz="2800">
                <a:solidFill>
                  <a:schemeClr val="tx1"/>
                </a:solidFill>
                <a:latin typeface="Arial" charset="0"/>
              </a:defRPr>
            </a:lvl5pPr>
            <a:lvl6pPr marL="2514600" indent="-228600" defTabSz="979488" eaLnBrk="0" fontAlgn="base" hangingPunct="0">
              <a:spcBef>
                <a:spcPct val="0"/>
              </a:spcBef>
              <a:spcAft>
                <a:spcPct val="0"/>
              </a:spcAft>
              <a:defRPr sz="2800">
                <a:solidFill>
                  <a:schemeClr val="tx1"/>
                </a:solidFill>
                <a:latin typeface="Arial" charset="0"/>
              </a:defRPr>
            </a:lvl6pPr>
            <a:lvl7pPr marL="2971800" indent="-228600" defTabSz="979488" eaLnBrk="0" fontAlgn="base" hangingPunct="0">
              <a:spcBef>
                <a:spcPct val="0"/>
              </a:spcBef>
              <a:spcAft>
                <a:spcPct val="0"/>
              </a:spcAft>
              <a:defRPr sz="2800">
                <a:solidFill>
                  <a:schemeClr val="tx1"/>
                </a:solidFill>
                <a:latin typeface="Arial" charset="0"/>
              </a:defRPr>
            </a:lvl7pPr>
            <a:lvl8pPr marL="3429000" indent="-228600" defTabSz="979488" eaLnBrk="0" fontAlgn="base" hangingPunct="0">
              <a:spcBef>
                <a:spcPct val="0"/>
              </a:spcBef>
              <a:spcAft>
                <a:spcPct val="0"/>
              </a:spcAft>
              <a:defRPr sz="2800">
                <a:solidFill>
                  <a:schemeClr val="tx1"/>
                </a:solidFill>
                <a:latin typeface="Arial" charset="0"/>
              </a:defRPr>
            </a:lvl8pPr>
            <a:lvl9pPr marL="3886200" indent="-228600" defTabSz="979488" eaLnBrk="0" fontAlgn="base" hangingPunct="0">
              <a:spcBef>
                <a:spcPct val="0"/>
              </a:spcBef>
              <a:spcAft>
                <a:spcPct val="0"/>
              </a:spcAft>
              <a:defRPr sz="2800">
                <a:solidFill>
                  <a:schemeClr val="tx1"/>
                </a:solidFill>
                <a:latin typeface="Arial" charset="0"/>
              </a:defRPr>
            </a:lvl9pPr>
          </a:lstStyle>
          <a:p>
            <a:pPr algn="r" eaLnBrk="1" hangingPunct="1"/>
            <a:fld id="{374EF307-8F9B-4BEC-B9CB-C681B1AD47F1}" type="slidenum">
              <a:rPr lang="de-DE" altLang="de-DE" sz="1200">
                <a:latin typeface="Times New Roman" pitchFamily="18" charset="0"/>
                <a:ea typeface="ＭＳ Ｐゴシック" charset="-128"/>
              </a:rPr>
              <a:pPr algn="r" eaLnBrk="1" hangingPunct="1"/>
              <a:t>88</a:t>
            </a:fld>
            <a:endParaRPr lang="de-DE" altLang="de-DE" sz="1200">
              <a:latin typeface="Times New Roman" pitchFamily="18" charset="0"/>
              <a:ea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xfrm>
            <a:off x="933450" y="744538"/>
            <a:ext cx="4960938" cy="3722687"/>
          </a:xfrm>
          <a:ln/>
        </p:spPr>
      </p:sp>
      <p:sp>
        <p:nvSpPr>
          <p:cNvPr id="184323"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lstStyle/>
          <a:p>
            <a:r>
              <a:rPr lang="de-DE" altLang="de-DE" smtClean="0"/>
              <a:t>Schimmel kann immer entstehen, wenn warme Luft auf eine kalte Oberfläche trifft. (Bsp. Im Kühlschrank auf 6 °C gekühlte Cola </a:t>
            </a:r>
            <a:r>
              <a:rPr lang="de-DE" altLang="de-DE" smtClean="0">
                <a:sym typeface="Wingdings" pitchFamily="2" charset="2"/>
              </a:rPr>
              <a:t> bei Raumtemperatur bildet sich Tauwasser auf der Flasche.)</a:t>
            </a:r>
          </a:p>
          <a:p>
            <a:r>
              <a:rPr lang="de-DE" altLang="de-DE" smtClean="0">
                <a:sym typeface="Wingdings" pitchFamily="2" charset="2"/>
              </a:rPr>
              <a:t>Gleiches geschieht unkontrolliert bei kalten und ungedämmten Wänden.</a:t>
            </a:r>
          </a:p>
          <a:p>
            <a:r>
              <a:rPr lang="de-DE" altLang="de-DE" smtClean="0">
                <a:sym typeface="Wingdings" pitchFamily="2" charset="2"/>
              </a:rPr>
              <a:t> Hauptursache für schimmel in der Wohnung ist die kalte Oberfläche der Wände. An ihnen kondensiert die Raumfeuchte und stellt den idealen Nährboden für Schimmel bereit.</a:t>
            </a:r>
          </a:p>
          <a:p>
            <a:pPr>
              <a:buFont typeface="Wingdings" pitchFamily="2" charset="2"/>
              <a:buChar char="à"/>
            </a:pPr>
            <a:r>
              <a:rPr lang="de-DE" altLang="de-DE" smtClean="0"/>
              <a:t>Moderne WÄDÄ sorgen für gleichbleibend warme Wände. So kann sich keine Feuchtigkeit bilden und kein Schimmel wachsen. </a:t>
            </a:r>
            <a:r>
              <a:rPr lang="de-DE" altLang="de-DE" smtClean="0">
                <a:sym typeface="Wingdings" pitchFamily="2" charset="2"/>
              </a:rPr>
              <a:t> verhindert Schimmel</a:t>
            </a:r>
          </a:p>
          <a:p>
            <a:pPr>
              <a:buFont typeface="Wingdings" pitchFamily="2" charset="2"/>
              <a:buNone/>
            </a:pPr>
            <a:r>
              <a:rPr lang="de-DE" altLang="de-DE" smtClean="0">
                <a:sym typeface="Wingdings" pitchFamily="2" charset="2"/>
              </a:rPr>
              <a:t>Sog. Thermo-Kritische Detailpunkte wie Betondecken, Betonstürze oder Heizkörpernischen sind aufgrund ihrer bauphysikalischen Funktion nicht in die Fassade eingebunden. Sie senken ihre Oberflächentemperaturen stärker ab als andere Bauteile.  es entstehen Temperaturschwankungen und damit Schwachstellen mit erhöhtem Schimmelrisiko</a:t>
            </a:r>
          </a:p>
          <a:p>
            <a:pPr>
              <a:buFont typeface="Wingdings" pitchFamily="2" charset="2"/>
              <a:buChar char="à"/>
            </a:pPr>
            <a:r>
              <a:rPr lang="de-DE" altLang="de-DE" smtClean="0">
                <a:sym typeface="Wingdings" pitchFamily="2" charset="2"/>
              </a:rPr>
              <a:t>WÄDÄ entkoppelt kritische Detailpunkte und Fassaden</a:t>
            </a:r>
          </a:p>
          <a:p>
            <a:pPr>
              <a:buFont typeface="Wingdings" pitchFamily="2" charset="2"/>
              <a:buChar char="à"/>
            </a:pPr>
            <a:r>
              <a:rPr lang="de-DE" altLang="de-DE" smtClean="0">
                <a:sym typeface="Wingdings" pitchFamily="2" charset="2"/>
              </a:rPr>
              <a:t>Gesunde Wohnräume. Denn wo kein Schimmelpilz existiert, fliegen auch keine Schimmelsporen durch die Luft. Ohne Schimmelsporen in der Atemluft kommt es nicht zu gesundheitsschädlichen Reaktionen</a:t>
            </a:r>
          </a:p>
          <a:p>
            <a:pPr>
              <a:buFont typeface="Wingdings" pitchFamily="2" charset="2"/>
              <a:buChar char="à"/>
            </a:pPr>
            <a:r>
              <a:rPr lang="de-DE" altLang="de-DE" smtClean="0">
                <a:sym typeface="Wingdings" pitchFamily="2" charset="2"/>
              </a:rPr>
              <a:t>Schutz vor Bauschäden, die entstehen, wenn Schimmelpilze längere Zeit unentdeckt bleiben oder unterschätzt werden.  Erhöhung der Lebensdauer eines Gebäudes</a:t>
            </a:r>
          </a:p>
          <a:p>
            <a:pPr>
              <a:buFont typeface="Wingdings" pitchFamily="2" charset="2"/>
              <a:buChar char="à"/>
            </a:pPr>
            <a:endParaRPr lang="de-DE" altLang="de-DE" smtClean="0"/>
          </a:p>
        </p:txBody>
      </p:sp>
      <p:sp>
        <p:nvSpPr>
          <p:cNvPr id="184324" name="Foliennummernplatzhalter 3"/>
          <p:cNvSpPr txBox="1">
            <a:spLocks noGrp="1"/>
          </p:cNvSpPr>
          <p:nvPr/>
        </p:nvSpPr>
        <p:spPr bwMode="auto">
          <a:xfrm>
            <a:off x="3847683" y="9435255"/>
            <a:ext cx="2949993" cy="49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nchor="b"/>
          <a:lstStyle>
            <a:lvl1pPr defTabSz="979488" eaLnBrk="0" hangingPunct="0">
              <a:defRPr sz="2800">
                <a:solidFill>
                  <a:schemeClr val="tx1"/>
                </a:solidFill>
                <a:latin typeface="Arial" charset="0"/>
              </a:defRPr>
            </a:lvl1pPr>
            <a:lvl2pPr marL="742950" indent="-285750" defTabSz="979488" eaLnBrk="0" hangingPunct="0">
              <a:defRPr sz="2800">
                <a:solidFill>
                  <a:schemeClr val="tx1"/>
                </a:solidFill>
                <a:latin typeface="Arial" charset="0"/>
              </a:defRPr>
            </a:lvl2pPr>
            <a:lvl3pPr marL="1143000" indent="-228600" defTabSz="979488" eaLnBrk="0" hangingPunct="0">
              <a:defRPr sz="2800">
                <a:solidFill>
                  <a:schemeClr val="tx1"/>
                </a:solidFill>
                <a:latin typeface="Arial" charset="0"/>
              </a:defRPr>
            </a:lvl3pPr>
            <a:lvl4pPr marL="1600200" indent="-228600" defTabSz="979488" eaLnBrk="0" hangingPunct="0">
              <a:defRPr sz="2800">
                <a:solidFill>
                  <a:schemeClr val="tx1"/>
                </a:solidFill>
                <a:latin typeface="Arial" charset="0"/>
              </a:defRPr>
            </a:lvl4pPr>
            <a:lvl5pPr marL="2057400" indent="-228600" defTabSz="979488" eaLnBrk="0" hangingPunct="0">
              <a:defRPr sz="2800">
                <a:solidFill>
                  <a:schemeClr val="tx1"/>
                </a:solidFill>
                <a:latin typeface="Arial" charset="0"/>
              </a:defRPr>
            </a:lvl5pPr>
            <a:lvl6pPr marL="2514600" indent="-228600" defTabSz="979488" eaLnBrk="0" fontAlgn="base" hangingPunct="0">
              <a:spcBef>
                <a:spcPct val="0"/>
              </a:spcBef>
              <a:spcAft>
                <a:spcPct val="0"/>
              </a:spcAft>
              <a:defRPr sz="2800">
                <a:solidFill>
                  <a:schemeClr val="tx1"/>
                </a:solidFill>
                <a:latin typeface="Arial" charset="0"/>
              </a:defRPr>
            </a:lvl6pPr>
            <a:lvl7pPr marL="2971800" indent="-228600" defTabSz="979488" eaLnBrk="0" fontAlgn="base" hangingPunct="0">
              <a:spcBef>
                <a:spcPct val="0"/>
              </a:spcBef>
              <a:spcAft>
                <a:spcPct val="0"/>
              </a:spcAft>
              <a:defRPr sz="2800">
                <a:solidFill>
                  <a:schemeClr val="tx1"/>
                </a:solidFill>
                <a:latin typeface="Arial" charset="0"/>
              </a:defRPr>
            </a:lvl7pPr>
            <a:lvl8pPr marL="3429000" indent="-228600" defTabSz="979488" eaLnBrk="0" fontAlgn="base" hangingPunct="0">
              <a:spcBef>
                <a:spcPct val="0"/>
              </a:spcBef>
              <a:spcAft>
                <a:spcPct val="0"/>
              </a:spcAft>
              <a:defRPr sz="2800">
                <a:solidFill>
                  <a:schemeClr val="tx1"/>
                </a:solidFill>
                <a:latin typeface="Arial" charset="0"/>
              </a:defRPr>
            </a:lvl8pPr>
            <a:lvl9pPr marL="3886200" indent="-228600" defTabSz="979488" eaLnBrk="0" fontAlgn="base" hangingPunct="0">
              <a:spcBef>
                <a:spcPct val="0"/>
              </a:spcBef>
              <a:spcAft>
                <a:spcPct val="0"/>
              </a:spcAft>
              <a:defRPr sz="2800">
                <a:solidFill>
                  <a:schemeClr val="tx1"/>
                </a:solidFill>
                <a:latin typeface="Arial" charset="0"/>
              </a:defRPr>
            </a:lvl9pPr>
          </a:lstStyle>
          <a:p>
            <a:pPr algn="r" eaLnBrk="1" hangingPunct="1"/>
            <a:fld id="{6D8558DE-26DD-4E63-BAAA-186BC4936C51}" type="slidenum">
              <a:rPr lang="de-DE" altLang="de-DE" sz="1200">
                <a:solidFill>
                  <a:srgbClr val="000000"/>
                </a:solidFill>
                <a:latin typeface="Times New Roman" pitchFamily="18" charset="0"/>
                <a:ea typeface="ＭＳ Ｐゴシック" charset="-128"/>
              </a:rPr>
              <a:pPr algn="r" eaLnBrk="1" hangingPunct="1"/>
              <a:t>90</a:t>
            </a:fld>
            <a:endParaRPr lang="de-DE" altLang="de-DE" sz="1200">
              <a:solidFill>
                <a:srgbClr val="000000"/>
              </a:solidFill>
              <a:latin typeface="Times New Roman" pitchFamily="18" charset="0"/>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Folienbildplatzhalter 1"/>
          <p:cNvSpPr>
            <a:spLocks noGrp="1" noRot="1" noChangeAspect="1" noTextEdit="1"/>
          </p:cNvSpPr>
          <p:nvPr>
            <p:ph type="sldImg"/>
          </p:nvPr>
        </p:nvSpPr>
        <p:spPr>
          <a:xfrm>
            <a:off x="933450" y="744538"/>
            <a:ext cx="4960938" cy="3722687"/>
          </a:xfrm>
          <a:ln/>
        </p:spPr>
      </p:sp>
      <p:sp>
        <p:nvSpPr>
          <p:cNvPr id="185347"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lstStyle/>
          <a:p>
            <a:r>
              <a:rPr lang="de-DE" altLang="de-DE" smtClean="0"/>
              <a:t>Schimmel kann immer entstehen, wenn warme Luft auf eine kalte Oberfläche trifft. (Bsp. Im Kühlschrank auf 6 °C gekühlte Cola </a:t>
            </a:r>
            <a:r>
              <a:rPr lang="de-DE" altLang="de-DE" smtClean="0">
                <a:sym typeface="Wingdings" pitchFamily="2" charset="2"/>
              </a:rPr>
              <a:t> bei Raumtemperatur bildet sich Tauwasser auf der Flasche.)</a:t>
            </a:r>
          </a:p>
          <a:p>
            <a:r>
              <a:rPr lang="de-DE" altLang="de-DE" smtClean="0">
                <a:sym typeface="Wingdings" pitchFamily="2" charset="2"/>
              </a:rPr>
              <a:t>Gleiches geschieht unkontrolliert bei kalten und ungedämmten Wänden.</a:t>
            </a:r>
          </a:p>
          <a:p>
            <a:r>
              <a:rPr lang="de-DE" altLang="de-DE" smtClean="0">
                <a:sym typeface="Wingdings" pitchFamily="2" charset="2"/>
              </a:rPr>
              <a:t> Hauptursache für schimmel in der Wohnung ist die kalte Oberfläche der Wände. An ihnen kondensiert die Raumfeuchte und stellt den idealen Nährboden für Schimmel bereit.</a:t>
            </a:r>
          </a:p>
          <a:p>
            <a:pPr>
              <a:buFont typeface="Wingdings" pitchFamily="2" charset="2"/>
              <a:buChar char="à"/>
            </a:pPr>
            <a:r>
              <a:rPr lang="de-DE" altLang="de-DE" smtClean="0"/>
              <a:t>Moderne WÄDÄ sorgen für gleichbleibend warme Wände. So kann sich keine Feuchtigkeit bilden und kein Schimmel wachsen. </a:t>
            </a:r>
            <a:r>
              <a:rPr lang="de-DE" altLang="de-DE" smtClean="0">
                <a:sym typeface="Wingdings" pitchFamily="2" charset="2"/>
              </a:rPr>
              <a:t> verhindert Schimmel</a:t>
            </a:r>
          </a:p>
          <a:p>
            <a:pPr>
              <a:buFont typeface="Wingdings" pitchFamily="2" charset="2"/>
              <a:buNone/>
            </a:pPr>
            <a:r>
              <a:rPr lang="de-DE" altLang="de-DE" smtClean="0">
                <a:sym typeface="Wingdings" pitchFamily="2" charset="2"/>
              </a:rPr>
              <a:t>Sog. Thermo-Kritische Detailpunkte wie Betondecken, Betonstürze oder Heizkörpernischen sind aufgrund ihrer bauphysikalischen Funktion nicht in die Fassade eingebunden. Sie senken ihre Oberflächentemperaturen stärker ab als andere Bauteile.  es entstehen Temperaturschwankungen und damit Schwachstellen mit erhöhtem Schimmelrisiko</a:t>
            </a:r>
          </a:p>
          <a:p>
            <a:pPr>
              <a:buFont typeface="Wingdings" pitchFamily="2" charset="2"/>
              <a:buChar char="à"/>
            </a:pPr>
            <a:r>
              <a:rPr lang="de-DE" altLang="de-DE" smtClean="0">
                <a:sym typeface="Wingdings" pitchFamily="2" charset="2"/>
              </a:rPr>
              <a:t>WÄDÄ entkoppelt kritische Detailpunkte und Fassaden</a:t>
            </a:r>
          </a:p>
          <a:p>
            <a:pPr>
              <a:buFont typeface="Wingdings" pitchFamily="2" charset="2"/>
              <a:buChar char="à"/>
            </a:pPr>
            <a:r>
              <a:rPr lang="de-DE" altLang="de-DE" smtClean="0">
                <a:sym typeface="Wingdings" pitchFamily="2" charset="2"/>
              </a:rPr>
              <a:t>Gesunde Wohnräume. Denn wo kein Schimmelpilz existiert, fliegen auch keine Schimmelsporen durch die Luft. Ohne Schimmelsporen in der Atemluft kommt es nicht zu gesundheitsschädlichen Reaktionen</a:t>
            </a:r>
          </a:p>
          <a:p>
            <a:pPr>
              <a:buFont typeface="Wingdings" pitchFamily="2" charset="2"/>
              <a:buChar char="à"/>
            </a:pPr>
            <a:r>
              <a:rPr lang="de-DE" altLang="de-DE" smtClean="0">
                <a:sym typeface="Wingdings" pitchFamily="2" charset="2"/>
              </a:rPr>
              <a:t>Schutz vor Bauschäden, die entstehen, wenn Schimmelpilze längere Zeit unentdeckt bleiben oder unterschätzt werden.  Erhöhung der Lebensdauer eines Gebäudes</a:t>
            </a:r>
          </a:p>
          <a:p>
            <a:pPr>
              <a:buFont typeface="Wingdings" pitchFamily="2" charset="2"/>
              <a:buChar char="à"/>
            </a:pPr>
            <a:endParaRPr lang="de-DE" altLang="de-DE" smtClean="0"/>
          </a:p>
        </p:txBody>
      </p:sp>
      <p:sp>
        <p:nvSpPr>
          <p:cNvPr id="185348" name="Foliennummernplatzhalter 3"/>
          <p:cNvSpPr txBox="1">
            <a:spLocks noGrp="1"/>
          </p:cNvSpPr>
          <p:nvPr/>
        </p:nvSpPr>
        <p:spPr bwMode="auto">
          <a:xfrm>
            <a:off x="3847683" y="9435255"/>
            <a:ext cx="2949993" cy="49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nchor="b"/>
          <a:lstStyle>
            <a:lvl1pPr defTabSz="979488" eaLnBrk="0" hangingPunct="0">
              <a:defRPr sz="2800">
                <a:solidFill>
                  <a:schemeClr val="tx1"/>
                </a:solidFill>
                <a:latin typeface="Arial" charset="0"/>
              </a:defRPr>
            </a:lvl1pPr>
            <a:lvl2pPr marL="742950" indent="-285750" defTabSz="979488" eaLnBrk="0" hangingPunct="0">
              <a:defRPr sz="2800">
                <a:solidFill>
                  <a:schemeClr val="tx1"/>
                </a:solidFill>
                <a:latin typeface="Arial" charset="0"/>
              </a:defRPr>
            </a:lvl2pPr>
            <a:lvl3pPr marL="1143000" indent="-228600" defTabSz="979488" eaLnBrk="0" hangingPunct="0">
              <a:defRPr sz="2800">
                <a:solidFill>
                  <a:schemeClr val="tx1"/>
                </a:solidFill>
                <a:latin typeface="Arial" charset="0"/>
              </a:defRPr>
            </a:lvl3pPr>
            <a:lvl4pPr marL="1600200" indent="-228600" defTabSz="979488" eaLnBrk="0" hangingPunct="0">
              <a:defRPr sz="2800">
                <a:solidFill>
                  <a:schemeClr val="tx1"/>
                </a:solidFill>
                <a:latin typeface="Arial" charset="0"/>
              </a:defRPr>
            </a:lvl4pPr>
            <a:lvl5pPr marL="2057400" indent="-228600" defTabSz="979488" eaLnBrk="0" hangingPunct="0">
              <a:defRPr sz="2800">
                <a:solidFill>
                  <a:schemeClr val="tx1"/>
                </a:solidFill>
                <a:latin typeface="Arial" charset="0"/>
              </a:defRPr>
            </a:lvl5pPr>
            <a:lvl6pPr marL="2514600" indent="-228600" defTabSz="979488" eaLnBrk="0" fontAlgn="base" hangingPunct="0">
              <a:spcBef>
                <a:spcPct val="0"/>
              </a:spcBef>
              <a:spcAft>
                <a:spcPct val="0"/>
              </a:spcAft>
              <a:defRPr sz="2800">
                <a:solidFill>
                  <a:schemeClr val="tx1"/>
                </a:solidFill>
                <a:latin typeface="Arial" charset="0"/>
              </a:defRPr>
            </a:lvl6pPr>
            <a:lvl7pPr marL="2971800" indent="-228600" defTabSz="979488" eaLnBrk="0" fontAlgn="base" hangingPunct="0">
              <a:spcBef>
                <a:spcPct val="0"/>
              </a:spcBef>
              <a:spcAft>
                <a:spcPct val="0"/>
              </a:spcAft>
              <a:defRPr sz="2800">
                <a:solidFill>
                  <a:schemeClr val="tx1"/>
                </a:solidFill>
                <a:latin typeface="Arial" charset="0"/>
              </a:defRPr>
            </a:lvl7pPr>
            <a:lvl8pPr marL="3429000" indent="-228600" defTabSz="979488" eaLnBrk="0" fontAlgn="base" hangingPunct="0">
              <a:spcBef>
                <a:spcPct val="0"/>
              </a:spcBef>
              <a:spcAft>
                <a:spcPct val="0"/>
              </a:spcAft>
              <a:defRPr sz="2800">
                <a:solidFill>
                  <a:schemeClr val="tx1"/>
                </a:solidFill>
                <a:latin typeface="Arial" charset="0"/>
              </a:defRPr>
            </a:lvl8pPr>
            <a:lvl9pPr marL="3886200" indent="-228600" defTabSz="979488" eaLnBrk="0" fontAlgn="base" hangingPunct="0">
              <a:spcBef>
                <a:spcPct val="0"/>
              </a:spcBef>
              <a:spcAft>
                <a:spcPct val="0"/>
              </a:spcAft>
              <a:defRPr sz="2800">
                <a:solidFill>
                  <a:schemeClr val="tx1"/>
                </a:solidFill>
                <a:latin typeface="Arial" charset="0"/>
              </a:defRPr>
            </a:lvl9pPr>
          </a:lstStyle>
          <a:p>
            <a:pPr algn="r" eaLnBrk="1" hangingPunct="1"/>
            <a:fld id="{65170132-D4EF-4831-84F5-E6894F33CAF1}" type="slidenum">
              <a:rPr lang="de-DE" altLang="de-DE" sz="1200">
                <a:solidFill>
                  <a:srgbClr val="000000"/>
                </a:solidFill>
                <a:latin typeface="Times New Roman" pitchFamily="18" charset="0"/>
                <a:ea typeface="ＭＳ Ｐゴシック" charset="-128"/>
              </a:rPr>
              <a:pPr algn="r" eaLnBrk="1" hangingPunct="1"/>
              <a:t>91</a:t>
            </a:fld>
            <a:endParaRPr lang="de-DE" altLang="de-DE" sz="1200">
              <a:solidFill>
                <a:srgbClr val="000000"/>
              </a:solidFill>
              <a:latin typeface="Times New Roman" pitchFamily="18" charset="0"/>
              <a:ea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Folienbildplatzhalter 1"/>
          <p:cNvSpPr>
            <a:spLocks noGrp="1" noRot="1" noChangeAspect="1" noTextEdit="1"/>
          </p:cNvSpPr>
          <p:nvPr>
            <p:ph type="sldImg"/>
          </p:nvPr>
        </p:nvSpPr>
        <p:spPr>
          <a:xfrm>
            <a:off x="933450" y="744538"/>
            <a:ext cx="4960938" cy="3722687"/>
          </a:xfrm>
          <a:ln/>
        </p:spPr>
      </p:sp>
      <p:sp>
        <p:nvSpPr>
          <p:cNvPr id="186371" name="Notizenplatzhalter 2"/>
          <p:cNvSpPr>
            <a:spLocks noGrp="1"/>
          </p:cNvSpPr>
          <p:nvPr>
            <p:ph type="body" idx="1"/>
          </p:nvPr>
        </p:nvSpPr>
        <p:spPr>
          <a:xfrm>
            <a:off x="907090" y="4718446"/>
            <a:ext cx="4983498" cy="4466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lstStyle/>
          <a:p>
            <a:r>
              <a:rPr lang="de-DE" altLang="de-DE" smtClean="0"/>
              <a:t>Schimmel kann immer entstehen, wenn warme Luft auf eine kalte Oberfläche trifft. (Bsp. Im Kühlschrank auf 6 °C gekühlte Cola </a:t>
            </a:r>
            <a:r>
              <a:rPr lang="de-DE" altLang="de-DE" smtClean="0">
                <a:sym typeface="Wingdings" pitchFamily="2" charset="2"/>
              </a:rPr>
              <a:t> bei Raumtemperatur bildet sich Tauwasser auf der Flasche.)</a:t>
            </a:r>
          </a:p>
          <a:p>
            <a:r>
              <a:rPr lang="de-DE" altLang="de-DE" smtClean="0">
                <a:sym typeface="Wingdings" pitchFamily="2" charset="2"/>
              </a:rPr>
              <a:t>Gleiches geschieht unkontrolliert bei kalten und ungedämmten Wänden.</a:t>
            </a:r>
          </a:p>
          <a:p>
            <a:r>
              <a:rPr lang="de-DE" altLang="de-DE" smtClean="0">
                <a:sym typeface="Wingdings" pitchFamily="2" charset="2"/>
              </a:rPr>
              <a:t> Hauptursache für schimmel in der Wohnung ist die kalte Oberfläche der Wände. An ihnen kondensiert die Raumfeuchte und stellt den idealen Nährboden für Schimmel bereit.</a:t>
            </a:r>
          </a:p>
          <a:p>
            <a:pPr>
              <a:buFont typeface="Wingdings" pitchFamily="2" charset="2"/>
              <a:buChar char="à"/>
            </a:pPr>
            <a:r>
              <a:rPr lang="de-DE" altLang="de-DE" smtClean="0"/>
              <a:t>Moderne WÄDÄ sorgen für gleichbleibend warme Wände. So kann sich keine Feuchtigkeit bilden und kein Schimmel wachsen. </a:t>
            </a:r>
            <a:r>
              <a:rPr lang="de-DE" altLang="de-DE" smtClean="0">
                <a:sym typeface="Wingdings" pitchFamily="2" charset="2"/>
              </a:rPr>
              <a:t> verhindert Schimmel</a:t>
            </a:r>
          </a:p>
          <a:p>
            <a:pPr>
              <a:buFont typeface="Wingdings" pitchFamily="2" charset="2"/>
              <a:buNone/>
            </a:pPr>
            <a:r>
              <a:rPr lang="de-DE" altLang="de-DE" smtClean="0">
                <a:sym typeface="Wingdings" pitchFamily="2" charset="2"/>
              </a:rPr>
              <a:t>Sog. Thermo-Kritische Detailpunkte wie Betondecken, Betonstürze oder Heizkörpernischen sind aufgrund ihrer bauphysikalischen Funktion nicht in die Fassade eingebunden. Sie senken ihre Oberflächentemperaturen stärker ab als andere Bauteile.  es entstehen Temperaturschwankungen und damit Schwachstellen mit erhöhtem Schimmelrisiko</a:t>
            </a:r>
          </a:p>
          <a:p>
            <a:pPr>
              <a:buFont typeface="Wingdings" pitchFamily="2" charset="2"/>
              <a:buChar char="à"/>
            </a:pPr>
            <a:r>
              <a:rPr lang="de-DE" altLang="de-DE" smtClean="0">
                <a:sym typeface="Wingdings" pitchFamily="2" charset="2"/>
              </a:rPr>
              <a:t>WÄDÄ entkoppelt kritische Detailpunkte und Fassaden</a:t>
            </a:r>
          </a:p>
          <a:p>
            <a:pPr>
              <a:buFont typeface="Wingdings" pitchFamily="2" charset="2"/>
              <a:buChar char="à"/>
            </a:pPr>
            <a:r>
              <a:rPr lang="de-DE" altLang="de-DE" smtClean="0">
                <a:sym typeface="Wingdings" pitchFamily="2" charset="2"/>
              </a:rPr>
              <a:t>Gesunde Wohnräume. Denn wo kein Schimmelpilz existiert, fliegen auch keine Schimmelsporen durch die Luft. Ohne Schimmelsporen in der Atemluft kommt es nicht zu gesundheitsschädlichen Reaktionen</a:t>
            </a:r>
          </a:p>
          <a:p>
            <a:pPr>
              <a:buFont typeface="Wingdings" pitchFamily="2" charset="2"/>
              <a:buChar char="à"/>
            </a:pPr>
            <a:r>
              <a:rPr lang="de-DE" altLang="de-DE" smtClean="0">
                <a:sym typeface="Wingdings" pitchFamily="2" charset="2"/>
              </a:rPr>
              <a:t>Schutz vor Bauschäden, die entstehen, wenn Schimmelpilze längere Zeit unentdeckt bleiben oder unterschätzt werden.  Erhöhung der Lebensdauer eines Gebäudes</a:t>
            </a:r>
          </a:p>
          <a:p>
            <a:pPr>
              <a:buFont typeface="Wingdings" pitchFamily="2" charset="2"/>
              <a:buChar char="à"/>
            </a:pPr>
            <a:endParaRPr lang="de-DE" altLang="de-DE" smtClean="0"/>
          </a:p>
        </p:txBody>
      </p:sp>
      <p:sp>
        <p:nvSpPr>
          <p:cNvPr id="186372" name="Foliennummernplatzhalter 3"/>
          <p:cNvSpPr txBox="1">
            <a:spLocks noGrp="1"/>
          </p:cNvSpPr>
          <p:nvPr/>
        </p:nvSpPr>
        <p:spPr bwMode="auto">
          <a:xfrm>
            <a:off x="3847683" y="9435255"/>
            <a:ext cx="2949993" cy="492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567" tIns="46786" rIns="93567" bIns="46786" anchor="b"/>
          <a:lstStyle>
            <a:lvl1pPr defTabSz="979488" eaLnBrk="0" hangingPunct="0">
              <a:defRPr sz="2800">
                <a:solidFill>
                  <a:schemeClr val="tx1"/>
                </a:solidFill>
                <a:latin typeface="Arial" charset="0"/>
              </a:defRPr>
            </a:lvl1pPr>
            <a:lvl2pPr marL="742950" indent="-285750" defTabSz="979488" eaLnBrk="0" hangingPunct="0">
              <a:defRPr sz="2800">
                <a:solidFill>
                  <a:schemeClr val="tx1"/>
                </a:solidFill>
                <a:latin typeface="Arial" charset="0"/>
              </a:defRPr>
            </a:lvl2pPr>
            <a:lvl3pPr marL="1143000" indent="-228600" defTabSz="979488" eaLnBrk="0" hangingPunct="0">
              <a:defRPr sz="2800">
                <a:solidFill>
                  <a:schemeClr val="tx1"/>
                </a:solidFill>
                <a:latin typeface="Arial" charset="0"/>
              </a:defRPr>
            </a:lvl3pPr>
            <a:lvl4pPr marL="1600200" indent="-228600" defTabSz="979488" eaLnBrk="0" hangingPunct="0">
              <a:defRPr sz="2800">
                <a:solidFill>
                  <a:schemeClr val="tx1"/>
                </a:solidFill>
                <a:latin typeface="Arial" charset="0"/>
              </a:defRPr>
            </a:lvl4pPr>
            <a:lvl5pPr marL="2057400" indent="-228600" defTabSz="979488" eaLnBrk="0" hangingPunct="0">
              <a:defRPr sz="2800">
                <a:solidFill>
                  <a:schemeClr val="tx1"/>
                </a:solidFill>
                <a:latin typeface="Arial" charset="0"/>
              </a:defRPr>
            </a:lvl5pPr>
            <a:lvl6pPr marL="2514600" indent="-228600" defTabSz="979488" eaLnBrk="0" fontAlgn="base" hangingPunct="0">
              <a:spcBef>
                <a:spcPct val="0"/>
              </a:spcBef>
              <a:spcAft>
                <a:spcPct val="0"/>
              </a:spcAft>
              <a:defRPr sz="2800">
                <a:solidFill>
                  <a:schemeClr val="tx1"/>
                </a:solidFill>
                <a:latin typeface="Arial" charset="0"/>
              </a:defRPr>
            </a:lvl6pPr>
            <a:lvl7pPr marL="2971800" indent="-228600" defTabSz="979488" eaLnBrk="0" fontAlgn="base" hangingPunct="0">
              <a:spcBef>
                <a:spcPct val="0"/>
              </a:spcBef>
              <a:spcAft>
                <a:spcPct val="0"/>
              </a:spcAft>
              <a:defRPr sz="2800">
                <a:solidFill>
                  <a:schemeClr val="tx1"/>
                </a:solidFill>
                <a:latin typeface="Arial" charset="0"/>
              </a:defRPr>
            </a:lvl7pPr>
            <a:lvl8pPr marL="3429000" indent="-228600" defTabSz="979488" eaLnBrk="0" fontAlgn="base" hangingPunct="0">
              <a:spcBef>
                <a:spcPct val="0"/>
              </a:spcBef>
              <a:spcAft>
                <a:spcPct val="0"/>
              </a:spcAft>
              <a:defRPr sz="2800">
                <a:solidFill>
                  <a:schemeClr val="tx1"/>
                </a:solidFill>
                <a:latin typeface="Arial" charset="0"/>
              </a:defRPr>
            </a:lvl8pPr>
            <a:lvl9pPr marL="3886200" indent="-228600" defTabSz="979488" eaLnBrk="0" fontAlgn="base" hangingPunct="0">
              <a:spcBef>
                <a:spcPct val="0"/>
              </a:spcBef>
              <a:spcAft>
                <a:spcPct val="0"/>
              </a:spcAft>
              <a:defRPr sz="2800">
                <a:solidFill>
                  <a:schemeClr val="tx1"/>
                </a:solidFill>
                <a:latin typeface="Arial" charset="0"/>
              </a:defRPr>
            </a:lvl9pPr>
          </a:lstStyle>
          <a:p>
            <a:pPr algn="r" eaLnBrk="1" hangingPunct="1"/>
            <a:fld id="{8BD9EB17-A3B5-4229-A8FC-A8EA67C47080}" type="slidenum">
              <a:rPr lang="de-DE" altLang="de-DE" sz="1200">
                <a:solidFill>
                  <a:srgbClr val="000000"/>
                </a:solidFill>
                <a:latin typeface="Times New Roman" pitchFamily="18" charset="0"/>
                <a:ea typeface="ＭＳ Ｐゴシック" charset="-128"/>
              </a:rPr>
              <a:pPr algn="r" eaLnBrk="1" hangingPunct="1"/>
              <a:t>92</a:t>
            </a:fld>
            <a:endParaRPr lang="de-DE" altLang="de-DE" sz="1200">
              <a:solidFill>
                <a:srgbClr val="000000"/>
              </a:solidFill>
              <a:latin typeface="Times New Roman" pitchFamily="18" charset="0"/>
              <a:ea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026EFD-396C-4C25-8322-246059E829AE}" type="slidenum">
              <a:rPr lang="de-DE" altLang="de-DE"/>
              <a:pPr/>
              <a:t>110</a:t>
            </a:fld>
            <a:endParaRPr lang="de-DE" altLang="de-DE"/>
          </a:p>
        </p:txBody>
      </p:sp>
      <p:sp>
        <p:nvSpPr>
          <p:cNvPr id="932866" name="Rectangle 2"/>
          <p:cNvSpPr>
            <a:spLocks noGrp="1" noRot="1" noChangeAspect="1" noChangeArrowheads="1" noTextEdit="1"/>
          </p:cNvSpPr>
          <p:nvPr>
            <p:ph type="sldImg"/>
          </p:nvPr>
        </p:nvSpPr>
        <p:spPr>
          <a:xfrm>
            <a:off x="920750" y="742950"/>
            <a:ext cx="4959350" cy="3721100"/>
          </a:xfrm>
          <a:ln/>
        </p:spPr>
      </p:sp>
      <p:sp>
        <p:nvSpPr>
          <p:cNvPr id="932867" name="Rectangle 3"/>
          <p:cNvSpPr>
            <a:spLocks noGrp="1" noChangeArrowheads="1"/>
          </p:cNvSpPr>
          <p:nvPr>
            <p:ph type="body" idx="1"/>
          </p:nvPr>
        </p:nvSpPr>
        <p:spPr>
          <a:xfrm>
            <a:off x="907090" y="4715172"/>
            <a:ext cx="4983499" cy="4469502"/>
          </a:xfrm>
        </p:spPr>
        <p:txBody>
          <a:bodyPr/>
          <a:lstStyle/>
          <a:p>
            <a:endParaRPr lang="de-DE" alt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4B930-A8EE-4A94-B51C-FD5ADE567828}" type="slidenum">
              <a:rPr lang="de-DE" altLang="de-DE"/>
              <a:pPr/>
              <a:t>118</a:t>
            </a:fld>
            <a:endParaRPr lang="de-DE" altLang="de-DE"/>
          </a:p>
        </p:txBody>
      </p:sp>
      <p:sp>
        <p:nvSpPr>
          <p:cNvPr id="960514" name="Rectangle 2"/>
          <p:cNvSpPr>
            <a:spLocks noGrp="1" noRot="1" noChangeAspect="1" noChangeArrowheads="1" noTextEdit="1"/>
          </p:cNvSpPr>
          <p:nvPr>
            <p:ph type="sldImg"/>
          </p:nvPr>
        </p:nvSpPr>
        <p:spPr>
          <a:xfrm>
            <a:off x="919163" y="744538"/>
            <a:ext cx="4962525" cy="3722687"/>
          </a:xfrm>
          <a:ln/>
        </p:spPr>
      </p:sp>
      <p:sp>
        <p:nvSpPr>
          <p:cNvPr id="96051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157</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59" tIns="47780" rIns="95559" bIns="47780"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158</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A558BA-10D3-4C89-A818-073593E3D93E}" type="slidenum">
              <a:rPr lang="de-DE" altLang="de-DE"/>
              <a:pPr/>
              <a:t>172</a:t>
            </a:fld>
            <a:endParaRPr lang="de-DE" altLang="de-DE"/>
          </a:p>
        </p:txBody>
      </p:sp>
      <p:sp>
        <p:nvSpPr>
          <p:cNvPr id="914434" name="Rectangle 7"/>
          <p:cNvSpPr txBox="1">
            <a:spLocks noGrp="1" noChangeArrowheads="1"/>
          </p:cNvSpPr>
          <p:nvPr/>
        </p:nvSpPr>
        <p:spPr bwMode="auto">
          <a:xfrm>
            <a:off x="3852383" y="9431982"/>
            <a:ext cx="2945294"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792" tIns="48896" rIns="97792" bIns="48896" anchor="b"/>
          <a:lstStyle>
            <a:lvl1pPr defTabSz="942975">
              <a:defRPr sz="2400">
                <a:solidFill>
                  <a:schemeClr val="tx1"/>
                </a:solidFill>
                <a:latin typeface="Times New Roman" pitchFamily="18" charset="0"/>
              </a:defRPr>
            </a:lvl1pPr>
            <a:lvl2pPr marL="766763" indent="-295275" defTabSz="942975">
              <a:defRPr sz="2400">
                <a:solidFill>
                  <a:schemeClr val="tx1"/>
                </a:solidFill>
                <a:latin typeface="Times New Roman" pitchFamily="18" charset="0"/>
              </a:defRPr>
            </a:lvl2pPr>
            <a:lvl3pPr marL="1179513" indent="-236538" defTabSz="942975">
              <a:defRPr sz="2400">
                <a:solidFill>
                  <a:schemeClr val="tx1"/>
                </a:solidFill>
                <a:latin typeface="Times New Roman" pitchFamily="18" charset="0"/>
              </a:defRPr>
            </a:lvl3pPr>
            <a:lvl4pPr marL="1651000" indent="-236538" defTabSz="942975">
              <a:defRPr sz="2400">
                <a:solidFill>
                  <a:schemeClr val="tx1"/>
                </a:solidFill>
                <a:latin typeface="Times New Roman" pitchFamily="18" charset="0"/>
              </a:defRPr>
            </a:lvl4pPr>
            <a:lvl5pPr marL="2122488" indent="-234950" defTabSz="942975">
              <a:defRPr sz="2400">
                <a:solidFill>
                  <a:schemeClr val="tx1"/>
                </a:solidFill>
                <a:latin typeface="Times New Roman" pitchFamily="18" charset="0"/>
              </a:defRPr>
            </a:lvl5pPr>
            <a:lvl6pPr marL="2579688" indent="-234950" defTabSz="942975" fontAlgn="base">
              <a:spcBef>
                <a:spcPct val="0"/>
              </a:spcBef>
              <a:spcAft>
                <a:spcPct val="0"/>
              </a:spcAft>
              <a:defRPr sz="2400">
                <a:solidFill>
                  <a:schemeClr val="tx1"/>
                </a:solidFill>
                <a:latin typeface="Times New Roman" pitchFamily="18" charset="0"/>
              </a:defRPr>
            </a:lvl6pPr>
            <a:lvl7pPr marL="3036888" indent="-234950" defTabSz="942975" fontAlgn="base">
              <a:spcBef>
                <a:spcPct val="0"/>
              </a:spcBef>
              <a:spcAft>
                <a:spcPct val="0"/>
              </a:spcAft>
              <a:defRPr sz="2400">
                <a:solidFill>
                  <a:schemeClr val="tx1"/>
                </a:solidFill>
                <a:latin typeface="Times New Roman" pitchFamily="18" charset="0"/>
              </a:defRPr>
            </a:lvl7pPr>
            <a:lvl8pPr marL="3494088" indent="-234950" defTabSz="942975" fontAlgn="base">
              <a:spcBef>
                <a:spcPct val="0"/>
              </a:spcBef>
              <a:spcAft>
                <a:spcPct val="0"/>
              </a:spcAft>
              <a:defRPr sz="2400">
                <a:solidFill>
                  <a:schemeClr val="tx1"/>
                </a:solidFill>
                <a:latin typeface="Times New Roman" pitchFamily="18" charset="0"/>
              </a:defRPr>
            </a:lvl8pPr>
            <a:lvl9pPr marL="3951288" indent="-234950" defTabSz="942975" fontAlgn="base">
              <a:spcBef>
                <a:spcPct val="0"/>
              </a:spcBef>
              <a:spcAft>
                <a:spcPct val="0"/>
              </a:spcAft>
              <a:defRPr sz="2400">
                <a:solidFill>
                  <a:schemeClr val="tx1"/>
                </a:solidFill>
                <a:latin typeface="Times New Roman" pitchFamily="18" charset="0"/>
              </a:defRPr>
            </a:lvl9pPr>
          </a:lstStyle>
          <a:p>
            <a:pPr algn="r"/>
            <a:fld id="{8ABEF58E-FEF6-427D-AFC3-78FF5F439FB3}" type="slidenum">
              <a:rPr lang="de-DE" altLang="de-DE" sz="1200">
                <a:solidFill>
                  <a:srgbClr val="3333FF"/>
                </a:solidFill>
                <a:latin typeface="Arial" charset="0"/>
              </a:rPr>
              <a:pPr algn="r"/>
              <a:t>172</a:t>
            </a:fld>
            <a:endParaRPr lang="de-DE" altLang="de-DE" sz="1200">
              <a:solidFill>
                <a:srgbClr val="3333FF"/>
              </a:solidFill>
              <a:latin typeface="Arial" charset="0"/>
            </a:endParaRPr>
          </a:p>
        </p:txBody>
      </p:sp>
      <p:sp>
        <p:nvSpPr>
          <p:cNvPr id="914435" name="Rectangle 2"/>
          <p:cNvSpPr>
            <a:spLocks noGrp="1" noRot="1" noChangeAspect="1" noChangeArrowheads="1" noTextEdit="1"/>
          </p:cNvSpPr>
          <p:nvPr>
            <p:ph type="sldImg"/>
          </p:nvPr>
        </p:nvSpPr>
        <p:spPr>
          <a:xfrm>
            <a:off x="958850" y="771525"/>
            <a:ext cx="4921250" cy="3692525"/>
          </a:xfrm>
          <a:ln/>
        </p:spPr>
      </p:sp>
      <p:sp>
        <p:nvSpPr>
          <p:cNvPr id="914436" name="Rectangle 3"/>
          <p:cNvSpPr>
            <a:spLocks noGrp="1" noChangeArrowheads="1"/>
          </p:cNvSpPr>
          <p:nvPr>
            <p:ph type="body" idx="1"/>
          </p:nvPr>
        </p:nvSpPr>
        <p:spPr>
          <a:xfrm>
            <a:off x="933724" y="4700434"/>
            <a:ext cx="4967832" cy="4467865"/>
          </a:xfrm>
        </p:spPr>
        <p:txBody>
          <a:bodyPr/>
          <a:lstStyle/>
          <a:p>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D10532B-9B53-47C8-86D9-98F717901D89}" type="slidenum">
              <a:rPr lang="de-DE"/>
              <a:pPr/>
              <a:t>3</a:t>
            </a:fld>
            <a:endParaRPr lang="de-DE"/>
          </a:p>
        </p:txBody>
      </p:sp>
      <p:sp>
        <p:nvSpPr>
          <p:cNvPr id="883714" name="Rectangle 7"/>
          <p:cNvSpPr txBox="1">
            <a:spLocks noGrp="1" noChangeArrowheads="1"/>
          </p:cNvSpPr>
          <p:nvPr/>
        </p:nvSpPr>
        <p:spPr bwMode="auto">
          <a:xfrm>
            <a:off x="3852383" y="9433617"/>
            <a:ext cx="2945293" cy="49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8997" tIns="49498" rIns="98997" bIns="49498" anchor="b"/>
          <a:lstStyle>
            <a:lvl1pPr algn="l" defTabSz="990600">
              <a:defRPr sz="2400">
                <a:solidFill>
                  <a:schemeClr val="tx1"/>
                </a:solidFill>
                <a:latin typeface="Times New Roman" pitchFamily="18" charset="0"/>
              </a:defRPr>
            </a:lvl1pPr>
            <a:lvl2pPr marL="742950" indent="-285750" algn="l" defTabSz="990600">
              <a:defRPr sz="2400">
                <a:solidFill>
                  <a:schemeClr val="tx1"/>
                </a:solidFill>
                <a:latin typeface="Times New Roman" pitchFamily="18" charset="0"/>
              </a:defRPr>
            </a:lvl2pPr>
            <a:lvl3pPr marL="1143000" indent="-228600" algn="l" defTabSz="990600">
              <a:defRPr sz="2400">
                <a:solidFill>
                  <a:schemeClr val="tx1"/>
                </a:solidFill>
                <a:latin typeface="Times New Roman" pitchFamily="18" charset="0"/>
              </a:defRPr>
            </a:lvl3pPr>
            <a:lvl4pPr marL="1600200" indent="-228600" algn="l" defTabSz="990600">
              <a:defRPr sz="2400">
                <a:solidFill>
                  <a:schemeClr val="tx1"/>
                </a:solidFill>
                <a:latin typeface="Times New Roman" pitchFamily="18" charset="0"/>
              </a:defRPr>
            </a:lvl4pPr>
            <a:lvl5pPr marL="2057400" indent="-230188" algn="l" defTabSz="990600">
              <a:defRPr sz="2400">
                <a:solidFill>
                  <a:schemeClr val="tx1"/>
                </a:solidFill>
                <a:latin typeface="Times New Roman" pitchFamily="18" charset="0"/>
              </a:defRPr>
            </a:lvl5pPr>
            <a:lvl6pPr marL="2514600" indent="-230188" defTabSz="990600" fontAlgn="base">
              <a:spcBef>
                <a:spcPct val="0"/>
              </a:spcBef>
              <a:spcAft>
                <a:spcPct val="0"/>
              </a:spcAft>
              <a:defRPr sz="2400">
                <a:solidFill>
                  <a:schemeClr val="tx1"/>
                </a:solidFill>
                <a:latin typeface="Times New Roman" pitchFamily="18" charset="0"/>
              </a:defRPr>
            </a:lvl6pPr>
            <a:lvl7pPr marL="2971800" indent="-230188" defTabSz="990600" fontAlgn="base">
              <a:spcBef>
                <a:spcPct val="0"/>
              </a:spcBef>
              <a:spcAft>
                <a:spcPct val="0"/>
              </a:spcAft>
              <a:defRPr sz="2400">
                <a:solidFill>
                  <a:schemeClr val="tx1"/>
                </a:solidFill>
                <a:latin typeface="Times New Roman" pitchFamily="18" charset="0"/>
              </a:defRPr>
            </a:lvl7pPr>
            <a:lvl8pPr marL="3429000" indent="-230188" defTabSz="990600" fontAlgn="base">
              <a:spcBef>
                <a:spcPct val="0"/>
              </a:spcBef>
              <a:spcAft>
                <a:spcPct val="0"/>
              </a:spcAft>
              <a:defRPr sz="2400">
                <a:solidFill>
                  <a:schemeClr val="tx1"/>
                </a:solidFill>
                <a:latin typeface="Times New Roman" pitchFamily="18" charset="0"/>
              </a:defRPr>
            </a:lvl8pPr>
            <a:lvl9pPr marL="3886200" indent="-230188" defTabSz="990600" fontAlgn="base">
              <a:spcBef>
                <a:spcPct val="0"/>
              </a:spcBef>
              <a:spcAft>
                <a:spcPct val="0"/>
              </a:spcAft>
              <a:defRPr sz="2400">
                <a:solidFill>
                  <a:schemeClr val="tx1"/>
                </a:solidFill>
                <a:latin typeface="Times New Roman" pitchFamily="18" charset="0"/>
              </a:defRPr>
            </a:lvl9pPr>
          </a:lstStyle>
          <a:p>
            <a:pPr algn="r" eaLnBrk="0" hangingPunct="0"/>
            <a:fld id="{A215AEBB-3578-48FE-89AA-0CDF0498446B}" type="slidenum">
              <a:rPr lang="de-DE" sz="1300">
                <a:ea typeface="ＭＳ Ｐゴシック" charset="-128"/>
              </a:rPr>
              <a:pPr algn="r" eaLnBrk="0" hangingPunct="0"/>
              <a:t>3</a:t>
            </a:fld>
            <a:endParaRPr lang="de-DE" sz="1300">
              <a:ea typeface="ＭＳ Ｐゴシック" charset="-128"/>
            </a:endParaRPr>
          </a:p>
        </p:txBody>
      </p:sp>
      <p:sp>
        <p:nvSpPr>
          <p:cNvPr id="883715" name="Rectangle 2"/>
          <p:cNvSpPr>
            <a:spLocks noGrp="1" noRot="1" noChangeAspect="1" noChangeArrowheads="1" noTextEdit="1"/>
          </p:cNvSpPr>
          <p:nvPr>
            <p:ph type="sldImg"/>
          </p:nvPr>
        </p:nvSpPr>
        <p:spPr>
          <a:xfrm>
            <a:off x="917575" y="744538"/>
            <a:ext cx="4964113" cy="3722687"/>
          </a:xfrm>
          <a:ln/>
        </p:spPr>
      </p:sp>
      <p:sp>
        <p:nvSpPr>
          <p:cNvPr id="883716" name="Rectangle 3"/>
          <p:cNvSpPr>
            <a:spLocks noGrp="1" noChangeArrowheads="1"/>
          </p:cNvSpPr>
          <p:nvPr>
            <p:ph type="body" idx="1"/>
          </p:nvPr>
        </p:nvSpPr>
        <p:spPr>
          <a:xfrm>
            <a:off x="910224" y="4715172"/>
            <a:ext cx="4977232" cy="4467865"/>
          </a:xfrm>
          <a:ln/>
        </p:spPr>
        <p:txBody>
          <a:bodyPr lIns="98997" tIns="49498" rIns="98997" bIns="49498"/>
          <a:lstStyle/>
          <a:p>
            <a:r>
              <a:rPr lang="de-DE" b="1"/>
              <a:t>Erstellt:</a:t>
            </a:r>
            <a:r>
              <a:rPr lang="de-DE"/>
              <a:t> Krapmeier, 07.09.2005</a:t>
            </a:r>
            <a:r>
              <a:rPr lang="de-DE" b="1"/>
              <a:t> </a:t>
            </a:r>
          </a:p>
          <a:p>
            <a:r>
              <a:rPr lang="de-DE" b="1"/>
              <a:t>Geändert:</a:t>
            </a:r>
            <a:r>
              <a:rPr lang="de-DE"/>
              <a:t> </a:t>
            </a:r>
          </a:p>
          <a:p>
            <a:r>
              <a:rPr lang="de-DE" b="1"/>
              <a:t>Kommentar:</a:t>
            </a:r>
            <a:endParaRPr lang="de-AT" b="1"/>
          </a:p>
          <a:p>
            <a:endParaRPr lang="de-A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52383"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2" tIns="47166" rIns="94332" bIns="47166"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0CA4693E-915E-4ED4-B1BE-396B076966B7}" type="slidenum">
              <a:rPr lang="de-DE" altLang="de-DE" sz="1200">
                <a:solidFill>
                  <a:srgbClr val="000000"/>
                </a:solidFill>
                <a:latin typeface="Times New Roman" pitchFamily="18" charset="0"/>
                <a:cs typeface="Arial" charset="0"/>
              </a:rPr>
              <a:pPr algn="r" eaLnBrk="1" hangingPunct="1"/>
              <a:t>173</a:t>
            </a:fld>
            <a:endParaRPr lang="de-DE" altLang="de-DE" sz="1200">
              <a:solidFill>
                <a:srgbClr val="000000"/>
              </a:solidFill>
              <a:latin typeface="Times New Roman" pitchFamily="18" charset="0"/>
              <a:cs typeface="Arial" charset="0"/>
            </a:endParaRPr>
          </a:p>
        </p:txBody>
      </p:sp>
      <p:sp>
        <p:nvSpPr>
          <p:cNvPr id="171011" name="Rectangle 2"/>
          <p:cNvSpPr>
            <a:spLocks noGrp="1" noRot="1" noChangeAspect="1" noChangeArrowheads="1" noTextEdit="1"/>
          </p:cNvSpPr>
          <p:nvPr>
            <p:ph type="sldImg"/>
          </p:nvPr>
        </p:nvSpPr>
        <p:spPr>
          <a:xfrm>
            <a:off x="919163" y="744538"/>
            <a:ext cx="4962525" cy="3722687"/>
          </a:xfrm>
          <a:ln/>
        </p:spPr>
      </p:sp>
      <p:sp>
        <p:nvSpPr>
          <p:cNvPr id="171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txBox="1">
            <a:spLocks noGrp="1" noChangeArrowheads="1"/>
          </p:cNvSpPr>
          <p:nvPr/>
        </p:nvSpPr>
        <p:spPr bwMode="auto">
          <a:xfrm>
            <a:off x="3852383" y="9431979"/>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32" tIns="47166" rIns="94332" bIns="47166"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0CA4693E-915E-4ED4-B1BE-396B076966B7}" type="slidenum">
              <a:rPr lang="de-DE" altLang="de-DE" sz="1200">
                <a:solidFill>
                  <a:srgbClr val="000000"/>
                </a:solidFill>
                <a:latin typeface="Times New Roman" pitchFamily="18" charset="0"/>
                <a:cs typeface="Arial" charset="0"/>
              </a:rPr>
              <a:pPr algn="r" eaLnBrk="1" hangingPunct="1"/>
              <a:t>174</a:t>
            </a:fld>
            <a:endParaRPr lang="de-DE" altLang="de-DE" sz="1200">
              <a:solidFill>
                <a:srgbClr val="000000"/>
              </a:solidFill>
              <a:latin typeface="Times New Roman" pitchFamily="18" charset="0"/>
              <a:cs typeface="Arial" charset="0"/>
            </a:endParaRPr>
          </a:p>
        </p:txBody>
      </p:sp>
      <p:sp>
        <p:nvSpPr>
          <p:cNvPr id="171011" name="Rectangle 2"/>
          <p:cNvSpPr>
            <a:spLocks noGrp="1" noRot="1" noChangeAspect="1" noChangeArrowheads="1" noTextEdit="1"/>
          </p:cNvSpPr>
          <p:nvPr>
            <p:ph type="sldImg"/>
          </p:nvPr>
        </p:nvSpPr>
        <p:spPr>
          <a:xfrm>
            <a:off x="919163" y="744538"/>
            <a:ext cx="4962525" cy="3722687"/>
          </a:xfrm>
          <a:ln/>
        </p:spPr>
      </p:sp>
      <p:sp>
        <p:nvSpPr>
          <p:cNvPr id="171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de-DE" altLang="de-DE"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8"/>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6" tIns="49528" rIns="99056" bIns="49528"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185</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FC8704-84D7-41DF-96D3-DB49AC50A08C}" type="slidenum">
              <a:rPr lang="de-DE" altLang="de-DE"/>
              <a:pPr/>
              <a:t>214</a:t>
            </a:fld>
            <a:endParaRPr lang="de-DE" altLang="de-DE"/>
          </a:p>
        </p:txBody>
      </p:sp>
      <p:sp>
        <p:nvSpPr>
          <p:cNvPr id="588802" name="Rectangle 2"/>
          <p:cNvSpPr>
            <a:spLocks noGrp="1" noRot="1" noChangeAspect="1" noChangeArrowheads="1" noTextEdit="1"/>
          </p:cNvSpPr>
          <p:nvPr>
            <p:ph type="sldImg"/>
          </p:nvPr>
        </p:nvSpPr>
        <p:spPr>
          <a:xfrm>
            <a:off x="917575" y="744538"/>
            <a:ext cx="4962525" cy="3722687"/>
          </a:xfrm>
          <a:ln/>
        </p:spPr>
      </p:sp>
      <p:sp>
        <p:nvSpPr>
          <p:cNvPr id="588803" name="Rectangle 3"/>
          <p:cNvSpPr>
            <a:spLocks noGrp="1" noChangeArrowheads="1"/>
          </p:cNvSpPr>
          <p:nvPr>
            <p:ph type="body" idx="1"/>
          </p:nvPr>
        </p:nvSpPr>
        <p:spPr>
          <a:xfrm>
            <a:off x="1132686" y="4715172"/>
            <a:ext cx="4757902" cy="4467865"/>
          </a:xfrm>
        </p:spPr>
        <p:txBody>
          <a:bodyPr/>
          <a:lstStyle/>
          <a:p>
            <a:r>
              <a:rPr lang="de-DE" altLang="de-DE" b="1"/>
              <a:t>Holzpelletofen mit Vorratsbehälter</a:t>
            </a:r>
          </a:p>
          <a:p>
            <a:endParaRPr lang="de-DE" altLang="de-DE"/>
          </a:p>
          <a:p>
            <a:endParaRPr lang="de-DE" alt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3BFBDF-8AE8-4927-9977-D482AA702F56}" type="slidenum">
              <a:rPr lang="de-DE" altLang="de-DE"/>
              <a:pPr/>
              <a:t>6</a:t>
            </a:fld>
            <a:endParaRPr lang="de-DE" altLang="de-DE"/>
          </a:p>
        </p:txBody>
      </p:sp>
      <p:sp>
        <p:nvSpPr>
          <p:cNvPr id="950274" name="Rectangle 2"/>
          <p:cNvSpPr>
            <a:spLocks noGrp="1" noRot="1" noChangeAspect="1" noChangeArrowheads="1" noTextEdit="1"/>
          </p:cNvSpPr>
          <p:nvPr>
            <p:ph type="sldImg"/>
          </p:nvPr>
        </p:nvSpPr>
        <p:spPr>
          <a:xfrm>
            <a:off x="920750" y="744538"/>
            <a:ext cx="4962525" cy="3722687"/>
          </a:xfrm>
          <a:ln/>
        </p:spPr>
      </p:sp>
      <p:sp>
        <p:nvSpPr>
          <p:cNvPr id="95027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77F96E-8DA9-4AD6-A579-8AF885254BFF}" type="slidenum">
              <a:rPr lang="de-DE" altLang="de-DE"/>
              <a:pPr/>
              <a:t>7</a:t>
            </a:fld>
            <a:endParaRPr lang="de-DE" altLang="de-DE"/>
          </a:p>
        </p:txBody>
      </p:sp>
      <p:sp>
        <p:nvSpPr>
          <p:cNvPr id="952322" name="Rectangle 2"/>
          <p:cNvSpPr>
            <a:spLocks noGrp="1" noRot="1" noChangeAspect="1" noChangeArrowheads="1" noTextEdit="1"/>
          </p:cNvSpPr>
          <p:nvPr>
            <p:ph type="sldImg"/>
          </p:nvPr>
        </p:nvSpPr>
        <p:spPr>
          <a:xfrm>
            <a:off x="919163" y="744538"/>
            <a:ext cx="4962525" cy="3722687"/>
          </a:xfrm>
          <a:ln/>
        </p:spPr>
      </p:sp>
      <p:sp>
        <p:nvSpPr>
          <p:cNvPr id="952323"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98FA9E-F231-42E6-9570-EED158D1DC2A}" type="slidenum">
              <a:rPr lang="de-DE" altLang="de-DE"/>
              <a:pPr/>
              <a:t>8</a:t>
            </a:fld>
            <a:endParaRPr lang="de-DE" altLang="de-DE"/>
          </a:p>
        </p:txBody>
      </p:sp>
      <p:sp>
        <p:nvSpPr>
          <p:cNvPr id="944130" name="Rectangle 2"/>
          <p:cNvSpPr>
            <a:spLocks noGrp="1" noRot="1" noChangeAspect="1" noChangeArrowheads="1" noTextEdit="1"/>
          </p:cNvSpPr>
          <p:nvPr>
            <p:ph type="sldImg"/>
          </p:nvPr>
        </p:nvSpPr>
        <p:spPr>
          <a:xfrm>
            <a:off x="920750" y="744538"/>
            <a:ext cx="4962525" cy="3722687"/>
          </a:xfrm>
          <a:ln/>
        </p:spPr>
      </p:sp>
      <p:sp>
        <p:nvSpPr>
          <p:cNvPr id="944131"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41EC5F-A978-4F06-A36D-85DC4B3B5B78}" type="slidenum">
              <a:rPr lang="de-DE" altLang="de-DE"/>
              <a:pPr/>
              <a:t>9</a:t>
            </a:fld>
            <a:endParaRPr lang="de-DE" altLang="de-DE"/>
          </a:p>
        </p:txBody>
      </p:sp>
      <p:sp>
        <p:nvSpPr>
          <p:cNvPr id="958466" name="Rectangle 2"/>
          <p:cNvSpPr>
            <a:spLocks noGrp="1" noRot="1" noChangeAspect="1" noChangeArrowheads="1" noTextEdit="1"/>
          </p:cNvSpPr>
          <p:nvPr>
            <p:ph type="sldImg"/>
          </p:nvPr>
        </p:nvSpPr>
        <p:spPr>
          <a:xfrm>
            <a:off x="919163" y="744538"/>
            <a:ext cx="4962525" cy="3722687"/>
          </a:xfrm>
          <a:ln/>
        </p:spPr>
      </p:sp>
      <p:sp>
        <p:nvSpPr>
          <p:cNvPr id="958467"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64B930-A8EE-4A94-B51C-FD5ADE567828}" type="slidenum">
              <a:rPr lang="de-DE" altLang="de-DE"/>
              <a:pPr/>
              <a:t>10</a:t>
            </a:fld>
            <a:endParaRPr lang="de-DE" altLang="de-DE"/>
          </a:p>
        </p:txBody>
      </p:sp>
      <p:sp>
        <p:nvSpPr>
          <p:cNvPr id="960514" name="Rectangle 2"/>
          <p:cNvSpPr>
            <a:spLocks noGrp="1" noRot="1" noChangeAspect="1" noChangeArrowheads="1" noTextEdit="1"/>
          </p:cNvSpPr>
          <p:nvPr>
            <p:ph type="sldImg"/>
          </p:nvPr>
        </p:nvSpPr>
        <p:spPr>
          <a:xfrm>
            <a:off x="919163" y="744538"/>
            <a:ext cx="4962525" cy="3722687"/>
          </a:xfrm>
          <a:ln/>
        </p:spPr>
      </p:sp>
      <p:sp>
        <p:nvSpPr>
          <p:cNvPr id="960515" name="Rectangle 3"/>
          <p:cNvSpPr>
            <a:spLocks noGrp="1" noChangeArrowheads="1"/>
          </p:cNvSpPr>
          <p:nvPr>
            <p:ph type="body" idx="1"/>
          </p:nvPr>
        </p:nvSpPr>
        <p:spPr/>
        <p:txBody>
          <a:bodyPr/>
          <a:lstStyle/>
          <a:p>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52382" y="9431978"/>
            <a:ext cx="2945293" cy="49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6" tIns="49528" rIns="99056" bIns="49528" anchor="b"/>
          <a:lstStyle>
            <a:lvl1pPr defTabSz="942975" eaLnBrk="0" hangingPunct="0">
              <a:defRPr sz="2800">
                <a:solidFill>
                  <a:schemeClr val="tx1"/>
                </a:solidFill>
                <a:latin typeface="Arial" charset="0"/>
              </a:defRPr>
            </a:lvl1pPr>
            <a:lvl2pPr marL="742950" indent="-285750" defTabSz="942975" eaLnBrk="0" hangingPunct="0">
              <a:defRPr sz="2800">
                <a:solidFill>
                  <a:schemeClr val="tx1"/>
                </a:solidFill>
                <a:latin typeface="Arial" charset="0"/>
              </a:defRPr>
            </a:lvl2pPr>
            <a:lvl3pPr marL="1143000" indent="-228600" defTabSz="942975" eaLnBrk="0" hangingPunct="0">
              <a:defRPr sz="2800">
                <a:solidFill>
                  <a:schemeClr val="tx1"/>
                </a:solidFill>
                <a:latin typeface="Arial" charset="0"/>
              </a:defRPr>
            </a:lvl3pPr>
            <a:lvl4pPr marL="1600200" indent="-228600" defTabSz="942975" eaLnBrk="0" hangingPunct="0">
              <a:defRPr sz="2800">
                <a:solidFill>
                  <a:schemeClr val="tx1"/>
                </a:solidFill>
                <a:latin typeface="Arial" charset="0"/>
              </a:defRPr>
            </a:lvl4pPr>
            <a:lvl5pPr marL="2057400" indent="-228600" defTabSz="942975" eaLnBrk="0" hangingPunct="0">
              <a:defRPr sz="2800">
                <a:solidFill>
                  <a:schemeClr val="tx1"/>
                </a:solidFill>
                <a:latin typeface="Arial" charset="0"/>
              </a:defRPr>
            </a:lvl5pPr>
            <a:lvl6pPr marL="2514600" indent="-228600" defTabSz="942975" eaLnBrk="0" fontAlgn="base" hangingPunct="0">
              <a:spcBef>
                <a:spcPct val="0"/>
              </a:spcBef>
              <a:spcAft>
                <a:spcPct val="0"/>
              </a:spcAft>
              <a:defRPr sz="2800">
                <a:solidFill>
                  <a:schemeClr val="tx1"/>
                </a:solidFill>
                <a:latin typeface="Arial" charset="0"/>
              </a:defRPr>
            </a:lvl6pPr>
            <a:lvl7pPr marL="2971800" indent="-228600" defTabSz="942975" eaLnBrk="0" fontAlgn="base" hangingPunct="0">
              <a:spcBef>
                <a:spcPct val="0"/>
              </a:spcBef>
              <a:spcAft>
                <a:spcPct val="0"/>
              </a:spcAft>
              <a:defRPr sz="2800">
                <a:solidFill>
                  <a:schemeClr val="tx1"/>
                </a:solidFill>
                <a:latin typeface="Arial" charset="0"/>
              </a:defRPr>
            </a:lvl7pPr>
            <a:lvl8pPr marL="3429000" indent="-228600" defTabSz="942975" eaLnBrk="0" fontAlgn="base" hangingPunct="0">
              <a:spcBef>
                <a:spcPct val="0"/>
              </a:spcBef>
              <a:spcAft>
                <a:spcPct val="0"/>
              </a:spcAft>
              <a:defRPr sz="2800">
                <a:solidFill>
                  <a:schemeClr val="tx1"/>
                </a:solidFill>
                <a:latin typeface="Arial" charset="0"/>
              </a:defRPr>
            </a:lvl8pPr>
            <a:lvl9pPr marL="3886200" indent="-228600" defTabSz="942975" eaLnBrk="0" fontAlgn="base" hangingPunct="0">
              <a:spcBef>
                <a:spcPct val="0"/>
              </a:spcBef>
              <a:spcAft>
                <a:spcPct val="0"/>
              </a:spcAft>
              <a:defRPr sz="2800">
                <a:solidFill>
                  <a:schemeClr val="tx1"/>
                </a:solidFill>
                <a:latin typeface="Arial" charset="0"/>
              </a:defRPr>
            </a:lvl9pPr>
          </a:lstStyle>
          <a:p>
            <a:pPr algn="r" eaLnBrk="1" hangingPunct="1"/>
            <a:fld id="{39669F62-E9B1-4B8B-87C0-FE87024B64C2}" type="slidenum">
              <a:rPr lang="de-DE" sz="1300">
                <a:solidFill>
                  <a:prstClr val="black"/>
                </a:solidFill>
                <a:latin typeface="Times New Roman" pitchFamily="18" charset="0"/>
              </a:rPr>
              <a:pPr algn="r" eaLnBrk="1" hangingPunct="1"/>
              <a:t>20</a:t>
            </a:fld>
            <a:endParaRPr lang="de-DE" sz="1300">
              <a:solidFill>
                <a:prstClr val="black"/>
              </a:solidFill>
              <a:latin typeface="Times New Roman" pitchFamily="18" charset="0"/>
            </a:endParaRPr>
          </a:p>
        </p:txBody>
      </p:sp>
      <p:sp>
        <p:nvSpPr>
          <p:cNvPr id="167939" name="Rectangle 2"/>
          <p:cNvSpPr>
            <a:spLocks noGrp="1" noRot="1" noChangeAspect="1" noChangeArrowheads="1" noTextEdit="1"/>
          </p:cNvSpPr>
          <p:nvPr>
            <p:ph type="sldImg"/>
          </p:nvPr>
        </p:nvSpPr>
        <p:spPr>
          <a:xfrm>
            <a:off x="919163" y="746125"/>
            <a:ext cx="4962525" cy="3722688"/>
          </a:xfrm>
          <a:ln/>
        </p:spPr>
      </p:sp>
      <p:sp>
        <p:nvSpPr>
          <p:cNvPr id="167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8.tiff"/><Relationship Id="rId1" Type="http://schemas.openxmlformats.org/officeDocument/2006/relationships/slideMaster" Target="../slideMasters/slideMaster15.xml"/><Relationship Id="rId4" Type="http://schemas.openxmlformats.org/officeDocument/2006/relationships/image" Target="../media/image3.jp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6.xml"/><Relationship Id="rId4" Type="http://schemas.openxmlformats.org/officeDocument/2006/relationships/image" Target="../media/image3.jp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Master" Target="../slideMasters/slideMaster16.xml"/><Relationship Id="rId6" Type="http://schemas.openxmlformats.org/officeDocument/2006/relationships/image" Target="../media/image13.jpg"/><Relationship Id="rId5" Type="http://schemas.openxmlformats.org/officeDocument/2006/relationships/hyperlink" Target="http://www.energieberatung-rlp.de/" TargetMode="External"/><Relationship Id="rId4" Type="http://schemas.openxmlformats.org/officeDocument/2006/relationships/hyperlink" Target="mailto:eteam@vzbv.de" TargetMode="Externa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8.tiff"/><Relationship Id="rId1" Type="http://schemas.openxmlformats.org/officeDocument/2006/relationships/slideMaster" Target="../slideMasters/slideMaster4.xml"/><Relationship Id="rId4" Type="http://schemas.openxmlformats.org/officeDocument/2006/relationships/image" Target="../media/image3.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10.jpeg"/><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3.jpg"/><Relationship Id="rId1" Type="http://schemas.openxmlformats.org/officeDocument/2006/relationships/slideMaster" Target="../slideMasters/slideMaster5.xml"/><Relationship Id="rId4" Type="http://schemas.openxmlformats.org/officeDocument/2006/relationships/image" Target="../media/image10.jpe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2.jpeg"/><Relationship Id="rId1" Type="http://schemas.openxmlformats.org/officeDocument/2006/relationships/slideMaster" Target="../slideMasters/slideMaster9.xml"/><Relationship Id="rId4" Type="http://schemas.openxmlformats.org/officeDocument/2006/relationships/image" Target="../media/image3.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8.tiff"/><Relationship Id="rId1" Type="http://schemas.openxmlformats.org/officeDocument/2006/relationships/slideMaster" Target="../slideMasters/slideMaster11.xml"/><Relationship Id="rId4" Type="http://schemas.openxmlformats.org/officeDocument/2006/relationships/image" Target="../media/image3.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7" name="Grafik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 y="1"/>
            <a:ext cx="9143998" cy="6857999"/>
          </a:xfrm>
          <a:prstGeom prst="rect">
            <a:avLst/>
          </a:prstGeom>
        </p:spPr>
      </p:pic>
      <p:sp>
        <p:nvSpPr>
          <p:cNvPr id="18" name="Rechteck 17"/>
          <p:cNvSpPr/>
          <p:nvPr userDrawn="1"/>
        </p:nvSpPr>
        <p:spPr>
          <a:xfrm>
            <a:off x="-16042" y="4265615"/>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ln>
                <a:solidFill>
                  <a:srgbClr val="000000"/>
                </a:solidFill>
              </a:ln>
              <a:solidFill>
                <a:schemeClr val="accent2">
                  <a:lumMod val="60000"/>
                  <a:lumOff val="40000"/>
                </a:schemeClr>
              </a:solidFill>
            </a:endParaRPr>
          </a:p>
        </p:txBody>
      </p:sp>
      <p:pic>
        <p:nvPicPr>
          <p:cNvPr id="20"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6"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sp>
        <p:nvSpPr>
          <p:cNvPr id="6" name="Rechteck 5"/>
          <p:cNvSpPr/>
          <p:nvPr userDrawn="1"/>
        </p:nvSpPr>
        <p:spPr>
          <a:xfrm>
            <a:off x="1" y="-748532"/>
            <a:ext cx="427762" cy="4277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smtClean="0">
                <a:latin typeface="Arial" panose="020B0604020202020204" pitchFamily="34" charset="0"/>
                <a:cs typeface="Arial" panose="020B0604020202020204" pitchFamily="34" charset="0"/>
              </a:rPr>
              <a:t>3</a:t>
            </a:r>
            <a:r>
              <a:rPr lang="de-DE" sz="800" baseline="0" dirty="0" smtClean="0">
                <a:latin typeface="Arial" panose="020B0604020202020204" pitchFamily="34" charset="0"/>
                <a:cs typeface="Arial" panose="020B0604020202020204" pitchFamily="34" charset="0"/>
              </a:rPr>
              <a:t> </a:t>
            </a:r>
            <a:r>
              <a:rPr lang="de-DE" sz="800" dirty="0" smtClean="0">
                <a:latin typeface="Arial" panose="020B0604020202020204" pitchFamily="34" charset="0"/>
                <a:cs typeface="Arial" panose="020B0604020202020204" pitchFamily="34" charset="0"/>
              </a:rPr>
              <a:t>VZ</a:t>
            </a:r>
            <a:endParaRPr lang="de-DE" sz="800" dirty="0">
              <a:latin typeface="Arial" panose="020B0604020202020204" pitchFamily="34" charset="0"/>
              <a:cs typeface="Arial" panose="020B0604020202020204" pitchFamily="34" charset="0"/>
            </a:endParaRPr>
          </a:p>
        </p:txBody>
      </p:sp>
      <p:sp>
        <p:nvSpPr>
          <p:cNvPr id="7" name="Textplatzhalter 5"/>
          <p:cNvSpPr txBox="1">
            <a:spLocks/>
          </p:cNvSpPr>
          <p:nvPr userDrawn="1"/>
        </p:nvSpPr>
        <p:spPr>
          <a:xfrm>
            <a:off x="-4521298" y="-730709"/>
            <a:ext cx="4093535" cy="7613246"/>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das nebenstehende Quadrat dient zur Abmessung der Abstände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zw. VZ und Kooperation = </a:t>
            </a:r>
          </a:p>
          <a:p>
            <a:r>
              <a:rPr lang="de-DE" sz="2400"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Verbraucherzentrale (Teil des Logos) = 3 VZ Höhe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Höhe VZ Logo = </a:t>
            </a:r>
          </a:p>
          <a:p>
            <a:r>
              <a:rPr lang="de-DE" sz="2400" dirty="0" smtClean="0">
                <a:solidFill>
                  <a:srgbClr val="FF0000"/>
                </a:solidFill>
                <a:latin typeface="Arial" panose="020B0604020202020204" pitchFamily="34" charset="0"/>
                <a:cs typeface="Arial" panose="020B0604020202020204" pitchFamily="34" charset="0"/>
              </a:rPr>
              <a:t>Höhe Logo Kooperation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Logo Kooperation </a:t>
            </a:r>
          </a:p>
          <a:p>
            <a:r>
              <a:rPr lang="de-DE" sz="2400" dirty="0" smtClean="0">
                <a:solidFill>
                  <a:srgbClr val="FF0000"/>
                </a:solidFill>
                <a:latin typeface="Arial" panose="020B0604020202020204" pitchFamily="34" charset="0"/>
                <a:cs typeface="Arial" panose="020B0604020202020204" pitchFamily="34" charset="0"/>
              </a:rPr>
              <a:t>bitte schwarz/weiß Variante</a:t>
            </a:r>
            <a:endParaRPr lang="de-DE" sz="2400" dirty="0">
              <a:solidFill>
                <a:srgbClr val="FF0000"/>
              </a:solidFill>
              <a:latin typeface="Arial" panose="020B0604020202020204" pitchFamily="34" charset="0"/>
              <a:cs typeface="Arial" panose="020B0604020202020204" pitchFamily="34" charset="0"/>
            </a:endParaRPr>
          </a:p>
        </p:txBody>
      </p:sp>
      <p:sp>
        <p:nvSpPr>
          <p:cNvPr id="8" name="Textplatzhalter 5"/>
          <p:cNvSpPr txBox="1">
            <a:spLocks/>
          </p:cNvSpPr>
          <p:nvPr userDrawn="1"/>
        </p:nvSpPr>
        <p:spPr>
          <a:xfrm>
            <a:off x="9596745"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Logo / Bild </a:t>
            </a:r>
          </a:p>
          <a:p>
            <a:r>
              <a:rPr lang="de-DE" sz="2400" b="1" dirty="0" smtClean="0">
                <a:solidFill>
                  <a:srgbClr val="FF0000"/>
                </a:solidFill>
                <a:latin typeface="Arial" panose="020B0604020202020204" pitchFamily="34" charset="0"/>
                <a:cs typeface="Arial" panose="020B0604020202020204" pitchFamily="34" charset="0"/>
              </a:rPr>
              <a:t>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Logo /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49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558" userDrawn="1">
          <p15:clr>
            <a:srgbClr val="FBAE40"/>
          </p15:clr>
        </p15:guide>
        <p15:guide id="2" pos="42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801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519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1" y="393407"/>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1421427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42999" y="-1142998"/>
            <a:ext cx="6858002" cy="9144001"/>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3738671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461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785111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5"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6600092" y="6219825"/>
            <a:ext cx="2133600" cy="476250"/>
          </a:xfrm>
          <a:prstGeom prst="rect">
            <a:avLst/>
          </a:prstGeom>
        </p:spPr>
        <p:txBody>
          <a:bodyPr/>
          <a:lstStyle>
            <a:lvl1pPr>
              <a:defRPr/>
            </a:lvl1pPr>
          </a:lstStyle>
          <a:p>
            <a:fld id="{EAF546D0-CECD-4A27-A0F7-0F7DCAF01037}" type="slidenum">
              <a:rPr lang="de-DE" altLang="de-DE"/>
              <a:pPr/>
              <a:t>‹Nr.›</a:t>
            </a:fld>
            <a:endParaRPr lang="de-DE" altLang="de-DE"/>
          </a:p>
        </p:txBody>
      </p:sp>
    </p:spTree>
    <p:extLst>
      <p:ext uri="{BB962C8B-B14F-4D97-AF65-F5344CB8AC3E}">
        <p14:creationId xmlns:p14="http://schemas.microsoft.com/office/powerpoint/2010/main" val="616036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a:xfrm>
            <a:off x="6600092" y="6219825"/>
            <a:ext cx="2133600" cy="476250"/>
          </a:xfrm>
          <a:prstGeom prst="rect">
            <a:avLst/>
          </a:prstGeom>
        </p:spPr>
        <p:txBody>
          <a:bodyPr/>
          <a:lstStyle>
            <a:lvl1pPr>
              <a:defRPr/>
            </a:lvl1pPr>
          </a:lstStyle>
          <a:p>
            <a:fld id="{38C86063-4A7C-49B2-A856-858A6881C4C4}" type="slidenum">
              <a:rPr lang="de-DE" altLang="de-DE"/>
              <a:pPr/>
              <a:t>‹Nr.›</a:t>
            </a:fld>
            <a:endParaRPr lang="de-DE" altLang="de-DE"/>
          </a:p>
        </p:txBody>
      </p:sp>
    </p:spTree>
    <p:extLst>
      <p:ext uri="{BB962C8B-B14F-4D97-AF65-F5344CB8AC3E}">
        <p14:creationId xmlns:p14="http://schemas.microsoft.com/office/powerpoint/2010/main" val="112819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7" name="Grafik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 y="1"/>
            <a:ext cx="9143998" cy="6857999"/>
          </a:xfrm>
          <a:prstGeom prst="rect">
            <a:avLst/>
          </a:prstGeom>
        </p:spPr>
      </p:pic>
      <p:sp>
        <p:nvSpPr>
          <p:cNvPr id="18" name="Rechteck 17"/>
          <p:cNvSpPr/>
          <p:nvPr userDrawn="1"/>
        </p:nvSpPr>
        <p:spPr>
          <a:xfrm>
            <a:off x="-16042" y="4265615"/>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20"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6"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sp>
        <p:nvSpPr>
          <p:cNvPr id="6" name="Rechteck 5"/>
          <p:cNvSpPr/>
          <p:nvPr userDrawn="1"/>
        </p:nvSpPr>
        <p:spPr>
          <a:xfrm>
            <a:off x="1" y="-748532"/>
            <a:ext cx="427762" cy="4277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smtClean="0">
                <a:solidFill>
                  <a:prstClr val="white"/>
                </a:solidFill>
                <a:latin typeface="Arial" panose="020B0604020202020204" pitchFamily="34" charset="0"/>
                <a:cs typeface="Arial" panose="020B0604020202020204" pitchFamily="34" charset="0"/>
              </a:rPr>
              <a:t>3 VZ</a:t>
            </a:r>
            <a:endParaRPr lang="de-DE" sz="800" dirty="0">
              <a:solidFill>
                <a:prstClr val="white"/>
              </a:solidFill>
              <a:latin typeface="Arial" panose="020B0604020202020204" pitchFamily="34" charset="0"/>
              <a:cs typeface="Arial" panose="020B0604020202020204" pitchFamily="34" charset="0"/>
            </a:endParaRPr>
          </a:p>
        </p:txBody>
      </p:sp>
      <p:sp>
        <p:nvSpPr>
          <p:cNvPr id="7" name="Textplatzhalter 5"/>
          <p:cNvSpPr txBox="1">
            <a:spLocks/>
          </p:cNvSpPr>
          <p:nvPr userDrawn="1"/>
        </p:nvSpPr>
        <p:spPr>
          <a:xfrm>
            <a:off x="-4521298" y="-730709"/>
            <a:ext cx="4093535" cy="7613246"/>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das nebenstehende Quadrat dient zur Abmessung der Abstände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zw. VZ und Kooperation = </a:t>
            </a:r>
          </a:p>
          <a:p>
            <a:r>
              <a:rPr lang="de-DE" sz="2400"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Verbraucherzentrale (Teil des Logos) = 3 VZ Höhe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Höhe VZ Logo = </a:t>
            </a:r>
          </a:p>
          <a:p>
            <a:r>
              <a:rPr lang="de-DE" sz="2400" dirty="0" smtClean="0">
                <a:solidFill>
                  <a:srgbClr val="FF0000"/>
                </a:solidFill>
                <a:latin typeface="Arial" panose="020B0604020202020204" pitchFamily="34" charset="0"/>
                <a:cs typeface="Arial" panose="020B0604020202020204" pitchFamily="34" charset="0"/>
              </a:rPr>
              <a:t>Höhe Logo Kooperation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Logo Kooperation </a:t>
            </a:r>
          </a:p>
          <a:p>
            <a:r>
              <a:rPr lang="de-DE" sz="2400" dirty="0" smtClean="0">
                <a:solidFill>
                  <a:srgbClr val="FF0000"/>
                </a:solidFill>
                <a:latin typeface="Arial" panose="020B0604020202020204" pitchFamily="34" charset="0"/>
                <a:cs typeface="Arial" panose="020B0604020202020204" pitchFamily="34" charset="0"/>
              </a:rPr>
              <a:t>bitte schwarz/weiß Variante</a:t>
            </a:r>
            <a:endParaRPr lang="de-DE" sz="2400" dirty="0">
              <a:solidFill>
                <a:srgbClr val="FF0000"/>
              </a:solidFill>
              <a:latin typeface="Arial" panose="020B0604020202020204" pitchFamily="34" charset="0"/>
              <a:cs typeface="Arial" panose="020B0604020202020204" pitchFamily="34" charset="0"/>
            </a:endParaRPr>
          </a:p>
        </p:txBody>
      </p:sp>
      <p:sp>
        <p:nvSpPr>
          <p:cNvPr id="8" name="Textplatzhalter 5"/>
          <p:cNvSpPr txBox="1">
            <a:spLocks/>
          </p:cNvSpPr>
          <p:nvPr userDrawn="1"/>
        </p:nvSpPr>
        <p:spPr>
          <a:xfrm>
            <a:off x="9596745"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Logo / Bild </a:t>
            </a:r>
          </a:p>
          <a:p>
            <a:r>
              <a:rPr lang="de-DE" sz="2400" b="1" dirty="0" smtClean="0">
                <a:solidFill>
                  <a:srgbClr val="FF0000"/>
                </a:solidFill>
                <a:latin typeface="Arial" panose="020B0604020202020204" pitchFamily="34" charset="0"/>
                <a:cs typeface="Arial" panose="020B0604020202020204" pitchFamily="34" charset="0"/>
              </a:rPr>
              <a:t>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Logo /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867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558" userDrawn="1">
          <p15:clr>
            <a:srgbClr val="FBAE40"/>
          </p15:clr>
        </p15:guide>
        <p15:guide id="2" pos="4286"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2" name="Rechteck 11"/>
          <p:cNvSpPr/>
          <p:nvPr userDrawn="1"/>
        </p:nvSpPr>
        <p:spPr>
          <a:xfrm>
            <a:off x="-16042" y="4265615"/>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14" name="Grafik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pic>
        <p:nvPicPr>
          <p:cNvPr id="6"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6"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elplatzhalter 1"/>
          <p:cNvSpPr txBox="1">
            <a:spLocks/>
          </p:cNvSpPr>
          <p:nvPr userDrawn="1"/>
        </p:nvSpPr>
        <p:spPr>
          <a:xfrm>
            <a:off x="387119" y="4752754"/>
            <a:ext cx="8128231" cy="1180214"/>
          </a:xfrm>
          <a:prstGeom prst="rect">
            <a:avLst/>
          </a:prstGeom>
        </p:spPr>
        <p:txBody>
          <a:bodyPr vert="horz" lIns="91440" tIns="45720" rIns="91440" bIns="45720" rtlCol="0" anchor="t" anchorCtr="0">
            <a:noAutofit/>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nSpc>
                <a:spcPts val="1500"/>
              </a:lnSpc>
            </a:pPr>
            <a:r>
              <a:rPr lang="de-DE" altLang="de-DE" sz="1100" dirty="0">
                <a:solidFill>
                  <a:prstClr val="white"/>
                </a:solidFill>
                <a:latin typeface="Arial" panose="020B0604020202020204" pitchFamily="34" charset="0"/>
                <a:cs typeface="Arial" panose="020B0604020202020204" pitchFamily="34" charset="0"/>
              </a:rPr>
              <a:t>Verbraucherzentrale </a:t>
            </a:r>
            <a:r>
              <a:rPr lang="de-DE" altLang="de-DE" sz="1100" dirty="0" smtClean="0">
                <a:solidFill>
                  <a:prstClr val="white"/>
                </a:solidFill>
                <a:latin typeface="Arial" panose="020B0604020202020204" pitchFamily="34" charset="0"/>
                <a:cs typeface="Arial" panose="020B0604020202020204" pitchFamily="34" charset="0"/>
              </a:rPr>
              <a:t>Rheinland-Pfalz </a:t>
            </a:r>
            <a:r>
              <a:rPr lang="de-DE" altLang="de-DE" sz="1100" dirty="0">
                <a:solidFill>
                  <a:prstClr val="white"/>
                </a:solidFill>
                <a:latin typeface="Arial" panose="020B0604020202020204" pitchFamily="34" charset="0"/>
                <a:cs typeface="Arial" panose="020B0604020202020204" pitchFamily="34" charset="0"/>
              </a:rPr>
              <a:t>e.V.</a:t>
            </a:r>
          </a:p>
          <a:p>
            <a:pPr>
              <a:lnSpc>
                <a:spcPts val="1500"/>
              </a:lnSpc>
            </a:pPr>
            <a:r>
              <a:rPr lang="de-DE" altLang="de-DE" sz="1100" dirty="0" smtClean="0">
                <a:solidFill>
                  <a:prstClr val="white"/>
                </a:solidFill>
                <a:latin typeface="Arial" panose="020B0604020202020204" pitchFamily="34" charset="0"/>
                <a:cs typeface="Arial" panose="020B0604020202020204" pitchFamily="34" charset="0"/>
              </a:rPr>
              <a:t>Seppel-</a:t>
            </a:r>
            <a:r>
              <a:rPr lang="de-DE" altLang="de-DE" sz="1100" dirty="0" err="1" smtClean="0">
                <a:solidFill>
                  <a:prstClr val="white"/>
                </a:solidFill>
                <a:latin typeface="Arial" panose="020B0604020202020204" pitchFamily="34" charset="0"/>
                <a:cs typeface="Arial" panose="020B0604020202020204" pitchFamily="34" charset="0"/>
              </a:rPr>
              <a:t>Glückert</a:t>
            </a:r>
            <a:r>
              <a:rPr lang="de-DE" altLang="de-DE" sz="1100" dirty="0" smtClean="0">
                <a:solidFill>
                  <a:prstClr val="white"/>
                </a:solidFill>
                <a:latin typeface="Arial" panose="020B0604020202020204" pitchFamily="34" charset="0"/>
                <a:cs typeface="Arial" panose="020B0604020202020204" pitchFamily="34" charset="0"/>
              </a:rPr>
              <a:t>-Passage 10 </a:t>
            </a:r>
            <a:r>
              <a:rPr lang="de-DE" altLang="de-DE" sz="1100" dirty="0">
                <a:solidFill>
                  <a:prstClr val="white"/>
                </a:solidFill>
                <a:latin typeface="Arial" panose="020B0604020202020204" pitchFamily="34" charset="0"/>
                <a:cs typeface="Arial" panose="020B0604020202020204" pitchFamily="34" charset="0"/>
              </a:rPr>
              <a:t>• </a:t>
            </a:r>
            <a:r>
              <a:rPr lang="de-DE" altLang="de-DE" sz="1100" dirty="0" smtClean="0">
                <a:solidFill>
                  <a:prstClr val="white"/>
                </a:solidFill>
                <a:latin typeface="Arial" panose="020B0604020202020204" pitchFamily="34" charset="0"/>
                <a:cs typeface="Arial" panose="020B0604020202020204" pitchFamily="34" charset="0"/>
              </a:rPr>
              <a:t>55116 Mainz</a:t>
            </a:r>
          </a:p>
          <a:p>
            <a:pPr>
              <a:lnSpc>
                <a:spcPts val="1500"/>
              </a:lnSpc>
            </a:pPr>
            <a:endParaRPr lang="de-DE" altLang="de-DE" sz="1100" dirty="0">
              <a:solidFill>
                <a:prstClr val="white"/>
              </a:solidFill>
              <a:latin typeface="Arial" panose="020B0604020202020204" pitchFamily="34" charset="0"/>
              <a:cs typeface="Arial" panose="020B0604020202020204" pitchFamily="34" charset="0"/>
              <a:hlinkClick r:id="rId4"/>
            </a:endParaRPr>
          </a:p>
          <a:p>
            <a:pPr>
              <a:lnSpc>
                <a:spcPts val="1500"/>
              </a:lnSpc>
            </a:pPr>
            <a:r>
              <a:rPr lang="de-DE" altLang="de-DE" sz="1100" dirty="0" smtClean="0">
                <a:solidFill>
                  <a:prstClr val="white"/>
                </a:solidFill>
                <a:latin typeface="Arial" panose="020B0604020202020204" pitchFamily="34" charset="0"/>
                <a:cs typeface="Arial" panose="020B0604020202020204" pitchFamily="34" charset="0"/>
                <a:hlinkClick r:id="rId4"/>
              </a:rPr>
              <a:t>energie@vz-rlp.de</a:t>
            </a:r>
            <a:r>
              <a:rPr lang="de-DE" altLang="de-DE" sz="1100" dirty="0" smtClean="0">
                <a:solidFill>
                  <a:prstClr val="white"/>
                </a:solidFill>
                <a:latin typeface="Arial" panose="020B0604020202020204" pitchFamily="34" charset="0"/>
                <a:cs typeface="Arial" panose="020B0604020202020204" pitchFamily="34" charset="0"/>
              </a:rPr>
              <a:t> </a:t>
            </a:r>
            <a:r>
              <a:rPr lang="de-DE" altLang="de-DE" sz="1100" dirty="0">
                <a:solidFill>
                  <a:prstClr val="white"/>
                </a:solidFill>
                <a:latin typeface="Arial" panose="020B0604020202020204" pitchFamily="34" charset="0"/>
                <a:cs typeface="Arial" panose="020B0604020202020204" pitchFamily="34" charset="0"/>
              </a:rPr>
              <a:t>• </a:t>
            </a:r>
            <a:r>
              <a:rPr lang="de-DE" altLang="de-DE" sz="1100" dirty="0" smtClean="0">
                <a:solidFill>
                  <a:prstClr val="white"/>
                </a:solidFill>
                <a:latin typeface="Arial" panose="020B0604020202020204" pitchFamily="34" charset="0"/>
                <a:cs typeface="Arial" panose="020B0604020202020204" pitchFamily="34" charset="0"/>
                <a:hlinkClick r:id="rId5"/>
              </a:rPr>
              <a:t>www.energieberatung-rlp.de</a:t>
            </a:r>
            <a:endParaRPr lang="de-DE" altLang="de-DE" sz="1100" dirty="0">
              <a:solidFill>
                <a:prstClr val="white"/>
              </a:solidFill>
              <a:latin typeface="Arial" panose="020B0604020202020204" pitchFamily="34" charset="0"/>
              <a:cs typeface="Arial" panose="020B0604020202020204" pitchFamily="34" charset="0"/>
            </a:endParaRPr>
          </a:p>
        </p:txBody>
      </p:sp>
      <p:sp>
        <p:nvSpPr>
          <p:cNvPr id="7" name="Textfeld 6"/>
          <p:cNvSpPr txBox="1"/>
          <p:nvPr userDrawn="1"/>
        </p:nvSpPr>
        <p:spPr>
          <a:xfrm>
            <a:off x="180973" y="2076451"/>
            <a:ext cx="7477125" cy="954107"/>
          </a:xfrm>
          <a:prstGeom prst="rect">
            <a:avLst/>
          </a:prstGeom>
          <a:noFill/>
        </p:spPr>
        <p:txBody>
          <a:bodyPr wrap="square" rtlCol="0">
            <a:spAutoFit/>
          </a:bodyPr>
          <a:lstStyle/>
          <a:p>
            <a:pPr algn="ctr"/>
            <a:r>
              <a:rPr lang="de-DE" b="1" dirty="0" smtClean="0">
                <a:solidFill>
                  <a:prstClr val="black"/>
                </a:solidFill>
              </a:rPr>
              <a:t>VIELEN DANK FÜR IHRE AUFMERKSAMKEIT!</a:t>
            </a:r>
            <a:endParaRPr lang="de-DE" b="1" dirty="0">
              <a:solidFill>
                <a:prstClr val="black"/>
              </a:solidFill>
            </a:endParaRPr>
          </a:p>
        </p:txBody>
      </p:sp>
      <p:pic>
        <p:nvPicPr>
          <p:cNvPr id="8" name="Grafik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8098" y="5276054"/>
            <a:ext cx="1231178" cy="1015852"/>
          </a:xfrm>
          <a:prstGeom prst="rect">
            <a:avLst/>
          </a:prstGeom>
        </p:spPr>
      </p:pic>
      <p:pic>
        <p:nvPicPr>
          <p:cNvPr id="9" name="Grafik 8"/>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934502" y="5505618"/>
            <a:ext cx="1500550" cy="786288"/>
          </a:xfrm>
          <a:prstGeom prst="rect">
            <a:avLst/>
          </a:prstGeom>
        </p:spPr>
      </p:pic>
    </p:spTree>
    <p:extLst>
      <p:ext uri="{BB962C8B-B14F-4D97-AF65-F5344CB8AC3E}">
        <p14:creationId xmlns:p14="http://schemas.microsoft.com/office/powerpoint/2010/main" val="2631772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6"/>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fld id="{90349B37-564C-4F51-8AB8-C5A11C55AC82}"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723054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3" y="1"/>
            <a:ext cx="9136431" cy="6857999"/>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de-DE" dirty="0">
              <a:solidFill>
                <a:schemeClr val="lt1"/>
              </a:solidFill>
              <a:latin typeface="+mn-lt"/>
              <a:ea typeface="+mn-ea"/>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400609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0CB95967-9BCC-4677-8FCC-7FD37E9C663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974104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1"/>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fld id="{8279B0EE-C6A5-404C-90BA-19648778941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635450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5" y="1981200"/>
            <a:ext cx="37982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fld id="{EAF546D0-CECD-4A27-A0F7-0F7DCAF01037}"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110354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fld id="{DB71FA1E-5EAF-4745-9F2D-B14A31FEE905}"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882978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fld id="{38C86063-4A7C-49B2-A856-858A6881C4C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72777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fld id="{32F24E32-A2A1-4B4A-B4D6-3F9FC69BF3E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039446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435"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E6AE7F9F-848E-4B41-8FBF-021D534D25EA}"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30784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74F1DA0D-1E14-45C3-96EB-76A98A1A11BC}"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309189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DB419A5F-8AEE-47A3-B800-05F017DF11AD}"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52588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06308" y="609600"/>
            <a:ext cx="1934308"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03385" y="609600"/>
            <a:ext cx="5662246"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A9A2F720-FB56-4B59-8315-469DC2752641}"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818821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57999"/>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de-DE" dirty="0">
              <a:solidFill>
                <a:schemeClr val="lt1"/>
              </a:solidFill>
              <a:latin typeface="+mn-lt"/>
              <a:ea typeface="+mn-ea"/>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265605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03385" y="1981200"/>
            <a:ext cx="7737231" cy="4114800"/>
          </a:xfrm>
        </p:spPr>
        <p:txBody>
          <a:bodyPr/>
          <a:lstStyle/>
          <a:p>
            <a:endParaRPr lang="de-DE"/>
          </a:p>
        </p:txBody>
      </p:sp>
      <p:sp>
        <p:nvSpPr>
          <p:cNvPr id="4" name="Foliennummernplatzhalter 3"/>
          <p:cNvSpPr>
            <a:spLocks noGrp="1"/>
          </p:cNvSpPr>
          <p:nvPr>
            <p:ph type="sldNum" sz="quarter" idx="10"/>
          </p:nvPr>
        </p:nvSpPr>
        <p:spPr>
          <a:xfrm>
            <a:off x="6600092" y="6219825"/>
            <a:ext cx="2133600" cy="476250"/>
          </a:xfrm>
        </p:spPr>
        <p:txBody>
          <a:bodyPr/>
          <a:lstStyle>
            <a:lvl1pPr>
              <a:defRPr/>
            </a:lvl1pPr>
          </a:lstStyle>
          <a:p>
            <a:fld id="{BAEB8070-EBEE-4DC8-BB8F-3277D4ADD70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301722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703385" y="609600"/>
            <a:ext cx="7737231"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6600092" y="6219825"/>
            <a:ext cx="2133600" cy="476250"/>
          </a:xfrm>
        </p:spPr>
        <p:txBody>
          <a:bodyPr/>
          <a:lstStyle>
            <a:lvl1pPr>
              <a:defRPr/>
            </a:lvl1pPr>
          </a:lstStyle>
          <a:p>
            <a:fld id="{C768A0A8-30FE-4F00-B59E-D005EE2BCB8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220861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p:spPr>
        <p:txBody>
          <a:bodyPr/>
          <a:lstStyle/>
          <a:p>
            <a:endParaRPr lang="de-DE"/>
          </a:p>
        </p:txBody>
      </p:sp>
      <p:sp>
        <p:nvSpPr>
          <p:cNvPr id="4" name="Foliennummernplatzhalter 3"/>
          <p:cNvSpPr>
            <a:spLocks noGrp="1"/>
          </p:cNvSpPr>
          <p:nvPr>
            <p:ph type="sldNum" sz="quarter" idx="10"/>
          </p:nvPr>
        </p:nvSpPr>
        <p:spPr>
          <a:xfrm>
            <a:off x="6600092" y="6219825"/>
            <a:ext cx="2133600" cy="476250"/>
          </a:xfr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695060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1"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627743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5"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0201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2748999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2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2"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576867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1"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79859900"/>
      </p:ext>
    </p:extLst>
  </p:cSld>
  <p:clrMapOvr>
    <a:masterClrMapping/>
  </p:clrMapOvr>
  <p:transition spd="slow">
    <p:cover/>
  </p:transition>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5"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1595963"/>
      </p:ext>
    </p:extLst>
  </p:cSld>
  <p:clrMapOvr>
    <a:masterClrMapping/>
  </p:clrMapOvr>
  <p:transition spd="slow">
    <p:cove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5"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6600092" y="6219825"/>
            <a:ext cx="2133600" cy="476250"/>
          </a:xfrm>
          <a:prstGeom prst="rect">
            <a:avLst/>
          </a:prstGeom>
        </p:spPr>
        <p:txBody>
          <a:bodyPr/>
          <a:lstStyle>
            <a:lvl1pPr>
              <a:defRPr/>
            </a:lvl1pPr>
          </a:lstStyle>
          <a:p>
            <a:fld id="{EAF546D0-CECD-4A27-A0F7-0F7DCAF01037}" type="slidenum">
              <a:rPr lang="de-DE" altLang="de-DE"/>
              <a:pPr/>
              <a:t>‹Nr.›</a:t>
            </a:fld>
            <a:endParaRPr lang="de-DE" altLang="de-DE"/>
          </a:p>
        </p:txBody>
      </p:sp>
    </p:spTree>
    <p:extLst>
      <p:ext uri="{BB962C8B-B14F-4D97-AF65-F5344CB8AC3E}">
        <p14:creationId xmlns:p14="http://schemas.microsoft.com/office/powerpoint/2010/main" val="1261377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2"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3297138254"/>
      </p:ext>
    </p:extLst>
  </p:cSld>
  <p:clrMapOvr>
    <a:masterClrMapping/>
  </p:clrMapOvr>
  <p:transition spd="slow">
    <p:cover/>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465381"/>
      </p:ext>
    </p:extLst>
  </p:cSld>
  <p:clrMapOvr>
    <a:masterClrMapping/>
  </p:clrMapOvr>
  <p:transition spd="slow">
    <p:cover/>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2"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1529471496"/>
      </p:ext>
    </p:extLst>
  </p:cSld>
  <p:clrMapOvr>
    <a:masterClrMapping/>
  </p:clrMapOvr>
  <p:transition spd="slow">
    <p:cove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a:xfrm>
            <a:off x="6600092" y="6219825"/>
            <a:ext cx="2133600" cy="476250"/>
          </a:xfrm>
          <a:prstGeom prst="rect">
            <a:avLst/>
          </a:prstGeom>
        </p:spPr>
        <p:txBody>
          <a:bodyPr/>
          <a:lstStyle>
            <a:lvl1pPr>
              <a:defRPr/>
            </a:lvl1pPr>
          </a:lstStyle>
          <a:p>
            <a:fld id="{38C86063-4A7C-49B2-A856-858A6881C4C4}" type="slidenum">
              <a:rPr lang="de-DE" altLang="de-DE"/>
              <a:pPr/>
              <a:t>‹Nr.›</a:t>
            </a:fld>
            <a:endParaRPr lang="de-DE" altLang="de-DE"/>
          </a:p>
        </p:txBody>
      </p:sp>
    </p:spTree>
    <p:extLst>
      <p:ext uri="{BB962C8B-B14F-4D97-AF65-F5344CB8AC3E}">
        <p14:creationId xmlns:p14="http://schemas.microsoft.com/office/powerpoint/2010/main" val="130110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BAEB8070-EBEE-4DC8-BB8F-3277D4ADD704}" type="slidenum">
              <a:rPr lang="de-DE" altLang="de-DE"/>
              <a:pPr/>
              <a:t>‹Nr.›</a:t>
            </a:fld>
            <a:endParaRPr lang="de-DE" altLang="de-DE"/>
          </a:p>
        </p:txBody>
      </p:sp>
    </p:spTree>
    <p:extLst>
      <p:ext uri="{BB962C8B-B14F-4D97-AF65-F5344CB8AC3E}">
        <p14:creationId xmlns:p14="http://schemas.microsoft.com/office/powerpoint/2010/main" val="3444934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703385" y="1981200"/>
            <a:ext cx="7737231" cy="41148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0CB95967-9BCC-4677-8FCC-7FD37E9C6634}" type="slidenum">
              <a:rPr lang="de-DE" altLang="de-DE"/>
              <a:pPr/>
              <a:t>‹Nr.›</a:t>
            </a:fld>
            <a:endParaRPr lang="de-DE" altLang="de-DE"/>
          </a:p>
        </p:txBody>
      </p:sp>
    </p:spTree>
    <p:extLst>
      <p:ext uri="{BB962C8B-B14F-4D97-AF65-F5344CB8AC3E}">
        <p14:creationId xmlns:p14="http://schemas.microsoft.com/office/powerpoint/2010/main" val="3321870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Bildplatzhalter 2"/>
          <p:cNvSpPr>
            <a:spLocks noGrp="1"/>
          </p:cNvSpPr>
          <p:nvPr>
            <p:ph type="pic" sz="quarter" idx="10"/>
          </p:nvPr>
        </p:nvSpPr>
        <p:spPr>
          <a:xfrm>
            <a:off x="1" y="0"/>
            <a:ext cx="9143999" cy="6858000"/>
          </a:xfrm>
          <a:prstGeom prst="rect">
            <a:avLst/>
          </a:prstGeom>
        </p:spPr>
        <p:txBody>
          <a:bodyPr vert="horz"/>
          <a:lstStyle>
            <a:lvl1pPr>
              <a:defRPr>
                <a:latin typeface="Arial"/>
              </a:defRPr>
            </a:lvl1pPr>
          </a:lstStyle>
          <a:p>
            <a:pPr lvl="0"/>
            <a:endParaRPr lang="de-DE" noProof="0" dirty="0"/>
          </a:p>
        </p:txBody>
      </p:sp>
      <p:sp>
        <p:nvSpPr>
          <p:cNvPr id="7" name="Textplatzhalter 32"/>
          <p:cNvSpPr>
            <a:spLocks noGrp="1"/>
          </p:cNvSpPr>
          <p:nvPr>
            <p:ph type="body" sz="quarter" idx="15"/>
          </p:nvPr>
        </p:nvSpPr>
        <p:spPr>
          <a:xfrm>
            <a:off x="0" y="6426200"/>
            <a:ext cx="9144000" cy="431800"/>
          </a:xfrm>
          <a:prstGeom prst="rect">
            <a:avLst/>
          </a:prstGeom>
          <a:solidFill>
            <a:srgbClr val="FABB00">
              <a:alpha val="75000"/>
            </a:srgbClr>
          </a:solidFill>
        </p:spPr>
        <p:txBody>
          <a:bodyPr vert="horz"/>
          <a:lstStyle/>
          <a:p>
            <a:pPr lvl="0"/>
            <a:r>
              <a:rPr lang="de-DE" smtClean="0"/>
              <a:t>Mastertextformat bearbeiten</a:t>
            </a:r>
          </a:p>
        </p:txBody>
      </p:sp>
      <p:sp>
        <p:nvSpPr>
          <p:cNvPr id="11" name="Textplatzhalter 11"/>
          <p:cNvSpPr>
            <a:spLocks noGrp="1"/>
          </p:cNvSpPr>
          <p:nvPr>
            <p:ph type="body" sz="quarter" idx="11"/>
          </p:nvPr>
        </p:nvSpPr>
        <p:spPr>
          <a:xfrm>
            <a:off x="387119" y="6426200"/>
            <a:ext cx="7232881" cy="311150"/>
          </a:xfrm>
          <a:prstGeom prst="rect">
            <a:avLst/>
          </a:prstGeom>
        </p:spPr>
        <p:txBody>
          <a:bodyPr vert="horz"/>
          <a:lstStyle>
            <a:lvl1pPr marL="0" indent="0">
              <a:spcBef>
                <a:spcPts val="0"/>
              </a:spcBef>
              <a:buFontTx/>
              <a:buNone/>
              <a:defRPr sz="1800" baseline="0">
                <a:solidFill>
                  <a:schemeClr val="bg1"/>
                </a:solidFill>
                <a:latin typeface="Arial"/>
              </a:defRPr>
            </a:lvl1pPr>
            <a:lvl2pPr marL="457200" indent="0">
              <a:spcBef>
                <a:spcPts val="0"/>
              </a:spcBef>
              <a:buFontTx/>
              <a:buNone/>
              <a:defRPr sz="1800" baseline="0">
                <a:solidFill>
                  <a:schemeClr val="bg1"/>
                </a:solidFill>
                <a:latin typeface="MetaNormal-Roman"/>
              </a:defRPr>
            </a:lvl2pPr>
            <a:lvl3pPr marL="914400" indent="0">
              <a:spcBef>
                <a:spcPts val="0"/>
              </a:spcBef>
              <a:buFontTx/>
              <a:buNone/>
              <a:defRPr sz="1800" baseline="0">
                <a:solidFill>
                  <a:schemeClr val="bg1"/>
                </a:solidFill>
                <a:latin typeface="MetaNormal-Roman"/>
              </a:defRPr>
            </a:lvl3pPr>
            <a:lvl4pPr marL="1371600" indent="0">
              <a:spcBef>
                <a:spcPts val="0"/>
              </a:spcBef>
              <a:buFontTx/>
              <a:buNone/>
              <a:defRPr sz="1800" baseline="0">
                <a:solidFill>
                  <a:schemeClr val="bg1"/>
                </a:solidFill>
                <a:latin typeface="MetaNormal-Roman"/>
              </a:defRPr>
            </a:lvl4pPr>
            <a:lvl5pPr marL="1828800" indent="0">
              <a:spcBef>
                <a:spcPts val="0"/>
              </a:spcBef>
              <a:buFontTx/>
              <a:buNone/>
              <a:defRPr sz="1800" baseline="0">
                <a:solidFill>
                  <a:schemeClr val="bg1"/>
                </a:solidFill>
                <a:latin typeface="MetaNormal-Roman"/>
              </a:defRPr>
            </a:lvl5pPr>
          </a:lstStyle>
          <a:p>
            <a:pPr lvl="0"/>
            <a:r>
              <a:rPr lang="de-DE" dirty="0" smtClean="0"/>
              <a:t>Mastertextformat bearbeiten</a:t>
            </a:r>
          </a:p>
        </p:txBody>
      </p:sp>
    </p:spTree>
    <p:extLst>
      <p:ext uri="{BB962C8B-B14F-4D97-AF65-F5344CB8AC3E}">
        <p14:creationId xmlns:p14="http://schemas.microsoft.com/office/powerpoint/2010/main" val="1848888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0"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02123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2"/>
            <a:ext cx="3066710" cy="4595631"/>
          </a:xfrm>
          <a:prstGeom prst="rect">
            <a:avLst/>
          </a:prstGeom>
        </p:spPr>
      </p:pic>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3431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2" name="Rechteck 11"/>
          <p:cNvSpPr/>
          <p:nvPr userDrawn="1"/>
        </p:nvSpPr>
        <p:spPr>
          <a:xfrm>
            <a:off x="-16042" y="4265615"/>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de-DE">
              <a:ln>
                <a:solidFill>
                  <a:srgbClr val="000000"/>
                </a:solidFill>
              </a:ln>
              <a:solidFill>
                <a:schemeClr val="accent2">
                  <a:lumMod val="60000"/>
                  <a:lumOff val="40000"/>
                </a:schemeClr>
              </a:solidFill>
            </a:endParaRPr>
          </a:p>
        </p:txBody>
      </p:sp>
      <p:pic>
        <p:nvPicPr>
          <p:cNvPr id="14" name="Grafik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pic>
        <p:nvPicPr>
          <p:cNvPr id="6"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6"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36006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300736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787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1" y="393407"/>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327441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42999" y="-1142998"/>
            <a:ext cx="6858002" cy="9144001"/>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568326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9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727063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7" name="Grafik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6042" y="4324"/>
            <a:ext cx="9177406" cy="6840340"/>
          </a:xfrm>
          <a:prstGeom prst="rect">
            <a:avLst/>
          </a:prstGeom>
        </p:spPr>
      </p:pic>
      <p:sp>
        <p:nvSpPr>
          <p:cNvPr id="18" name="Rechteck 17"/>
          <p:cNvSpPr/>
          <p:nvPr userDrawn="1"/>
        </p:nvSpPr>
        <p:spPr>
          <a:xfrm>
            <a:off x="-16042" y="4265619"/>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20"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8"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sp>
        <p:nvSpPr>
          <p:cNvPr id="6" name="Rechteck 5"/>
          <p:cNvSpPr/>
          <p:nvPr userDrawn="1"/>
        </p:nvSpPr>
        <p:spPr>
          <a:xfrm>
            <a:off x="-929638" y="-1158471"/>
            <a:ext cx="427762" cy="42776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800" dirty="0" smtClean="0">
                <a:solidFill>
                  <a:prstClr val="white"/>
                </a:solidFill>
                <a:latin typeface="Arial" panose="020B0604020202020204" pitchFamily="34" charset="0"/>
                <a:cs typeface="Arial" panose="020B0604020202020204" pitchFamily="34" charset="0"/>
              </a:rPr>
              <a:t>3 VZ</a:t>
            </a:r>
            <a:endParaRPr lang="de-DE" sz="800" dirty="0">
              <a:solidFill>
                <a:prstClr val="white"/>
              </a:solidFill>
              <a:latin typeface="Arial" panose="020B0604020202020204" pitchFamily="34" charset="0"/>
              <a:cs typeface="Arial" panose="020B0604020202020204" pitchFamily="34" charset="0"/>
            </a:endParaRPr>
          </a:p>
        </p:txBody>
      </p:sp>
      <p:sp>
        <p:nvSpPr>
          <p:cNvPr id="7" name="Textplatzhalter 5"/>
          <p:cNvSpPr txBox="1">
            <a:spLocks/>
          </p:cNvSpPr>
          <p:nvPr userDrawn="1"/>
        </p:nvSpPr>
        <p:spPr>
          <a:xfrm>
            <a:off x="-4521296" y="-730709"/>
            <a:ext cx="4093535" cy="7613246"/>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das nebenstehende Quadrat dient zur Abmessung der Abstände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zw. VZ und Kooperation = </a:t>
            </a:r>
          </a:p>
          <a:p>
            <a:r>
              <a:rPr lang="de-DE" sz="2400" dirty="0" smtClean="0">
                <a:solidFill>
                  <a:srgbClr val="FF0000"/>
                </a:solidFill>
                <a:latin typeface="Arial" panose="020B0604020202020204" pitchFamily="34" charset="0"/>
                <a:cs typeface="Arial" panose="020B0604020202020204" pitchFamily="34" charset="0"/>
              </a:rPr>
              <a:t>3 VZ Abstand</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Verbraucherzentrale (Teil des Logos) = 3 VZ Höhe</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Höhe VZ Logo = </a:t>
            </a:r>
          </a:p>
          <a:p>
            <a:r>
              <a:rPr lang="de-DE" sz="2400" dirty="0" smtClean="0">
                <a:solidFill>
                  <a:srgbClr val="FF0000"/>
                </a:solidFill>
                <a:latin typeface="Arial" panose="020B0604020202020204" pitchFamily="34" charset="0"/>
                <a:cs typeface="Arial" panose="020B0604020202020204" pitchFamily="34" charset="0"/>
              </a:rPr>
              <a:t>Höhe Logo Kooperation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Logo Kooperation </a:t>
            </a:r>
          </a:p>
          <a:p>
            <a:r>
              <a:rPr lang="de-DE" sz="2400" dirty="0" smtClean="0">
                <a:solidFill>
                  <a:srgbClr val="FF0000"/>
                </a:solidFill>
                <a:latin typeface="Arial" panose="020B0604020202020204" pitchFamily="34" charset="0"/>
                <a:cs typeface="Arial" panose="020B0604020202020204" pitchFamily="34" charset="0"/>
              </a:rPr>
              <a:t>bitte schwarz/weiß Variante</a:t>
            </a:r>
            <a:endParaRPr lang="de-DE" sz="2400" dirty="0">
              <a:solidFill>
                <a:srgbClr val="FF0000"/>
              </a:solidFill>
              <a:latin typeface="Arial" panose="020B0604020202020204" pitchFamily="34" charset="0"/>
              <a:cs typeface="Arial" panose="020B0604020202020204" pitchFamily="34" charset="0"/>
            </a:endParaRPr>
          </a:p>
        </p:txBody>
      </p:sp>
      <p:sp>
        <p:nvSpPr>
          <p:cNvPr id="8" name="Textplatzhalter 5"/>
          <p:cNvSpPr txBox="1">
            <a:spLocks/>
          </p:cNvSpPr>
          <p:nvPr userDrawn="1"/>
        </p:nvSpPr>
        <p:spPr>
          <a:xfrm>
            <a:off x="9596747"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Logo / Bild </a:t>
            </a:r>
          </a:p>
          <a:p>
            <a:r>
              <a:rPr lang="de-DE" sz="2400" b="1" dirty="0" smtClean="0">
                <a:solidFill>
                  <a:srgbClr val="FF0000"/>
                </a:solidFill>
                <a:latin typeface="Arial" panose="020B0604020202020204" pitchFamily="34" charset="0"/>
                <a:cs typeface="Arial" panose="020B0604020202020204" pitchFamily="34" charset="0"/>
              </a:rPr>
              <a:t>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Logo /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11" name="Picture 2"/>
          <p:cNvPicPr>
            <a:picLocks noChangeAspect="1" noChangeArrowheads="1"/>
          </p:cNvPicPr>
          <p:nvPr userDrawn="1"/>
        </p:nvPicPr>
        <p:blipFill>
          <a:blip r:embed="rId5" cstate="screen">
            <a:extLst>
              <a:ext uri="{28A0092B-C50C-407E-A947-70E740481C1C}">
                <a14:useLocalDpi xmlns:a14="http://schemas.microsoft.com/office/drawing/2010/main"/>
              </a:ext>
            </a:extLst>
          </a:blip>
          <a:stretch>
            <a:fillRect/>
          </a:stretch>
        </p:blipFill>
        <p:spPr bwMode="auto">
          <a:xfrm>
            <a:off x="5677233" y="3838617"/>
            <a:ext cx="697531" cy="87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2770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558" userDrawn="1">
          <p15:clr>
            <a:srgbClr val="FBAE40"/>
          </p15:clr>
        </p15:guide>
        <p15:guide id="2" pos="428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12" name="Rechteck 11"/>
          <p:cNvSpPr/>
          <p:nvPr userDrawn="1"/>
        </p:nvSpPr>
        <p:spPr>
          <a:xfrm>
            <a:off x="-16042" y="4265619"/>
            <a:ext cx="9177406" cy="2599101"/>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14" name="Grafik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46175" y="397617"/>
            <a:ext cx="1487426" cy="1367389"/>
          </a:xfrm>
          <a:prstGeom prst="rect">
            <a:avLst/>
          </a:prstGeom>
        </p:spPr>
      </p:pic>
      <p:pic>
        <p:nvPicPr>
          <p:cNvPr id="6"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6807268" y="3849975"/>
            <a:ext cx="2352891" cy="871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5677233" y="3838617"/>
            <a:ext cx="697531" cy="871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5942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86"/>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246704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660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703385" y="609600"/>
            <a:ext cx="7737231" cy="5486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6600092" y="6219825"/>
            <a:ext cx="2133600" cy="476250"/>
          </a:xfrm>
          <a:prstGeom prst="rect">
            <a:avLst/>
          </a:prstGeom>
        </p:spPr>
        <p:txBody>
          <a:bodyPr/>
          <a:lstStyle>
            <a:lvl1pPr>
              <a:defRPr/>
            </a:lvl1pPr>
          </a:lstStyle>
          <a:p>
            <a:fld id="{C768A0A8-30FE-4F00-B59E-D005EE2BCB84}" type="slidenum">
              <a:rPr lang="de-DE" altLang="de-DE"/>
              <a:pPr/>
              <a:t>‹Nr.›</a:t>
            </a:fld>
            <a:endParaRPr lang="de-DE" altLang="de-DE"/>
          </a:p>
        </p:txBody>
      </p:sp>
    </p:spTree>
    <p:extLst>
      <p:ext uri="{BB962C8B-B14F-4D97-AF65-F5344CB8AC3E}">
        <p14:creationId xmlns:p14="http://schemas.microsoft.com/office/powerpoint/2010/main" val="4260059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6"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8593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703385" y="1981200"/>
            <a:ext cx="7737231" cy="4114800"/>
          </a:xfrm>
          <a:prstGeom prst="rect">
            <a:avLst/>
          </a:prstGeo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2255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88288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703385" y="609600"/>
            <a:ext cx="7737231" cy="5486400"/>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486206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34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074775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93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63755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75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2441021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screen">
            <a:extLst>
              <a:ext uri="{28A0092B-C50C-407E-A947-70E740481C1C}">
                <a14:useLocalDpi xmlns:a14="http://schemas.microsoft.com/office/drawing/2010/main"/>
              </a:ext>
            </a:extLst>
          </a:blip>
          <a:srcRect t="-5263" r="-4102"/>
          <a:stretch/>
        </p:blipFill>
        <p:spPr>
          <a:xfrm>
            <a:off x="0" y="-359998"/>
            <a:ext cx="9553433" cy="7203901"/>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de-DE" dirty="0">
              <a:solidFill>
                <a:schemeClr val="lt1"/>
              </a:solidFill>
              <a:latin typeface="+mn-lt"/>
              <a:ea typeface="+mn-ea"/>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80"/>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2" y="397619"/>
            <a:ext cx="961201" cy="883631"/>
          </a:xfrm>
          <a:prstGeom prst="rect">
            <a:avLst/>
          </a:prstGeom>
        </p:spPr>
      </p:pic>
    </p:spTree>
    <p:extLst>
      <p:ext uri="{BB962C8B-B14F-4D97-AF65-F5344CB8AC3E}">
        <p14:creationId xmlns:p14="http://schemas.microsoft.com/office/powerpoint/2010/main" val="2937294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Foliennummernplatzhalter 3"/>
          <p:cNvSpPr>
            <a:spLocks noGrp="1"/>
          </p:cNvSpPr>
          <p:nvPr>
            <p:ph type="sldNum" sz="quarter" idx="10"/>
          </p:nvPr>
        </p:nvSpPr>
        <p:spPr/>
        <p:txBody>
          <a:bodyPr/>
          <a:lstStyle>
            <a:lvl1pPr>
              <a:defRPr/>
            </a:lvl1pPr>
          </a:lstStyle>
          <a:p>
            <a:fld id="{90349B37-564C-4F51-8AB8-C5A11C55AC82}"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291291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0CB95967-9BCC-4677-8FCC-7FD37E9C663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580059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435" y="4406903"/>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Foliennummernplatzhalter 3"/>
          <p:cNvSpPr>
            <a:spLocks noGrp="1"/>
          </p:cNvSpPr>
          <p:nvPr>
            <p:ph type="sldNum" sz="quarter" idx="10"/>
          </p:nvPr>
        </p:nvSpPr>
        <p:spPr/>
        <p:txBody>
          <a:bodyPr/>
          <a:lstStyle>
            <a:lvl1pPr>
              <a:defRPr/>
            </a:lvl1pPr>
          </a:lstStyle>
          <a:p>
            <a:fld id="{8279B0EE-C6A5-404C-90BA-19648778941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333849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5" y="1981200"/>
            <a:ext cx="37982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p:txBody>
          <a:bodyPr/>
          <a:lstStyle>
            <a:lvl1pPr>
              <a:defRPr/>
            </a:lvl1pPr>
          </a:lstStyle>
          <a:p>
            <a:fld id="{EAF546D0-CECD-4A27-A0F7-0F7DCAF01037}"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975358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271"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271"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Foliennummernplatzhalter 6"/>
          <p:cNvSpPr>
            <a:spLocks noGrp="1"/>
          </p:cNvSpPr>
          <p:nvPr>
            <p:ph type="sldNum" sz="quarter" idx="10"/>
          </p:nvPr>
        </p:nvSpPr>
        <p:spPr/>
        <p:txBody>
          <a:bodyPr/>
          <a:lstStyle>
            <a:lvl1pPr>
              <a:defRPr/>
            </a:lvl1pPr>
          </a:lstStyle>
          <a:p>
            <a:fld id="{DB71FA1E-5EAF-4745-9F2D-B14A31FEE905}"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46312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Foliennummernplatzhalter 2"/>
          <p:cNvSpPr>
            <a:spLocks noGrp="1"/>
          </p:cNvSpPr>
          <p:nvPr>
            <p:ph type="sldNum" sz="quarter" idx="10"/>
          </p:nvPr>
        </p:nvSpPr>
        <p:spPr/>
        <p:txBody>
          <a:bodyPr/>
          <a:lstStyle>
            <a:lvl1pPr>
              <a:defRPr/>
            </a:lvl1pPr>
          </a:lstStyle>
          <a:p>
            <a:fld id="{38C86063-4A7C-49B2-A856-858A6881C4C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3154088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lvl1pPr>
              <a:defRPr/>
            </a:lvl1pPr>
          </a:lstStyle>
          <a:p>
            <a:fld id="{32F24E32-A2A1-4B4A-B4D6-3F9FC69BF3E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853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435"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538" y="273052"/>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2"/>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E6AE7F9F-848E-4B41-8FBF-021D534D25EA}"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122535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166"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Foliennummernplatzhalter 4"/>
          <p:cNvSpPr>
            <a:spLocks noGrp="1"/>
          </p:cNvSpPr>
          <p:nvPr>
            <p:ph type="sldNum" sz="quarter" idx="10"/>
          </p:nvPr>
        </p:nvSpPr>
        <p:spPr/>
        <p:txBody>
          <a:bodyPr/>
          <a:lstStyle>
            <a:lvl1pPr>
              <a:defRPr/>
            </a:lvl1pPr>
          </a:lstStyle>
          <a:p>
            <a:fld id="{74F1DA0D-1E14-45C3-96EB-76A98A1A11BC}"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415635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DB419A5F-8AEE-47A3-B800-05F017DF11AD}"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3290206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0"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82648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06308" y="609600"/>
            <a:ext cx="1934308"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703385" y="609600"/>
            <a:ext cx="5662246"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Foliennummernplatzhalter 3"/>
          <p:cNvSpPr>
            <a:spLocks noGrp="1"/>
          </p:cNvSpPr>
          <p:nvPr>
            <p:ph type="sldNum" sz="quarter" idx="10"/>
          </p:nvPr>
        </p:nvSpPr>
        <p:spPr/>
        <p:txBody>
          <a:bodyPr/>
          <a:lstStyle>
            <a:lvl1pPr>
              <a:defRPr/>
            </a:lvl1pPr>
          </a:lstStyle>
          <a:p>
            <a:fld id="{A9A2F720-FB56-4B59-8315-469DC2752641}"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4160205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03385" y="1981200"/>
            <a:ext cx="7737231" cy="4114800"/>
          </a:xfrm>
        </p:spPr>
        <p:txBody>
          <a:bodyPr/>
          <a:lstStyle/>
          <a:p>
            <a:endParaRPr lang="de-DE"/>
          </a:p>
        </p:txBody>
      </p:sp>
      <p:sp>
        <p:nvSpPr>
          <p:cNvPr id="4" name="Foliennummernplatzhalter 3"/>
          <p:cNvSpPr>
            <a:spLocks noGrp="1"/>
          </p:cNvSpPr>
          <p:nvPr>
            <p:ph type="sldNum" sz="quarter" idx="10"/>
          </p:nvPr>
        </p:nvSpPr>
        <p:spPr>
          <a:xfrm>
            <a:off x="6600092" y="6219825"/>
            <a:ext cx="2133600" cy="476250"/>
          </a:xfrm>
        </p:spPr>
        <p:txBody>
          <a:bodyPr/>
          <a:lstStyle>
            <a:lvl1pPr>
              <a:defRPr/>
            </a:lvl1pPr>
          </a:lstStyle>
          <a:p>
            <a:fld id="{BAEB8070-EBEE-4DC8-BB8F-3277D4ADD70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4985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703385" y="609600"/>
            <a:ext cx="7737231" cy="5486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3" name="Foliennummernplatzhalter 2"/>
          <p:cNvSpPr>
            <a:spLocks noGrp="1"/>
          </p:cNvSpPr>
          <p:nvPr>
            <p:ph type="sldNum" sz="quarter" idx="10"/>
          </p:nvPr>
        </p:nvSpPr>
        <p:spPr>
          <a:xfrm>
            <a:off x="6600092" y="6219825"/>
            <a:ext cx="2133600" cy="476250"/>
          </a:xfrm>
        </p:spPr>
        <p:txBody>
          <a:bodyPr/>
          <a:lstStyle>
            <a:lvl1pPr>
              <a:defRPr/>
            </a:lvl1pPr>
          </a:lstStyle>
          <a:p>
            <a:fld id="{C768A0A8-30FE-4F00-B59E-D005EE2BCB84}"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706254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p:spPr>
        <p:txBody>
          <a:bodyPr/>
          <a:lstStyle/>
          <a:p>
            <a:endParaRPr lang="de-DE"/>
          </a:p>
        </p:txBody>
      </p:sp>
      <p:sp>
        <p:nvSpPr>
          <p:cNvPr id="4" name="Foliennummernplatzhalter 3"/>
          <p:cNvSpPr>
            <a:spLocks noGrp="1"/>
          </p:cNvSpPr>
          <p:nvPr>
            <p:ph type="sldNum" sz="quarter" idx="10"/>
          </p:nvPr>
        </p:nvSpPr>
        <p:spPr>
          <a:xfrm>
            <a:off x="6600092" y="6219825"/>
            <a:ext cx="2133600" cy="476250"/>
          </a:xfr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1665666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89448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6790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2211975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3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3816279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BAEB8070-EBEE-4DC8-BB8F-3277D4ADD704}" type="slidenum">
              <a:rPr lang="de-DE" altLang="de-DE"/>
              <a:pPr/>
              <a:t>‹Nr.›</a:t>
            </a:fld>
            <a:endParaRPr lang="de-DE" altLang="de-DE"/>
          </a:p>
        </p:txBody>
      </p:sp>
    </p:spTree>
    <p:extLst>
      <p:ext uri="{BB962C8B-B14F-4D97-AF65-F5344CB8AC3E}">
        <p14:creationId xmlns:p14="http://schemas.microsoft.com/office/powerpoint/2010/main" val="1311047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2"/>
            <a:ext cx="3066710" cy="4595631"/>
          </a:xfrm>
          <a:prstGeom prst="rect">
            <a:avLst/>
          </a:prstGeom>
        </p:spPr>
      </p:pic>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4836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0"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090675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2"/>
            <a:ext cx="3066710" cy="4595631"/>
          </a:xfrm>
          <a:prstGeom prst="rect">
            <a:avLst/>
          </a:prstGeom>
        </p:spPr>
      </p:pic>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36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540995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470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1" y="393407"/>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2132961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42999" y="-1142998"/>
            <a:ext cx="6858002" cy="9144001"/>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140364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37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493438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3543538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0800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chemeClr val="tx1">
                    <a:lumMod val="75000"/>
                    <a:lumOff val="25000"/>
                  </a:schemeClr>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2077179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48791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638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1775359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0"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1300567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2"/>
            <a:ext cx="3066710" cy="4595631"/>
          </a:xfrm>
          <a:prstGeom prst="rect">
            <a:avLst/>
          </a:prstGeom>
        </p:spPr>
      </p:pic>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530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524942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er mit Head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394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1" y="393407"/>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2095987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anzseitiges Bild (Bild im Master ändern)">
    <p:spTree>
      <p:nvGrpSpPr>
        <p:cNvPr id="1" name=""/>
        <p:cNvGrpSpPr/>
        <p:nvPr/>
      </p:nvGrpSpPr>
      <p:grpSpPr>
        <a:xfrm>
          <a:off x="0" y="0"/>
          <a:ext cx="0" cy="0"/>
          <a:chOff x="0" y="0"/>
          <a:chExt cx="0" cy="0"/>
        </a:xfrm>
      </p:grpSpPr>
      <p:pic>
        <p:nvPicPr>
          <p:cNvPr id="9" name="Grafik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1142999" y="-1142998"/>
            <a:ext cx="6858002" cy="9144001"/>
          </a:xfrm>
          <a:prstGeom prst="rect">
            <a:avLst/>
          </a:prstGeom>
        </p:spPr>
      </p:pic>
      <p:sp>
        <p:nvSpPr>
          <p:cNvPr id="5" name="Rechteck 4"/>
          <p:cNvSpPr>
            <a:spLocks noChangeArrowheads="1"/>
          </p:cNvSpPr>
          <p:nvPr userDrawn="1"/>
        </p:nvSpPr>
        <p:spPr bwMode="auto">
          <a:xfrm>
            <a:off x="-1" y="6426200"/>
            <a:ext cx="9161363"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11" name="Bild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pic>
        <p:nvPicPr>
          <p:cNvPr id="8" name="Grafik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spTree>
    <p:extLst>
      <p:ext uri="{BB962C8B-B14F-4D97-AF65-F5344CB8AC3E}">
        <p14:creationId xmlns:p14="http://schemas.microsoft.com/office/powerpoint/2010/main" val="629630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989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eer mit Headline Arial 28">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800" b="1" i="0" cap="all" baseline="0">
                <a:solidFill>
                  <a:schemeClr val="tx1">
                    <a:lumMod val="75000"/>
                    <a:lumOff val="25000"/>
                  </a:schemeClr>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417403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el und Diagramm">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Diagrammplatzhalter 2"/>
          <p:cNvSpPr>
            <a:spLocks noGrp="1"/>
          </p:cNvSpPr>
          <p:nvPr>
            <p:ph type="chart" idx="1"/>
          </p:nvPr>
        </p:nvSpPr>
        <p:spPr>
          <a:xfrm>
            <a:off x="703385" y="1981200"/>
            <a:ext cx="7737231" cy="4114800"/>
          </a:xfrm>
          <a:prstGeom prst="rect">
            <a:avLst/>
          </a:prstGeom>
        </p:spPr>
        <p:txBody>
          <a:bodyPr/>
          <a:lstStyle/>
          <a:p>
            <a:endParaRPr lang="de-DE"/>
          </a:p>
        </p:txBody>
      </p:sp>
      <p:sp>
        <p:nvSpPr>
          <p:cNvPr id="4" name="Foliennummernplatzhalter 3"/>
          <p:cNvSpPr>
            <a:spLocks noGrp="1"/>
          </p:cNvSpPr>
          <p:nvPr>
            <p:ph type="sldNum" sz="quarter" idx="10"/>
          </p:nvPr>
        </p:nvSpPr>
        <p:spPr>
          <a:xfrm>
            <a:off x="6600092" y="6219825"/>
            <a:ext cx="2133600" cy="476250"/>
          </a:xfrm>
          <a:prstGeom prst="rect">
            <a:avLst/>
          </a:prstGeom>
        </p:spPr>
        <p:txBody>
          <a:bodyPr/>
          <a:lstStyle>
            <a:lvl1pPr>
              <a:defRPr/>
            </a:lvl1pPr>
          </a:lstStyle>
          <a:p>
            <a:fld id="{D1E35821-F92A-406B-AC9D-1B0552AD0F36}"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77903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11447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83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804523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6799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2715395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780158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xmlns="">
        <p15:guide id="1" pos="4898" userDrawn="1">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9494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29696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5165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Leer mit Headline Arial 28 und Untertile Arial 24 gelb">
    <p:spTree>
      <p:nvGrpSpPr>
        <p:cNvPr id="1" name=""/>
        <p:cNvGrpSpPr/>
        <p:nvPr/>
      </p:nvGrpSpPr>
      <p:grpSpPr>
        <a:xfrm>
          <a:off x="0" y="0"/>
          <a:ext cx="0" cy="0"/>
          <a:chOff x="0" y="0"/>
          <a:chExt cx="0" cy="0"/>
        </a:xfrm>
      </p:grpSpPr>
      <p:sp>
        <p:nvSpPr>
          <p:cNvPr id="3" name="Titel 13"/>
          <p:cNvSpPr>
            <a:spLocks noGrp="1"/>
          </p:cNvSpPr>
          <p:nvPr>
            <p:ph type="title" hasCustomPrompt="1"/>
          </p:nvPr>
        </p:nvSpPr>
        <p:spPr>
          <a:xfrm>
            <a:off x="387661" y="404039"/>
            <a:ext cx="7203987" cy="882503"/>
          </a:xfrm>
          <a:prstGeom prst="rect">
            <a:avLst/>
          </a:prstGeom>
        </p:spPr>
        <p:txBody>
          <a:bodyPr vert="horz" anchor="ctr" anchorCtr="0"/>
          <a:lstStyle>
            <a:lvl1pPr algn="l">
              <a:defRPr sz="2800" b="1" i="0" cap="all" baseline="0">
                <a:solidFill>
                  <a:schemeClr val="tx1">
                    <a:lumMod val="75000"/>
                    <a:lumOff val="25000"/>
                  </a:schemeClr>
                </a:solidFill>
                <a:latin typeface="Arial" panose="020B0604020202020204" pitchFamily="34" charset="0"/>
                <a:cs typeface="Arial" panose="020B0604020202020204" pitchFamily="34" charset="0"/>
              </a:defRPr>
            </a:lvl1pPr>
          </a:lstStyle>
          <a:p>
            <a:r>
              <a:rPr lang="de-DE" dirty="0" smtClean="0"/>
              <a:t>Mastertitelformat bearbeiten</a:t>
            </a:r>
            <a:br>
              <a:rPr lang="de-DE" dirty="0" smtClean="0"/>
            </a:br>
            <a:endParaRPr lang="de-DE" dirty="0"/>
          </a:p>
        </p:txBody>
      </p:sp>
      <p:sp>
        <p:nvSpPr>
          <p:cNvPr id="4" name="Rectangle 2"/>
          <p:cNvSpPr txBox="1">
            <a:spLocks noChangeArrowheads="1"/>
          </p:cNvSpPr>
          <p:nvPr userDrawn="1"/>
        </p:nvSpPr>
        <p:spPr>
          <a:xfrm>
            <a:off x="389337" y="798763"/>
            <a:ext cx="685918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400" dirty="0" smtClean="0">
                <a:solidFill>
                  <a:srgbClr val="FABB00"/>
                </a:solidFill>
                <a:latin typeface="Arial" pitchFamily="34" charset="0"/>
                <a:cs typeface="Arial" pitchFamily="34" charset="0"/>
              </a:rPr>
              <a:t>Masteruntertitelformat bearbeiten</a:t>
            </a:r>
          </a:p>
        </p:txBody>
      </p:sp>
    </p:spTree>
    <p:extLst>
      <p:ext uri="{BB962C8B-B14F-4D97-AF65-F5344CB8AC3E}">
        <p14:creationId xmlns:p14="http://schemas.microsoft.com/office/powerpoint/2010/main" val="1701769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1878864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03385" y="609600"/>
            <a:ext cx="7737231"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03385"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2338" y="1981200"/>
            <a:ext cx="3798277"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Foliennummernplatzhalter 4"/>
          <p:cNvSpPr>
            <a:spLocks noGrp="1"/>
          </p:cNvSpPr>
          <p:nvPr>
            <p:ph type="sldNum" sz="quarter" idx="10"/>
          </p:nvPr>
        </p:nvSpPr>
        <p:spPr>
          <a:xfrm>
            <a:off x="6600092" y="6219825"/>
            <a:ext cx="2133600" cy="476250"/>
          </a:xfrm>
          <a:prstGeom prst="rect">
            <a:avLst/>
          </a:prstGeom>
        </p:spPr>
        <p:txBody>
          <a:bodyPr/>
          <a:lstStyle>
            <a:lvl1pPr>
              <a:defRPr/>
            </a:lvl1pPr>
          </a:lstStyle>
          <a:p>
            <a:fld id="{EAF546D0-CECD-4A27-A0F7-0F7DCAF01037}" type="slidenum">
              <a:rPr lang="de-DE" altLang="de-DE"/>
              <a:pPr/>
              <a:t>‹Nr.›</a:t>
            </a:fld>
            <a:endParaRPr lang="de-DE" altLang="de-DE"/>
          </a:p>
        </p:txBody>
      </p:sp>
    </p:spTree>
    <p:extLst>
      <p:ext uri="{BB962C8B-B14F-4D97-AF65-F5344CB8AC3E}">
        <p14:creationId xmlns:p14="http://schemas.microsoft.com/office/powerpoint/2010/main" val="4139769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2"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142321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4"/>
            <a:ext cx="3066710" cy="4595631"/>
          </a:xfrm>
          <a:prstGeom prst="rect">
            <a:avLst/>
          </a:prstGeom>
        </p:spPr>
      </p:pic>
      <p:sp>
        <p:nvSpPr>
          <p:cNvPr id="5"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4"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657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3" y="404040"/>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769999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Leer ">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38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ielen Dank für Ihre Aufmerksamkeit">
    <p:spTree>
      <p:nvGrpSpPr>
        <p:cNvPr id="1" name=""/>
        <p:cNvGrpSpPr/>
        <p:nvPr/>
      </p:nvGrpSpPr>
      <p:grpSpPr>
        <a:xfrm>
          <a:off x="0" y="0"/>
          <a:ext cx="0" cy="0"/>
          <a:chOff x="0" y="0"/>
          <a:chExt cx="0" cy="0"/>
        </a:xfrm>
      </p:grpSpPr>
      <p:sp>
        <p:nvSpPr>
          <p:cNvPr id="4" name="Titel 13"/>
          <p:cNvSpPr>
            <a:spLocks noGrp="1"/>
          </p:cNvSpPr>
          <p:nvPr>
            <p:ph type="title" hasCustomPrompt="1"/>
          </p:nvPr>
        </p:nvSpPr>
        <p:spPr>
          <a:xfrm>
            <a:off x="387663" y="393408"/>
            <a:ext cx="8352303" cy="5816009"/>
          </a:xfrm>
          <a:prstGeom prst="rect">
            <a:avLst/>
          </a:prstGeom>
        </p:spPr>
        <p:txBody>
          <a:bodyPr vert="horz" bIns="360000" anchor="ctr" anchorCtr="0"/>
          <a:lstStyle>
            <a:lvl1pPr algn="ctr">
              <a:defRPr lang="de-DE" sz="2800" b="1" cap="all" baseline="0" smtClean="0">
                <a:latin typeface="Arial" panose="020B0604020202020204" pitchFamily="34" charset="0"/>
                <a:cs typeface="Arial" panose="020B0604020202020204" pitchFamily="34" charset="0"/>
              </a:defRPr>
            </a:lvl1pPr>
          </a:lstStyle>
          <a:p>
            <a:r>
              <a:rPr lang="de-DE" dirty="0" smtClean="0">
                <a:latin typeface="+mj-lt"/>
              </a:rPr>
              <a:t>Vielen Dank für Ihre Aufmerksamkeit!</a:t>
            </a:r>
            <a:endParaRPr lang="de-DE" dirty="0"/>
          </a:p>
        </p:txBody>
      </p:sp>
    </p:spTree>
    <p:extLst>
      <p:ext uri="{BB962C8B-B14F-4D97-AF65-F5344CB8AC3E}">
        <p14:creationId xmlns:p14="http://schemas.microsoft.com/office/powerpoint/2010/main" val="1544652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14" name="Textplatzhalter 9"/>
          <p:cNvSpPr>
            <a:spLocks noGrp="1"/>
          </p:cNvSpPr>
          <p:nvPr>
            <p:ph type="body" sz="quarter" idx="13"/>
          </p:nvPr>
        </p:nvSpPr>
        <p:spPr>
          <a:xfrm>
            <a:off x="387660" y="1456660"/>
            <a:ext cx="8341671"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81596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 xmlns:p15="http://schemas.microsoft.com/office/powerpoint/2012/main">
        <p15:guide id="1" pos="4898"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mit Bild">
    <p:spTree>
      <p:nvGrpSpPr>
        <p:cNvPr id="1" name=""/>
        <p:cNvGrpSpPr/>
        <p:nvPr/>
      </p:nvGrpSpPr>
      <p:grpSpPr>
        <a:xfrm>
          <a:off x="0" y="0"/>
          <a:ext cx="0" cy="0"/>
          <a:chOff x="0" y="0"/>
          <a:chExt cx="0" cy="0"/>
        </a:xfrm>
      </p:grpSpPr>
      <p:pic>
        <p:nvPicPr>
          <p:cNvPr id="13" name="Bildplatzhalter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9671" y="1456662"/>
            <a:ext cx="3066710" cy="4595631"/>
          </a:xfrm>
          <a:prstGeom prst="rect">
            <a:avLst/>
          </a:prstGeom>
        </p:spPr>
      </p:pic>
      <p:sp>
        <p:nvSpPr>
          <p:cNvPr id="5"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
        <p:nvSpPr>
          <p:cNvPr id="7" name="Textplatzhalter 9"/>
          <p:cNvSpPr>
            <a:spLocks noGrp="1"/>
          </p:cNvSpPr>
          <p:nvPr>
            <p:ph type="body" sz="quarter" idx="13"/>
          </p:nvPr>
        </p:nvSpPr>
        <p:spPr>
          <a:xfrm>
            <a:off x="387660" y="1456660"/>
            <a:ext cx="5088108" cy="4595632"/>
          </a:xfrm>
          <a:prstGeom prst="rect">
            <a:avLst/>
          </a:prstGeom>
        </p:spPr>
        <p:txBody>
          <a:bodyPr vert="horz" anchor="ctr" anchorCtr="0"/>
          <a:lstStyle>
            <a:lvl1pPr marL="0" indent="0">
              <a:buFontTx/>
              <a:buNone/>
              <a:defRPr sz="2400">
                <a:solidFill>
                  <a:srgbClr val="404040"/>
                </a:solidFill>
                <a:latin typeface="Arial" panose="020B0604020202020204" pitchFamily="34" charset="0"/>
                <a:cs typeface="Arial" panose="020B0604020202020204" pitchFamily="34" charset="0"/>
              </a:defRPr>
            </a:lvl1pPr>
            <a:lvl2pPr marL="457200" indent="0">
              <a:buFontTx/>
              <a:buNone/>
              <a:defRPr sz="2000">
                <a:solidFill>
                  <a:srgbClr val="404040"/>
                </a:solidFill>
                <a:latin typeface="Arial" panose="020B0604020202020204" pitchFamily="34" charset="0"/>
                <a:cs typeface="Arial" panose="020B0604020202020204" pitchFamily="34" charset="0"/>
              </a:defRPr>
            </a:lvl2pPr>
            <a:lvl3pPr marL="914400" indent="0">
              <a:buFontTx/>
              <a:buNone/>
              <a:defRPr sz="1800">
                <a:solidFill>
                  <a:srgbClr val="404040"/>
                </a:solidFill>
                <a:latin typeface="Arial" panose="020B0604020202020204" pitchFamily="34" charset="0"/>
                <a:cs typeface="Arial" panose="020B0604020202020204" pitchFamily="34" charset="0"/>
              </a:defRPr>
            </a:lvl3pPr>
            <a:lvl4pPr marL="1371600" indent="0">
              <a:buFontTx/>
              <a:buNone/>
              <a:defRPr sz="1600">
                <a:solidFill>
                  <a:srgbClr val="404040"/>
                </a:solidFill>
                <a:latin typeface="Arial" panose="020B0604020202020204" pitchFamily="34" charset="0"/>
                <a:cs typeface="Arial" panose="020B0604020202020204" pitchFamily="34" charset="0"/>
              </a:defRPr>
            </a:lvl4pPr>
            <a:lvl5pPr marL="1828800" indent="0">
              <a:buFontTx/>
              <a:buNone/>
              <a:defRPr sz="1400">
                <a:solidFill>
                  <a:srgbClr val="404040"/>
                </a:solidFill>
                <a:latin typeface="Arial" panose="020B0604020202020204" pitchFamily="34" charset="0"/>
                <a:cs typeface="Arial" panose="020B0604020202020204" pitchFamily="34" charset="0"/>
              </a:defRPr>
            </a:lvl5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Textplatzhalter 5"/>
          <p:cNvSpPr txBox="1">
            <a:spLocks/>
          </p:cNvSpPr>
          <p:nvPr userDrawn="1"/>
        </p:nvSpPr>
        <p:spPr>
          <a:xfrm>
            <a:off x="-4476306" y="0"/>
            <a:ext cx="4093535" cy="6772940"/>
          </a:xfrm>
          <a:prstGeom prst="rect">
            <a:avLst/>
          </a:prstGeom>
        </p:spPr>
        <p:txBody>
          <a:bodyPr vert="horz" anchor="ctr" anchorCtr="0"/>
          <a:lstStyle>
            <a:lvl1pPr marL="0" indent="0" algn="l" defTabSz="457200" rtl="0" eaLnBrk="0" fontAlgn="base" hangingPunct="0">
              <a:spcBef>
                <a:spcPct val="20000"/>
              </a:spcBef>
              <a:spcAft>
                <a:spcPct val="0"/>
              </a:spcAft>
              <a:buFontTx/>
              <a:buNone/>
              <a:defRPr sz="2800" kern="1200">
                <a:solidFill>
                  <a:srgbClr val="404040"/>
                </a:solidFill>
                <a:latin typeface="+mj-lt"/>
                <a:ea typeface="MS PGothic" panose="020B0600070205080204" pitchFamily="34" charset="-128"/>
                <a:cs typeface="ＭＳ Ｐゴシック" charset="0"/>
              </a:defRPr>
            </a:lvl1pPr>
            <a:lvl2pPr marL="457200" indent="0" algn="l" defTabSz="457200" rtl="0" eaLnBrk="0" fontAlgn="base" hangingPunct="0">
              <a:spcBef>
                <a:spcPct val="20000"/>
              </a:spcBef>
              <a:spcAft>
                <a:spcPct val="0"/>
              </a:spcAft>
              <a:buFontTx/>
              <a:buNone/>
              <a:defRPr sz="2400" kern="1200">
                <a:solidFill>
                  <a:srgbClr val="404040"/>
                </a:solidFill>
                <a:latin typeface="+mj-lt"/>
                <a:ea typeface="MS PGothic" panose="020B0600070205080204" pitchFamily="34" charset="-128"/>
                <a:cs typeface="+mn-cs"/>
              </a:defRPr>
            </a:lvl2pPr>
            <a:lvl3pPr marL="914400" indent="0" algn="l" defTabSz="457200" rtl="0" eaLnBrk="0" fontAlgn="base" hangingPunct="0">
              <a:spcBef>
                <a:spcPct val="20000"/>
              </a:spcBef>
              <a:spcAft>
                <a:spcPct val="0"/>
              </a:spcAft>
              <a:buFontTx/>
              <a:buNone/>
              <a:defRPr sz="2000" kern="1200">
                <a:solidFill>
                  <a:srgbClr val="404040"/>
                </a:solidFill>
                <a:latin typeface="+mj-lt"/>
                <a:ea typeface="MS PGothic" panose="020B0600070205080204" pitchFamily="34" charset="-128"/>
                <a:cs typeface="+mn-cs"/>
              </a:defRPr>
            </a:lvl3pPr>
            <a:lvl4pPr marL="13716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4pPr>
            <a:lvl5pPr marL="1828800" indent="0" algn="l" defTabSz="457200" rtl="0" eaLnBrk="0" fontAlgn="base" hangingPunct="0">
              <a:spcBef>
                <a:spcPct val="20000"/>
              </a:spcBef>
              <a:spcAft>
                <a:spcPct val="0"/>
              </a:spcAft>
              <a:buFontTx/>
              <a:buNone/>
              <a:defRPr sz="1800" kern="1200">
                <a:solidFill>
                  <a:srgbClr val="404040"/>
                </a:solidFill>
                <a:latin typeface="+mj-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400" b="1" dirty="0" smtClean="0">
                <a:solidFill>
                  <a:srgbClr val="FF0000"/>
                </a:solidFill>
                <a:latin typeface="Arial" panose="020B0604020202020204" pitchFamily="34" charset="0"/>
                <a:cs typeface="Arial" panose="020B0604020202020204" pitchFamily="34" charset="0"/>
              </a:rPr>
              <a:t>Bild in Masterfolie ändern</a:t>
            </a:r>
          </a:p>
          <a:p>
            <a:endParaRPr lang="de-DE" sz="2400" dirty="0" smtClean="0">
              <a:solidFill>
                <a:srgbClr val="FF0000"/>
              </a:solidFill>
              <a:latin typeface="Arial" panose="020B0604020202020204" pitchFamily="34" charset="0"/>
              <a:cs typeface="Arial" panose="020B0604020202020204" pitchFamily="34" charset="0"/>
            </a:endParaRPr>
          </a:p>
          <a:p>
            <a:r>
              <a:rPr lang="de-DE" sz="2400" dirty="0" smtClean="0">
                <a:solidFill>
                  <a:srgbClr val="FF0000"/>
                </a:solidFill>
                <a:latin typeface="Arial" panose="020B0604020202020204" pitchFamily="34" charset="0"/>
                <a:cs typeface="Arial" panose="020B0604020202020204" pitchFamily="34" charset="0"/>
              </a:rPr>
              <a:t>&gt; Ansicht</a:t>
            </a:r>
          </a:p>
          <a:p>
            <a:r>
              <a:rPr lang="de-DE" sz="2400" dirty="0" smtClean="0">
                <a:solidFill>
                  <a:srgbClr val="FF0000"/>
                </a:solidFill>
                <a:latin typeface="Arial" panose="020B0604020202020204" pitchFamily="34" charset="0"/>
                <a:cs typeface="Arial" panose="020B0604020202020204" pitchFamily="34" charset="0"/>
              </a:rPr>
              <a:t>&gt; Folienmaster</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Folie mit ganzseitigem Bild</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Bild auswählen</a:t>
            </a:r>
            <a:br>
              <a:rPr lang="de-DE" sz="2400" dirty="0" smtClean="0">
                <a:solidFill>
                  <a:srgbClr val="FF0000"/>
                </a:solidFill>
                <a:latin typeface="Arial" panose="020B0604020202020204" pitchFamily="34" charset="0"/>
                <a:cs typeface="Arial" panose="020B0604020202020204" pitchFamily="34" charset="0"/>
              </a:rPr>
            </a:br>
            <a:r>
              <a:rPr lang="de-DE" sz="2400" dirty="0" smtClean="0">
                <a:solidFill>
                  <a:srgbClr val="FF0000"/>
                </a:solidFill>
                <a:latin typeface="Arial" panose="020B0604020202020204" pitchFamily="34" charset="0"/>
                <a:cs typeface="Arial" panose="020B0604020202020204" pitchFamily="34" charset="0"/>
              </a:rPr>
              <a:t>&gt; rechter Mausklick</a:t>
            </a:r>
          </a:p>
          <a:p>
            <a:r>
              <a:rPr lang="de-DE" sz="2400" dirty="0" smtClean="0">
                <a:solidFill>
                  <a:srgbClr val="FF0000"/>
                </a:solidFill>
                <a:latin typeface="Arial" panose="020B0604020202020204" pitchFamily="34" charset="0"/>
                <a:cs typeface="Arial" panose="020B0604020202020204" pitchFamily="34" charset="0"/>
              </a:rPr>
              <a:t>&gt; Bild ändern</a:t>
            </a:r>
            <a:endParaRPr lang="de-DE"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9936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eer mit Headline">
    <p:spTree>
      <p:nvGrpSpPr>
        <p:cNvPr id="1" name=""/>
        <p:cNvGrpSpPr/>
        <p:nvPr/>
      </p:nvGrpSpPr>
      <p:grpSpPr>
        <a:xfrm>
          <a:off x="0" y="0"/>
          <a:ext cx="0" cy="0"/>
          <a:chOff x="0" y="0"/>
          <a:chExt cx="0" cy="0"/>
        </a:xfrm>
      </p:grpSpPr>
      <p:sp>
        <p:nvSpPr>
          <p:cNvPr id="3" name="Titel 13"/>
          <p:cNvSpPr>
            <a:spLocks noGrp="1"/>
          </p:cNvSpPr>
          <p:nvPr>
            <p:ph type="title"/>
          </p:nvPr>
        </p:nvSpPr>
        <p:spPr>
          <a:xfrm>
            <a:off x="387661" y="404039"/>
            <a:ext cx="7203987" cy="882503"/>
          </a:xfrm>
          <a:prstGeom prst="rect">
            <a:avLst/>
          </a:prstGeom>
        </p:spPr>
        <p:txBody>
          <a:bodyPr vert="horz" anchor="ctr" anchorCtr="0"/>
          <a:lstStyle>
            <a:lvl1pPr algn="l">
              <a:defRPr sz="2400" b="1" i="0" cap="all" baseline="0">
                <a:solidFill>
                  <a:srgbClr val="404040"/>
                </a:solidFill>
                <a:latin typeface="Arial" panose="020B0604020202020204" pitchFamily="34" charset="0"/>
                <a:cs typeface="Arial" panose="020B0604020202020204" pitchFamily="34" charset="0"/>
              </a:defRPr>
            </a:lvl1pPr>
          </a:lstStyle>
          <a:p>
            <a:r>
              <a:rPr lang="de-DE" dirty="0" smtClean="0"/>
              <a:t>Mastertitelformat bearbeiten</a:t>
            </a:r>
            <a:endParaRPr lang="de-DE" dirty="0"/>
          </a:p>
        </p:txBody>
      </p:sp>
    </p:spTree>
    <p:extLst>
      <p:ext uri="{BB962C8B-B14F-4D97-AF65-F5344CB8AC3E}">
        <p14:creationId xmlns:p14="http://schemas.microsoft.com/office/powerpoint/2010/main" val="1623915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70.xml"/><Relationship Id="rId7" Type="http://schemas.openxmlformats.org/officeDocument/2006/relationships/image" Target="../media/image3.jp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10.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2.tif"/><Relationship Id="rId5" Type="http://schemas.openxmlformats.org/officeDocument/2006/relationships/slideLayout" Target="../slideLayouts/slideLayout77.xml"/><Relationship Id="rId10" Type="http://schemas.openxmlformats.org/officeDocument/2006/relationships/image" Target="../media/image3.jpg"/><Relationship Id="rId4" Type="http://schemas.openxmlformats.org/officeDocument/2006/relationships/slideLayout" Target="../slideLayouts/slideLayout76.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83.xml"/><Relationship Id="rId7" Type="http://schemas.openxmlformats.org/officeDocument/2006/relationships/image" Target="../media/image3.jpg"/><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theme" Target="../theme/theme12.xml"/><Relationship Id="rId5" Type="http://schemas.openxmlformats.org/officeDocument/2006/relationships/slideLayout" Target="../slideLayouts/slideLayout85.xml"/><Relationship Id="rId4" Type="http://schemas.openxmlformats.org/officeDocument/2006/relationships/slideLayout" Target="../slideLayouts/slideLayout84.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88.xml"/><Relationship Id="rId7" Type="http://schemas.openxmlformats.org/officeDocument/2006/relationships/theme" Target="../theme/theme13.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9" Type="http://schemas.openxmlformats.org/officeDocument/2006/relationships/image" Target="../media/image2.tif"/></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94.xml"/><Relationship Id="rId7" Type="http://schemas.openxmlformats.org/officeDocument/2006/relationships/image" Target="../media/image3.jpg"/><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14.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2.tif"/><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image" Target="../media/image3.jpg"/><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5.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08.xml"/><Relationship Id="rId1" Type="http://schemas.openxmlformats.org/officeDocument/2006/relationships/slideLayout" Target="../slideLayouts/slideLayout10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6" Type="http://schemas.openxmlformats.org/officeDocument/2006/relationships/image" Target="../media/image15.png"/><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17.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125.xml"/><Relationship Id="rId7" Type="http://schemas.openxmlformats.org/officeDocument/2006/relationships/image" Target="../media/image3.jpg"/><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theme" Target="../theme/theme18.xml"/><Relationship Id="rId5" Type="http://schemas.openxmlformats.org/officeDocument/2006/relationships/slideLayout" Target="../slideLayouts/slideLayout127.xml"/><Relationship Id="rId4" Type="http://schemas.openxmlformats.org/officeDocument/2006/relationships/slideLayout" Target="../slideLayouts/slideLayout126.xml"/></Relationships>
</file>

<file path=ppt/slideMasters/_rels/slideMaster19.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130.xml"/><Relationship Id="rId7" Type="http://schemas.openxmlformats.org/officeDocument/2006/relationships/image" Target="../media/image3.jp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theme" Target="../theme/theme19.xml"/><Relationship Id="rId5" Type="http://schemas.openxmlformats.org/officeDocument/2006/relationships/slideLayout" Target="../slideLayouts/slideLayout132.xml"/><Relationship Id="rId4"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tif"/><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tif"/><Relationship Id="rId5" Type="http://schemas.openxmlformats.org/officeDocument/2006/relationships/slideLayout" Target="../slideLayouts/slideLayout22.xml"/><Relationship Id="rId10" Type="http://schemas.openxmlformats.org/officeDocument/2006/relationships/image" Target="../media/image3.jp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tif"/><Relationship Id="rId3" Type="http://schemas.openxmlformats.org/officeDocument/2006/relationships/slideLayout" Target="../slideLayouts/slideLayout37.xml"/><Relationship Id="rId7" Type="http://schemas.openxmlformats.org/officeDocument/2006/relationships/image" Target="../media/image3.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6.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7.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56.xml"/><Relationship Id="rId7"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2.ti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image" Target="../media/image2.tif"/><Relationship Id="rId5" Type="http://schemas.openxmlformats.org/officeDocument/2006/relationships/slideLayout" Target="../slideLayouts/slideLayout64.xml"/><Relationship Id="rId10" Type="http://schemas.openxmlformats.org/officeDocument/2006/relationships/image" Target="../media/image3.jpg"/><Relationship Id="rId4" Type="http://schemas.openxmlformats.org/officeDocument/2006/relationships/slideLayout" Target="../slideLayouts/slideLayout63.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9230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6" r:id="rId3"/>
    <p:sldLayoutId id="2147483740" r:id="rId4"/>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85000"/>
        </a:lnSpc>
        <a:spcBef>
          <a:spcPct val="20000"/>
        </a:spcBef>
        <a:spcAft>
          <a:spcPct val="0"/>
        </a:spcAft>
        <a:buFont typeface="Arial" panose="020B0604020202020204" pitchFamily="34" charset="0"/>
        <a:defRPr sz="1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466736"/>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29328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34560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66216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53"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899387"/>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4181900"/>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51" r:id="rId9"/>
    <p:sldLayoutId id="2147483852"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643705"/>
      </p:ext>
    </p:extLst>
  </p:cSld>
  <p:clrMap bg1="lt1" tx1="dk1" bg2="lt2" tx2="dk2" accent1="accent1" accent2="accent2" accent3="accent3" accent4="accent4" accent5="accent5" accent6="accent6" hlink="hlink" folHlink="folHlink"/>
  <p:sldLayoutIdLst>
    <p:sldLayoutId id="2147483822" r:id="rId1"/>
    <p:sldLayoutId id="2147483823" r:id="rId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85000"/>
        </a:lnSpc>
        <a:spcBef>
          <a:spcPct val="20000"/>
        </a:spcBef>
        <a:spcAft>
          <a:spcPct val="0"/>
        </a:spcAft>
        <a:buFont typeface="Arial" panose="020B0604020202020204" pitchFamily="34" charset="0"/>
        <a:defRPr sz="1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66281" name="Picture 9" descr="vz-energ-rgb_ppt_ts_end_komp"/>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0" y="-26988"/>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6" name="Rectangle 4"/>
          <p:cNvSpPr>
            <a:spLocks noGrp="1" noChangeArrowheads="1"/>
          </p:cNvSpPr>
          <p:nvPr>
            <p:ph type="title"/>
          </p:nvPr>
        </p:nvSpPr>
        <p:spPr bwMode="auto">
          <a:xfrm>
            <a:off x="703385" y="609600"/>
            <a:ext cx="773723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Klicken Sie, um das Titelformat zu bearbeiten</a:t>
            </a:r>
          </a:p>
        </p:txBody>
      </p:sp>
      <p:sp>
        <p:nvSpPr>
          <p:cNvPr id="566277" name="Rectangle 5"/>
          <p:cNvSpPr>
            <a:spLocks noGrp="1" noChangeArrowheads="1"/>
          </p:cNvSpPr>
          <p:nvPr>
            <p:ph type="body" idx="1"/>
          </p:nvPr>
        </p:nvSpPr>
        <p:spPr bwMode="auto">
          <a:xfrm>
            <a:off x="703385" y="1981200"/>
            <a:ext cx="77372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66283" name="Rectangle 11"/>
          <p:cNvSpPr>
            <a:spLocks noGrp="1" noChangeArrowheads="1"/>
          </p:cNvSpPr>
          <p:nvPr>
            <p:ph type="sldNum" sz="quarter" idx="4"/>
          </p:nvPr>
        </p:nvSpPr>
        <p:spPr bwMode="auto">
          <a:xfrm>
            <a:off x="6600092" y="6219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089880-4543-4B7C-B04A-4A84F50140AF}"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99307666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rtl="0" fontAlgn="base">
        <a:spcBef>
          <a:spcPct val="0"/>
        </a:spcBef>
        <a:spcAft>
          <a:spcPct val="0"/>
        </a:spcAft>
        <a:defRPr sz="2400" b="1">
          <a:solidFill>
            <a:schemeClr val="tx2"/>
          </a:solidFill>
          <a:latin typeface="+mj-lt"/>
          <a:ea typeface="+mj-ea"/>
          <a:cs typeface="+mj-cs"/>
        </a:defRPr>
      </a:lvl1pPr>
      <a:lvl2pPr algn="ctr" rtl="0" fontAlgn="base">
        <a:spcBef>
          <a:spcPct val="0"/>
        </a:spcBef>
        <a:spcAft>
          <a:spcPct val="0"/>
        </a:spcAft>
        <a:defRPr sz="2400" b="1">
          <a:solidFill>
            <a:schemeClr val="tx2"/>
          </a:solidFill>
          <a:latin typeface="Arial" charset="0"/>
        </a:defRPr>
      </a:lvl2pPr>
      <a:lvl3pPr algn="ctr" rtl="0" fontAlgn="base">
        <a:spcBef>
          <a:spcPct val="0"/>
        </a:spcBef>
        <a:spcAft>
          <a:spcPct val="0"/>
        </a:spcAft>
        <a:defRPr sz="2400" b="1">
          <a:solidFill>
            <a:schemeClr val="tx2"/>
          </a:solidFill>
          <a:latin typeface="Arial" charset="0"/>
        </a:defRPr>
      </a:lvl3pPr>
      <a:lvl4pPr algn="ctr" rtl="0" fontAlgn="base">
        <a:spcBef>
          <a:spcPct val="0"/>
        </a:spcBef>
        <a:spcAft>
          <a:spcPct val="0"/>
        </a:spcAft>
        <a:defRPr sz="2400" b="1">
          <a:solidFill>
            <a:schemeClr val="tx2"/>
          </a:solidFill>
          <a:latin typeface="Arial" charset="0"/>
        </a:defRPr>
      </a:lvl4pPr>
      <a:lvl5pPr algn="ctr" rtl="0" fontAlgn="base">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95116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384426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Lst>
  <p:transition spd="slow">
    <p:cover/>
  </p:transition>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eaLnBrk="1" fontAlgn="auto" hangingPunct="1">
              <a:spcBef>
                <a:spcPts val="0"/>
              </a:spcBef>
              <a:spcAft>
                <a:spcPts val="0"/>
              </a:spcAft>
              <a:defRPr/>
            </a:pPr>
            <a:endParaRPr lang="de-DE" dirty="0">
              <a:solidFill>
                <a:schemeClr val="lt1"/>
              </a:solidFill>
              <a:latin typeface="+mn-lt"/>
              <a:ea typeface="+mn-ea"/>
            </a:endParaRPr>
          </a:p>
        </p:txBody>
      </p:sp>
      <p:pic>
        <p:nvPicPr>
          <p:cNvPr id="6" name="Grafik 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47922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38" r:id="rId4"/>
    <p:sldLayoutId id="2147483739" r:id="rId5"/>
    <p:sldLayoutId id="2147483717" r:id="rId6"/>
    <p:sldLayoutId id="2147483705" r:id="rId7"/>
    <p:sldLayoutId id="2147483737" r:id="rId8"/>
    <p:sldLayoutId id="2147483824" r:id="rId9"/>
    <p:sldLayoutId id="2147483840" r:id="rId10"/>
    <p:sldLayoutId id="2147483841" r:id="rId11"/>
    <p:sldLayoutId id="214748384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598406"/>
      </p:ext>
    </p:extLst>
  </p:cSld>
  <p:clrMap bg1="lt1" tx1="dk1" bg2="lt2" tx2="dk2" accent1="accent1" accent2="accent2" accent3="accent3" accent4="accent4" accent5="accent5" accent6="accent6" hlink="hlink" folHlink="folHlink"/>
  <p:sldLayoutIdLst>
    <p:sldLayoutId id="2147483707" r:id="rId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24917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389717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lnSpc>
          <a:spcPct val="85000"/>
        </a:lnSpc>
        <a:spcBef>
          <a:spcPct val="20000"/>
        </a:spcBef>
        <a:spcAft>
          <a:spcPct val="0"/>
        </a:spcAft>
        <a:buFont typeface="Arial" panose="020B0604020202020204" pitchFamily="34" charset="0"/>
        <a:defRPr sz="1200" kern="1200">
          <a:solidFill>
            <a:schemeClr val="tx1"/>
          </a:solidFill>
          <a:latin typeface="+mn-lt"/>
          <a:ea typeface="MS PGothic" panose="020B0600070205080204"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66411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66281" name="Picture 9" descr="vz-energ-rgb_ppt_ts_end_komp"/>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0" y="-26988"/>
            <a:ext cx="9144000" cy="1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76" name="Rectangle 4"/>
          <p:cNvSpPr>
            <a:spLocks noGrp="1" noChangeArrowheads="1"/>
          </p:cNvSpPr>
          <p:nvPr>
            <p:ph type="title"/>
          </p:nvPr>
        </p:nvSpPr>
        <p:spPr bwMode="auto">
          <a:xfrm>
            <a:off x="703385" y="609600"/>
            <a:ext cx="773723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Klicken Sie, um das Titelformat zu bearbeiten</a:t>
            </a:r>
          </a:p>
        </p:txBody>
      </p:sp>
      <p:sp>
        <p:nvSpPr>
          <p:cNvPr id="566277" name="Rectangle 5"/>
          <p:cNvSpPr>
            <a:spLocks noGrp="1" noChangeArrowheads="1"/>
          </p:cNvSpPr>
          <p:nvPr>
            <p:ph type="body" idx="1"/>
          </p:nvPr>
        </p:nvSpPr>
        <p:spPr bwMode="auto">
          <a:xfrm>
            <a:off x="703385" y="1981200"/>
            <a:ext cx="773723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Klicken Sie, um die Formate des Vorlagentextes zu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566283" name="Rectangle 11"/>
          <p:cNvSpPr>
            <a:spLocks noGrp="1" noChangeArrowheads="1"/>
          </p:cNvSpPr>
          <p:nvPr>
            <p:ph type="sldNum" sz="quarter" idx="4"/>
          </p:nvPr>
        </p:nvSpPr>
        <p:spPr bwMode="auto">
          <a:xfrm>
            <a:off x="6600092" y="62198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089880-4543-4B7C-B04A-4A84F50140AF}" type="slidenum">
              <a:rPr lang="de-DE" altLang="de-DE">
                <a:solidFill>
                  <a:srgbClr val="000000"/>
                </a:solidFill>
              </a:rPr>
              <a:pPr/>
              <a:t>‹Nr.›</a:t>
            </a:fld>
            <a:endParaRPr lang="de-DE" altLang="de-DE">
              <a:solidFill>
                <a:srgbClr val="000000"/>
              </a:solidFill>
            </a:endParaRPr>
          </a:p>
        </p:txBody>
      </p:sp>
    </p:spTree>
    <p:extLst>
      <p:ext uri="{BB962C8B-B14F-4D97-AF65-F5344CB8AC3E}">
        <p14:creationId xmlns:p14="http://schemas.microsoft.com/office/powerpoint/2010/main" val="265149815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mc:AlternateContent xmlns:mc="http://schemas.openxmlformats.org/markup-compatibility/2006" xmlns:p14="http://schemas.microsoft.com/office/powerpoint/2010/main">
    <mc:Choice Requires="p14">
      <p:transition p14:dur="0"/>
    </mc:Choice>
    <mc:Fallback xmlns="">
      <p:transition/>
    </mc:Fallback>
  </mc:AlternateContent>
  <p:hf hdr="0" ftr="0" dt="0"/>
  <p:txStyles>
    <p:titleStyle>
      <a:lvl1pPr algn="ctr" rtl="0" fontAlgn="base">
        <a:spcBef>
          <a:spcPct val="0"/>
        </a:spcBef>
        <a:spcAft>
          <a:spcPct val="0"/>
        </a:spcAft>
        <a:defRPr sz="2400" b="1">
          <a:solidFill>
            <a:schemeClr val="tx2"/>
          </a:solidFill>
          <a:latin typeface="+mj-lt"/>
          <a:ea typeface="+mj-ea"/>
          <a:cs typeface="+mj-cs"/>
        </a:defRPr>
      </a:lvl1pPr>
      <a:lvl2pPr algn="ctr" rtl="0" fontAlgn="base">
        <a:spcBef>
          <a:spcPct val="0"/>
        </a:spcBef>
        <a:spcAft>
          <a:spcPct val="0"/>
        </a:spcAft>
        <a:defRPr sz="2400" b="1">
          <a:solidFill>
            <a:schemeClr val="tx2"/>
          </a:solidFill>
          <a:latin typeface="Arial" charset="0"/>
        </a:defRPr>
      </a:lvl2pPr>
      <a:lvl3pPr algn="ctr" rtl="0" fontAlgn="base">
        <a:spcBef>
          <a:spcPct val="0"/>
        </a:spcBef>
        <a:spcAft>
          <a:spcPct val="0"/>
        </a:spcAft>
        <a:defRPr sz="2400" b="1">
          <a:solidFill>
            <a:schemeClr val="tx2"/>
          </a:solidFill>
          <a:latin typeface="Arial" charset="0"/>
        </a:defRPr>
      </a:lvl3pPr>
      <a:lvl4pPr algn="ctr" rtl="0" fontAlgn="base">
        <a:spcBef>
          <a:spcPct val="0"/>
        </a:spcBef>
        <a:spcAft>
          <a:spcPct val="0"/>
        </a:spcAft>
        <a:defRPr sz="2400" b="1">
          <a:solidFill>
            <a:schemeClr val="tx2"/>
          </a:solidFill>
          <a:latin typeface="Arial" charset="0"/>
        </a:defRPr>
      </a:lvl4pPr>
      <a:lvl5pPr algn="ctr" rtl="0" fontAlgn="base">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772401" y="397619"/>
            <a:ext cx="961201" cy="883631"/>
          </a:xfrm>
          <a:prstGeom prst="rect">
            <a:avLst/>
          </a:prstGeom>
        </p:spPr>
      </p:pic>
      <p:pic>
        <p:nvPicPr>
          <p:cNvPr id="7" name="Bild 3"/>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bwMode="auto">
          <a:xfrm>
            <a:off x="7776279" y="6188678"/>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46246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845" r:id="rId6"/>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489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hteck 1"/>
          <p:cNvSpPr>
            <a:spLocks noChangeArrowheads="1"/>
          </p:cNvSpPr>
          <p:nvPr/>
        </p:nvSpPr>
        <p:spPr bwMode="auto">
          <a:xfrm>
            <a:off x="0" y="6426200"/>
            <a:ext cx="9144000" cy="431800"/>
          </a:xfrm>
          <a:prstGeom prst="rect">
            <a:avLst/>
          </a:prstGeom>
          <a:solidFill>
            <a:srgbClr val="FABB00">
              <a:alpha val="75000"/>
            </a:srgbClr>
          </a:solidFill>
          <a:ln>
            <a:noFill/>
          </a:ln>
          <a:effectLst>
            <a:outerShdw blurRad="40000" dist="23000" dir="5400000" rotWithShape="0">
              <a:srgbClr val="808080">
                <a:alpha val="34999"/>
              </a:srgbClr>
            </a:outerShdw>
          </a:effectLst>
        </p:spPr>
        <p:txBody>
          <a:bodyPr anchor="ctr"/>
          <a:lstStyle/>
          <a:p>
            <a:pPr algn="ctr" fontAlgn="auto">
              <a:spcBef>
                <a:spcPts val="0"/>
              </a:spcBef>
              <a:spcAft>
                <a:spcPts val="0"/>
              </a:spcAft>
              <a:defRPr/>
            </a:pPr>
            <a:endParaRPr lang="de-DE" dirty="0">
              <a:solidFill>
                <a:prstClr val="white"/>
              </a:solidFill>
              <a:latin typeface="Calibri"/>
            </a:endParaRPr>
          </a:p>
        </p:txBody>
      </p:sp>
      <p:pic>
        <p:nvPicPr>
          <p:cNvPr id="6" name="Grafik 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72400" y="397618"/>
            <a:ext cx="961201" cy="883631"/>
          </a:xfrm>
          <a:prstGeom prst="rect">
            <a:avLst/>
          </a:prstGeom>
        </p:spPr>
      </p:pic>
      <p:pic>
        <p:nvPicPr>
          <p:cNvPr id="7" name="Bild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bwMode="auto">
          <a:xfrm>
            <a:off x="7776279" y="6188676"/>
            <a:ext cx="1373366" cy="5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392281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48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8.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5.png"/><Relationship Id="rId1" Type="http://schemas.openxmlformats.org/officeDocument/2006/relationships/slideLayout" Target="../slideLayouts/slideLayout29.xml"/><Relationship Id="rId4" Type="http://schemas.openxmlformats.org/officeDocument/2006/relationships/image" Target="../media/image2.ti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5.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8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8.xml"/></Relationships>
</file>

<file path=ppt/slides/_rels/slide13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eg"/><Relationship Id="rId1" Type="http://schemas.openxmlformats.org/officeDocument/2006/relationships/slideLayout" Target="../slideLayouts/slideLayout29.xml"/><Relationship Id="rId4" Type="http://schemas.openxmlformats.org/officeDocument/2006/relationships/image" Target="../media/image2.ti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8.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5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56.xml"/><Relationship Id="rId4" Type="http://schemas.openxmlformats.org/officeDocument/2006/relationships/image" Target="../media/image62.png"/></Relationships>
</file>

<file path=ppt/slides/_rels/slide15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8.xml"/></Relationships>
</file>

<file path=ppt/slides/_rels/slide16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8.xml"/><Relationship Id="rId4" Type="http://schemas.openxmlformats.org/officeDocument/2006/relationships/image" Target="../media/image154.jpeg"/></Relationships>
</file>

<file path=ppt/slides/_rels/slide16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8.xml"/></Relationships>
</file>

<file path=ppt/slides/_rels/slide16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8.xml"/></Relationships>
</file>

<file path=ppt/slides/_rels/slide1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0.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162.jpeg"/><Relationship Id="rId7" Type="http://schemas.openxmlformats.org/officeDocument/2006/relationships/image" Target="../media/image166.jpeg"/><Relationship Id="rId2" Type="http://schemas.openxmlformats.org/officeDocument/2006/relationships/image" Target="../media/image161.jpeg"/><Relationship Id="rId1" Type="http://schemas.openxmlformats.org/officeDocument/2006/relationships/slideLayout" Target="../slideLayouts/slideLayout8.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 Id="rId9" Type="http://schemas.openxmlformats.org/officeDocument/2006/relationships/image" Target="../media/image168.jpeg"/></Relationships>
</file>

<file path=ppt/slides/_rels/slide17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8.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1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2" Type="http://schemas.openxmlformats.org/officeDocument/2006/relationships/image" Target="../media/image175.wmf"/><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8.xml"/></Relationships>
</file>

<file path=ppt/slides/_rels/slide183.xml.rels><?xml version="1.0" encoding="UTF-8" standalone="yes"?>
<Relationships xmlns="http://schemas.openxmlformats.org/package/2006/relationships"><Relationship Id="rId2" Type="http://schemas.openxmlformats.org/officeDocument/2006/relationships/image" Target="../media/image182.wmf"/><Relationship Id="rId1" Type="http://schemas.openxmlformats.org/officeDocument/2006/relationships/slideLayout" Target="../slideLayouts/slideLayout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186.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99.xml"/></Relationships>
</file>

<file path=ppt/slides/_rels/slide187.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99.xml"/></Relationships>
</file>

<file path=ppt/slides/_rels/slide188.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99.xml"/></Relationships>
</file>

<file path=ppt/slides/_rels/slide189.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91.xml"/></Relationships>
</file>

<file path=ppt/slides/_rels/slide19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10.xml"/><Relationship Id="rId4" Type="http://schemas.openxmlformats.org/officeDocument/2006/relationships/image" Target="../media/image191.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19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xml"/></Relationships>
</file>

<file path=ppt/slides/_rels/slide198.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8.xml"/></Relationships>
</file>

<file path=ppt/slides/_rels/slide19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0.xml"/><Relationship Id="rId5" Type="http://schemas.openxmlformats.org/officeDocument/2006/relationships/image" Target="../media/image32.jpeg"/><Relationship Id="rId4" Type="http://schemas.openxmlformats.org/officeDocument/2006/relationships/image" Target="../media/image31.jpeg"/></Relationships>
</file>

<file path=ppt/slides/_rels/slide20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8.xml"/></Relationships>
</file>

<file path=ppt/slides/_rels/slide201.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2" Type="http://schemas.openxmlformats.org/officeDocument/2006/relationships/image" Target="../media/image193.jpeg"/><Relationship Id="rId1" Type="http://schemas.openxmlformats.org/officeDocument/2006/relationships/slideLayout" Target="../slideLayouts/slideLayout8.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202.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20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8.xml"/></Relationships>
</file>

<file path=ppt/slides/_rels/slide2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2.jpeg"/><Relationship Id="rId1" Type="http://schemas.openxmlformats.org/officeDocument/2006/relationships/slideLayout" Target="../slideLayouts/slideLayout8.x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image" Target="../media/image203.wmf"/></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99.xml"/></Relationships>
</file>

<file path=ppt/slides/_rels/slide211.xml.rels><?xml version="1.0" encoding="UTF-8" standalone="yes"?>
<Relationships xmlns="http://schemas.openxmlformats.org/package/2006/relationships"><Relationship Id="rId3" Type="http://schemas.openxmlformats.org/officeDocument/2006/relationships/image" Target="%0fWWbereitung.jpg%20%20%20%20%20%20%20%20%20%20%20%20%20%20%20%20%20%20%20%20%20%20%20%20%20%20%20%20%20%20%20%20%20%20%20%20%20%20%20%20%20%20%20%20%20%20%20%200002876C%0aAD%20Wallner%20%20%20%20%20%20%20%20%20%20%20%20%20%20%20%20%20%20%20%20%20B8365FC0:" TargetMode="External"/><Relationship Id="rId2" Type="http://schemas.openxmlformats.org/officeDocument/2006/relationships/image" Target="../media/image205.jpeg"/><Relationship Id="rId1" Type="http://schemas.openxmlformats.org/officeDocument/2006/relationships/slideLayout" Target="../slideLayouts/slideLayout99.xml"/></Relationships>
</file>

<file path=ppt/slides/_rels/slide212.xml.rels><?xml version="1.0" encoding="UTF-8" standalone="yes"?>
<Relationships xmlns="http://schemas.openxmlformats.org/package/2006/relationships"><Relationship Id="rId3" Type="http://schemas.openxmlformats.org/officeDocument/2006/relationships/image" Target="%18VII.07_a%20(pro%20solar).jpg%20%20%20%20%20%20%20%20%20%20%20%20%20%20%20%20%20%20%20%20%20%20%20%20%20%20%20%20%20%20%20%20%20%20%20%20%20%20%2000028A05%0aAD%20Wallner%20%20%20%20%20%20%20%20%20%20%20%20%20%20%20%20%20%20%20%20%20B8365FC0:" TargetMode="External"/><Relationship Id="rId2" Type="http://schemas.openxmlformats.org/officeDocument/2006/relationships/image" Target="../media/image206.jpeg"/><Relationship Id="rId1" Type="http://schemas.openxmlformats.org/officeDocument/2006/relationships/slideLayout" Target="../slideLayouts/slideLayout9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14.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215.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99.xml"/></Relationships>
</file>

<file path=ppt/slides/_rels/slide21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9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40.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130.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3" Type="http://schemas.openxmlformats.org/officeDocument/2006/relationships/hyperlink" Target="http://www.energieberatung-rlp.de/" TargetMode="External"/><Relationship Id="rId2" Type="http://schemas.openxmlformats.org/officeDocument/2006/relationships/hyperlink" Target="mailto:eteam@vzbv.de" TargetMode="Externa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44.wmf"/></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wmf"/><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 Id="rId5" Type="http://schemas.openxmlformats.org/officeDocument/2006/relationships/image" Target="../media/image82.jpeg"/><Relationship Id="rId4" Type="http://schemas.openxmlformats.org/officeDocument/2006/relationships/image" Target="../media/image81.jpeg"/></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70.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90.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realestate.theemiratesnetwork.com/developments/dubai/palm_islands/images/palm_jumeirah.jpg"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hyperlink" Target="http://www.russiablog.org/gazprom-building-st-petersburg.jpg" TargetMode="Externa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9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24.xml"/><Relationship Id="rId1" Type="http://schemas.openxmlformats.org/officeDocument/2006/relationships/slideLayout" Target="../slideLayouts/slideLayout125.xml"/><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110.png"/><Relationship Id="rId5" Type="http://schemas.openxmlformats.org/officeDocument/2006/relationships/oleObject" Target="../embeddings/oleObject2.bin"/><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platzhalter 1"/>
          <p:cNvSpPr txBox="1">
            <a:spLocks/>
          </p:cNvSpPr>
          <p:nvPr/>
        </p:nvSpPr>
        <p:spPr>
          <a:xfrm>
            <a:off x="410401" y="4967928"/>
            <a:ext cx="7181024" cy="1091368"/>
          </a:xfrm>
          <a:prstGeom prst="rect">
            <a:avLst/>
          </a:prstGeom>
        </p:spPr>
        <p:txBody>
          <a:bodyPr vert="horz" lIns="91440" tIns="45720" rIns="91440" bIns="180000" rtlCol="0" anchor="ctr">
            <a:noAutofit/>
          </a:bodyPr>
          <a:lstStyle>
            <a:lvl1pPr algn="l" defTabSz="914400" rtl="0" eaLnBrk="1" latinLnBrk="0" hangingPunct="1">
              <a:lnSpc>
                <a:spcPct val="90000"/>
              </a:lnSpc>
              <a:spcBef>
                <a:spcPct val="0"/>
              </a:spcBef>
              <a:buNone/>
              <a:defRPr sz="3600" b="1" kern="1200">
                <a:solidFill>
                  <a:schemeClr val="bg1"/>
                </a:solidFill>
                <a:latin typeface="VZ Meta LF" panose="020B0502030000020004" pitchFamily="34" charset="0"/>
                <a:ea typeface="+mj-ea"/>
                <a:cs typeface="+mj-cs"/>
              </a:defRPr>
            </a:lvl1pPr>
          </a:lstStyle>
          <a:p>
            <a:pPr fontAlgn="auto">
              <a:lnSpc>
                <a:spcPts val="3600"/>
              </a:lnSpc>
              <a:spcAft>
                <a:spcPts val="0"/>
              </a:spcAft>
            </a:pPr>
            <a:r>
              <a:rPr lang="de-DE" sz="3200" cap="all" dirty="0" smtClean="0">
                <a:latin typeface="Arial" pitchFamily="34" charset="0"/>
                <a:cs typeface="Arial" panose="020B0604020202020204" pitchFamily="34" charset="0"/>
              </a:rPr>
              <a:t>Wohngebäude modernisieren und Energie sparen</a:t>
            </a:r>
          </a:p>
        </p:txBody>
      </p:sp>
      <p:sp>
        <p:nvSpPr>
          <p:cNvPr id="3" name="Titelplatzhalter 1"/>
          <p:cNvSpPr txBox="1">
            <a:spLocks/>
          </p:cNvSpPr>
          <p:nvPr/>
        </p:nvSpPr>
        <p:spPr>
          <a:xfrm>
            <a:off x="427564" y="5959587"/>
            <a:ext cx="7924910" cy="713958"/>
          </a:xfrm>
          <a:prstGeom prst="rect">
            <a:avLst/>
          </a:prstGeom>
        </p:spPr>
        <p:txBody>
          <a:bodyPr vert="horz" lIns="91440" tIns="45720" rIns="91440" bIns="45720" rtlCol="0" anchor="ctr">
            <a:noAutofit/>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nSpc>
                <a:spcPts val="2400"/>
              </a:lnSpc>
            </a:pPr>
            <a:r>
              <a:rPr lang="de-DE" sz="1400" dirty="0" smtClean="0">
                <a:latin typeface="Arial" panose="020B0604020202020204" pitchFamily="34" charset="0"/>
                <a:cs typeface="Arial" panose="020B0604020202020204" pitchFamily="34" charset="0"/>
              </a:rPr>
              <a:t>Mainz, 07.07.2015, …….., Honorarenergieberater der Verbraucherzentrale Rheinland-Pfalz</a:t>
            </a:r>
            <a:endParaRPr lang="de-DE" sz="1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sz="half" idx="4294967295"/>
          </p:nvPr>
        </p:nvSpPr>
        <p:spPr>
          <a:xfrm>
            <a:off x="1108076" y="1041400"/>
            <a:ext cx="8035925" cy="5283200"/>
          </a:xfrm>
          <a:prstGeom prst="rect">
            <a:avLst/>
          </a:prstGeom>
        </p:spPr>
        <p:txBody>
          <a:bodyPr/>
          <a:lstStyle/>
          <a:p>
            <a:pPr>
              <a:buClr>
                <a:srgbClr val="FF3300"/>
              </a:buClr>
              <a:buFont typeface="Wingdings" pitchFamily="2" charset="2"/>
              <a:buNone/>
            </a:pPr>
            <a:r>
              <a:rPr lang="de-DE" altLang="de-DE" b="1" dirty="0">
                <a:solidFill>
                  <a:schemeClr val="tx1">
                    <a:lumMod val="75000"/>
                    <a:lumOff val="25000"/>
                  </a:schemeClr>
                </a:solidFill>
                <a:latin typeface="Arial" pitchFamily="34" charset="0"/>
                <a:cs typeface="Arial" pitchFamily="34" charset="0"/>
              </a:rPr>
              <a:t>Sie haben die Wahl:</a:t>
            </a:r>
          </a:p>
          <a:p>
            <a:endParaRPr lang="de-DE" altLang="de-DE" sz="2800" dirty="0" smtClean="0">
              <a:solidFill>
                <a:schemeClr val="tx1">
                  <a:lumMod val="75000"/>
                  <a:lumOff val="25000"/>
                </a:schemeClr>
              </a:solidFill>
              <a:latin typeface="Arial" pitchFamily="34" charset="0"/>
              <a:cs typeface="Arial" pitchFamily="34" charset="0"/>
            </a:endParaRPr>
          </a:p>
          <a:p>
            <a:pPr marL="0" indent="0">
              <a:buNone/>
            </a:pPr>
            <a:r>
              <a:rPr lang="de-DE" altLang="de-DE" sz="2800" dirty="0" smtClean="0">
                <a:solidFill>
                  <a:schemeClr val="tx1">
                    <a:lumMod val="75000"/>
                    <a:lumOff val="25000"/>
                  </a:schemeClr>
                </a:solidFill>
                <a:latin typeface="Arial" pitchFamily="34" charset="0"/>
                <a:cs typeface="Arial" pitchFamily="34" charset="0"/>
              </a:rPr>
              <a:t>Entweder </a:t>
            </a:r>
            <a:r>
              <a:rPr lang="de-DE" altLang="de-DE" sz="2800" dirty="0">
                <a:solidFill>
                  <a:schemeClr val="tx1">
                    <a:lumMod val="75000"/>
                    <a:lumOff val="25000"/>
                  </a:schemeClr>
                </a:solidFill>
                <a:latin typeface="Arial" pitchFamily="34" charset="0"/>
                <a:cs typeface="Arial" pitchFamily="34" charset="0"/>
              </a:rPr>
              <a:t>weiter Jahr für Jahr </a:t>
            </a:r>
            <a:r>
              <a:rPr lang="de-DE" altLang="de-DE" sz="2800" dirty="0" smtClean="0">
                <a:solidFill>
                  <a:schemeClr val="tx1">
                    <a:lumMod val="75000"/>
                    <a:lumOff val="25000"/>
                  </a:schemeClr>
                </a:solidFill>
                <a:latin typeface="Arial" pitchFamily="34" charset="0"/>
                <a:cs typeface="Arial" pitchFamily="34" charset="0"/>
              </a:rPr>
              <a:t>die </a:t>
            </a:r>
            <a:r>
              <a:rPr lang="de-DE" altLang="de-DE" sz="2800" dirty="0">
                <a:solidFill>
                  <a:schemeClr val="tx1">
                    <a:lumMod val="75000"/>
                    <a:lumOff val="25000"/>
                  </a:schemeClr>
                </a:solidFill>
                <a:latin typeface="Arial" pitchFamily="34" charset="0"/>
                <a:cs typeface="Arial" pitchFamily="34" charset="0"/>
              </a:rPr>
              <a:t>Energie einkaufen </a:t>
            </a:r>
            <a:endParaRPr lang="de-DE" altLang="de-DE" sz="2800" dirty="0" smtClean="0">
              <a:solidFill>
                <a:schemeClr val="tx1">
                  <a:lumMod val="75000"/>
                  <a:lumOff val="25000"/>
                </a:schemeClr>
              </a:solidFill>
              <a:latin typeface="Arial" pitchFamily="34" charset="0"/>
              <a:cs typeface="Arial" pitchFamily="34" charset="0"/>
            </a:endParaRPr>
          </a:p>
          <a:p>
            <a:pPr marL="0" indent="0">
              <a:buNone/>
            </a:pPr>
            <a:r>
              <a:rPr lang="de-DE" altLang="de-DE" sz="2800" b="1" dirty="0" smtClean="0">
                <a:solidFill>
                  <a:schemeClr val="tx1">
                    <a:lumMod val="75000"/>
                    <a:lumOff val="25000"/>
                  </a:schemeClr>
                </a:solidFill>
                <a:latin typeface="Arial" pitchFamily="34" charset="0"/>
                <a:cs typeface="Arial" pitchFamily="34" charset="0"/>
              </a:rPr>
              <a:t>oder</a:t>
            </a:r>
          </a:p>
          <a:p>
            <a:pPr marL="0" indent="0">
              <a:buNone/>
            </a:pPr>
            <a:r>
              <a:rPr lang="de-DE" altLang="de-DE" sz="2800" dirty="0" smtClean="0">
                <a:solidFill>
                  <a:schemeClr val="tx1">
                    <a:lumMod val="75000"/>
                    <a:lumOff val="25000"/>
                  </a:schemeClr>
                </a:solidFill>
                <a:latin typeface="Arial" pitchFamily="34" charset="0"/>
                <a:cs typeface="Arial" pitchFamily="34" charset="0"/>
              </a:rPr>
              <a:t>in </a:t>
            </a:r>
            <a:r>
              <a:rPr lang="de-DE" altLang="de-DE" sz="2800" dirty="0">
                <a:solidFill>
                  <a:schemeClr val="tx1">
                    <a:lumMod val="75000"/>
                    <a:lumOff val="25000"/>
                  </a:schemeClr>
                </a:solidFill>
                <a:latin typeface="Arial" pitchFamily="34" charset="0"/>
                <a:cs typeface="Arial" pitchFamily="34" charset="0"/>
              </a:rPr>
              <a:t>Energieeinsparung </a:t>
            </a:r>
            <a:r>
              <a:rPr lang="de-DE" altLang="de-DE" sz="2800" dirty="0" smtClean="0">
                <a:solidFill>
                  <a:schemeClr val="tx1">
                    <a:lumMod val="75000"/>
                    <a:lumOff val="25000"/>
                  </a:schemeClr>
                </a:solidFill>
                <a:latin typeface="Arial" pitchFamily="34" charset="0"/>
                <a:cs typeface="Arial" pitchFamily="34" charset="0"/>
              </a:rPr>
              <a:t>investieren</a:t>
            </a:r>
          </a:p>
          <a:p>
            <a:pPr marL="0" indent="0">
              <a:buNone/>
            </a:pPr>
            <a:endParaRPr lang="de-DE" altLang="de-DE" sz="2800" dirty="0">
              <a:latin typeface="Arial" pitchFamily="34" charset="0"/>
              <a:cs typeface="Arial" pitchFamily="34" charset="0"/>
            </a:endParaRPr>
          </a:p>
          <a:p>
            <a:pPr marL="0" indent="0">
              <a:buNone/>
            </a:pPr>
            <a:r>
              <a:rPr lang="de-DE" altLang="de-DE" sz="2800" dirty="0" smtClean="0">
                <a:solidFill>
                  <a:srgbClr val="FABB00"/>
                </a:solidFill>
                <a:latin typeface="Arial" pitchFamily="34" charset="0"/>
                <a:cs typeface="Arial" pitchFamily="34" charset="0"/>
                <a:sym typeface="Wingdings"/>
              </a:rPr>
              <a:t></a:t>
            </a:r>
            <a:r>
              <a:rPr lang="de-DE" altLang="de-DE" sz="2800" dirty="0" smtClean="0">
                <a:solidFill>
                  <a:schemeClr val="tx1">
                    <a:lumMod val="75000"/>
                    <a:lumOff val="25000"/>
                  </a:schemeClr>
                </a:solidFill>
                <a:latin typeface="Arial" pitchFamily="34" charset="0"/>
                <a:cs typeface="Arial" pitchFamily="34" charset="0"/>
              </a:rPr>
              <a:t>Letzteres </a:t>
            </a:r>
            <a:r>
              <a:rPr lang="de-DE" altLang="de-DE" sz="2800" dirty="0">
                <a:solidFill>
                  <a:schemeClr val="tx1">
                    <a:lumMod val="75000"/>
                    <a:lumOff val="25000"/>
                  </a:schemeClr>
                </a:solidFill>
                <a:latin typeface="Arial" pitchFamily="34" charset="0"/>
                <a:cs typeface="Arial" pitchFamily="34" charset="0"/>
              </a:rPr>
              <a:t>schafft und sichert Arbeitsplätze, schont die Umwelt und erhöht den Wohnkomfort.</a:t>
            </a:r>
          </a:p>
          <a:p>
            <a:pPr>
              <a:buClr>
                <a:srgbClr val="FF3300"/>
              </a:buClr>
              <a:buFont typeface="Wingdings" pitchFamily="2" charset="2"/>
              <a:buNone/>
            </a:pPr>
            <a:endParaRPr lang="de-DE" altLang="de-DE" sz="3600" b="1" dirty="0">
              <a:solidFill>
                <a:srgbClr val="0000FF"/>
              </a:solidFill>
            </a:endParaRPr>
          </a:p>
          <a:p>
            <a:pPr>
              <a:buClr>
                <a:srgbClr val="FF3300"/>
              </a:buClr>
              <a:buFont typeface="Wingdings" pitchFamily="2" charset="2"/>
              <a:buChar char="§"/>
            </a:pPr>
            <a:endParaRPr lang="de-DE" altLang="de-DE" sz="1800" b="1"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362075" y="5565430"/>
            <a:ext cx="5991225" cy="461665"/>
          </a:xfrm>
          <a:prstGeom prst="rect">
            <a:avLst/>
          </a:prstGeom>
        </p:spPr>
        <p:txBody>
          <a:bodyPr wrap="square">
            <a:spAutoFit/>
          </a:bodyPr>
          <a:lstStyle/>
          <a:p>
            <a:pPr algn="ctr"/>
            <a:r>
              <a:rPr lang="de-DE" altLang="de-DE" sz="2400" b="1" dirty="0" smtClean="0">
                <a:solidFill>
                  <a:schemeClr val="tx1">
                    <a:lumMod val="75000"/>
                    <a:lumOff val="25000"/>
                  </a:schemeClr>
                </a:solidFill>
                <a:latin typeface="Arial" pitchFamily="34" charset="0"/>
                <a:cs typeface="Arial" pitchFamily="34" charset="0"/>
              </a:rPr>
              <a:t>Trennwand Doppelhaus</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85094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0550" y="1487489"/>
            <a:ext cx="5554663" cy="388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Gerade Verbindung mit Pfeil 3"/>
          <p:cNvCxnSpPr>
            <a:stCxn id="2" idx="0"/>
          </p:cNvCxnSpPr>
          <p:nvPr/>
        </p:nvCxnSpPr>
        <p:spPr>
          <a:xfrm flipV="1">
            <a:off x="4357688" y="2571750"/>
            <a:ext cx="833438" cy="29936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1847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p:txBody>
          <a:bodyPr/>
          <a:lstStyle/>
          <a:p>
            <a:r>
              <a:rPr lang="de-DE" altLang="de-DE" sz="2800" dirty="0"/>
              <a:t>Wärmebrücken</a:t>
            </a:r>
          </a:p>
        </p:txBody>
      </p:sp>
      <p:sp>
        <p:nvSpPr>
          <p:cNvPr id="795651" name="Rectangle 3"/>
          <p:cNvSpPr>
            <a:spLocks noGrp="1" noChangeArrowheads="1"/>
          </p:cNvSpPr>
          <p:nvPr>
            <p:ph type="body" sz="half" idx="4294967295"/>
          </p:nvPr>
        </p:nvSpPr>
        <p:spPr>
          <a:xfrm>
            <a:off x="476250" y="2220914"/>
            <a:ext cx="3798888" cy="3700462"/>
          </a:xfrm>
          <a:prstGeom prst="rect">
            <a:avLst/>
          </a:prstGeom>
        </p:spPr>
        <p:txBody>
          <a:bodyPr/>
          <a:lstStyle/>
          <a:p>
            <a:pPr marL="0" indent="0">
              <a:buClr>
                <a:srgbClr val="FF0000"/>
              </a:buClr>
              <a:buNone/>
            </a:pPr>
            <a:r>
              <a:rPr lang="de-DE" altLang="de-DE" sz="2400" b="1" dirty="0">
                <a:solidFill>
                  <a:srgbClr val="C00000"/>
                </a:solidFill>
                <a:latin typeface="Arial" pitchFamily="34" charset="0"/>
                <a:cs typeface="Arial" pitchFamily="34" charset="0"/>
              </a:rPr>
              <a:t>Geometrisch bedingte Wärmebrücken:</a:t>
            </a:r>
          </a:p>
          <a:p>
            <a:pPr marL="0" indent="0">
              <a:buClr>
                <a:srgbClr val="FF0000"/>
              </a:buClr>
              <a:buNone/>
            </a:pPr>
            <a:r>
              <a:rPr lang="de-DE" altLang="de-DE" sz="2400" dirty="0" smtClean="0">
                <a:latin typeface="Arial" pitchFamily="34" charset="0"/>
                <a:cs typeface="Arial" pitchFamily="34" charset="0"/>
              </a:rPr>
              <a:t>Die wärmeaufnehmende </a:t>
            </a:r>
            <a:r>
              <a:rPr lang="de-DE" altLang="de-DE" sz="2400" dirty="0">
                <a:latin typeface="Arial" pitchFamily="34" charset="0"/>
                <a:cs typeface="Arial" pitchFamily="34" charset="0"/>
              </a:rPr>
              <a:t>Innenoberfläche ist kleiner als die wärmeabgebende Außenoberfläche</a:t>
            </a:r>
            <a:endParaRPr lang="de-DE" altLang="de-DE" sz="2400" dirty="0">
              <a:solidFill>
                <a:srgbClr val="3333FF"/>
              </a:solidFill>
              <a:latin typeface="Arial" pitchFamily="34" charset="0"/>
              <a:cs typeface="Arial" pitchFamily="34" charset="0"/>
              <a:sym typeface="Symbol" pitchFamily="18" charset="2"/>
            </a:endParaRPr>
          </a:p>
        </p:txBody>
      </p:sp>
      <p:grpSp>
        <p:nvGrpSpPr>
          <p:cNvPr id="795660" name="Group 12"/>
          <p:cNvGrpSpPr>
            <a:grpSpLocks/>
          </p:cNvGrpSpPr>
          <p:nvPr/>
        </p:nvGrpSpPr>
        <p:grpSpPr bwMode="auto">
          <a:xfrm>
            <a:off x="4876800" y="2109788"/>
            <a:ext cx="3653204" cy="4103688"/>
            <a:chOff x="3328" y="937"/>
            <a:chExt cx="2493" cy="2585"/>
          </a:xfrm>
        </p:grpSpPr>
        <p:pic>
          <p:nvPicPr>
            <p:cNvPr id="79565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8" y="937"/>
              <a:ext cx="2493" cy="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5653" name="Text Box 5"/>
            <p:cNvSpPr txBox="1">
              <a:spLocks noChangeArrowheads="1"/>
            </p:cNvSpPr>
            <p:nvPr/>
          </p:nvSpPr>
          <p:spPr bwMode="auto">
            <a:xfrm>
              <a:off x="5085" y="2483"/>
              <a:ext cx="699" cy="36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Im Raum T</a:t>
              </a:r>
              <a:r>
                <a:rPr lang="de-DE" altLang="de-DE" sz="1600" baseline="-25000"/>
                <a:t>i</a:t>
              </a:r>
              <a:r>
                <a:rPr lang="de-DE" altLang="de-DE" sz="1600"/>
                <a:t> = 20</a:t>
              </a:r>
              <a:r>
                <a:rPr lang="de-DE" altLang="de-DE" sz="1600" baseline="30000"/>
                <a:t>0</a:t>
              </a:r>
              <a:r>
                <a:rPr lang="de-DE" altLang="de-DE" sz="1600"/>
                <a:t>C</a:t>
              </a:r>
            </a:p>
          </p:txBody>
        </p:sp>
        <p:sp>
          <p:nvSpPr>
            <p:cNvPr id="795655" name="Text Box 7"/>
            <p:cNvSpPr txBox="1">
              <a:spLocks noChangeArrowheads="1"/>
            </p:cNvSpPr>
            <p:nvPr/>
          </p:nvSpPr>
          <p:spPr bwMode="auto">
            <a:xfrm>
              <a:off x="4053" y="3154"/>
              <a:ext cx="604"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 24 cm</a:t>
              </a:r>
            </a:p>
          </p:txBody>
        </p:sp>
        <p:sp>
          <p:nvSpPr>
            <p:cNvPr id="795656" name="Text Box 8"/>
            <p:cNvSpPr txBox="1">
              <a:spLocks noChangeArrowheads="1"/>
            </p:cNvSpPr>
            <p:nvPr/>
          </p:nvSpPr>
          <p:spPr bwMode="auto">
            <a:xfrm>
              <a:off x="4526" y="2193"/>
              <a:ext cx="766" cy="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600">
                  <a:solidFill>
                    <a:srgbClr val="FF0000"/>
                  </a:solidFill>
                </a:rPr>
                <a:t>T  = 10 </a:t>
              </a:r>
              <a:r>
                <a:rPr lang="de-DE" altLang="de-DE" sz="1600" baseline="30000">
                  <a:solidFill>
                    <a:srgbClr val="FF0000"/>
                  </a:solidFill>
                </a:rPr>
                <a:t>0</a:t>
              </a:r>
              <a:r>
                <a:rPr lang="de-DE" altLang="de-DE" sz="1600">
                  <a:solidFill>
                    <a:srgbClr val="FF0000"/>
                  </a:solidFill>
                </a:rPr>
                <a:t>C</a:t>
              </a:r>
            </a:p>
          </p:txBody>
        </p:sp>
        <p:sp>
          <p:nvSpPr>
            <p:cNvPr id="795658" name="Text Box 10"/>
            <p:cNvSpPr txBox="1">
              <a:spLocks noChangeArrowheads="1"/>
            </p:cNvSpPr>
            <p:nvPr/>
          </p:nvSpPr>
          <p:spPr bwMode="auto">
            <a:xfrm>
              <a:off x="4602" y="2906"/>
              <a:ext cx="935" cy="3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T</a:t>
              </a:r>
              <a:r>
                <a:rPr lang="de-DE" altLang="de-DE" sz="1600" baseline="-25000"/>
                <a:t>W</a:t>
              </a:r>
              <a:r>
                <a:rPr lang="de-DE" altLang="de-DE" sz="1600"/>
                <a:t>  = 14,9 </a:t>
              </a:r>
              <a:r>
                <a:rPr lang="de-DE" altLang="de-DE" sz="1600" baseline="30000"/>
                <a:t>0</a:t>
              </a:r>
              <a:r>
                <a:rPr lang="de-DE" altLang="de-DE" sz="1600"/>
                <a:t>C</a:t>
              </a:r>
            </a:p>
          </p:txBody>
        </p:sp>
        <p:sp>
          <p:nvSpPr>
            <p:cNvPr id="795659" name="Line 11"/>
            <p:cNvSpPr>
              <a:spLocks noChangeShapeType="1"/>
            </p:cNvSpPr>
            <p:nvPr/>
          </p:nvSpPr>
          <p:spPr bwMode="auto">
            <a:xfrm flipH="1" flipV="1">
              <a:off x="4370" y="2870"/>
              <a:ext cx="288" cy="1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795654" name="Text Box 6"/>
          <p:cNvSpPr txBox="1">
            <a:spLocks noChangeArrowheads="1"/>
          </p:cNvSpPr>
          <p:nvPr/>
        </p:nvSpPr>
        <p:spPr bwMode="auto">
          <a:xfrm>
            <a:off x="3767504" y="4926014"/>
            <a:ext cx="1610457" cy="244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a:spcBef>
                <a:spcPct val="50000"/>
              </a:spcBef>
            </a:pPr>
            <a:r>
              <a:rPr lang="de-DE" altLang="de-DE" sz="1600"/>
              <a:t>T</a:t>
            </a:r>
            <a:r>
              <a:rPr lang="de-DE" altLang="de-DE" sz="1600" baseline="-25000"/>
              <a:t>a</a:t>
            </a:r>
            <a:r>
              <a:rPr lang="de-DE" altLang="de-DE" sz="1600"/>
              <a:t> = -10</a:t>
            </a:r>
            <a:r>
              <a:rPr lang="de-DE" altLang="de-DE" sz="1600" baseline="30000"/>
              <a:t>0</a:t>
            </a:r>
            <a:r>
              <a:rPr lang="de-DE" altLang="de-DE" sz="1600"/>
              <a:t>C</a:t>
            </a:r>
          </a:p>
        </p:txBody>
      </p:sp>
      <p:sp>
        <p:nvSpPr>
          <p:cNvPr id="795657" name="Text Box 9"/>
          <p:cNvSpPr txBox="1">
            <a:spLocks noChangeArrowheads="1"/>
          </p:cNvSpPr>
          <p:nvPr/>
        </p:nvSpPr>
        <p:spPr bwMode="auto">
          <a:xfrm>
            <a:off x="4774224" y="1812926"/>
            <a:ext cx="351545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dirty="0"/>
              <a:t>U-Wert der Wand = 0,74 W/m</a:t>
            </a:r>
            <a:r>
              <a:rPr lang="de-DE" altLang="de-DE" sz="1800" b="1" baseline="30000" dirty="0"/>
              <a:t>2</a:t>
            </a:r>
            <a:r>
              <a:rPr lang="de-DE" altLang="de-DE" sz="1800" b="1" dirty="0"/>
              <a:t> K</a:t>
            </a:r>
          </a:p>
          <a:p>
            <a:pPr algn="ctr"/>
            <a:r>
              <a:rPr lang="de-DE" altLang="de-DE" sz="2000" b="1" dirty="0">
                <a:sym typeface="Symbol" pitchFamily="18" charset="2"/>
              </a:rPr>
              <a:t></a:t>
            </a:r>
            <a:r>
              <a:rPr lang="de-DE" altLang="de-DE" sz="1800" b="1" dirty="0">
                <a:sym typeface="Symbol" pitchFamily="18" charset="2"/>
              </a:rPr>
              <a:t> = 0,21 W/m K</a:t>
            </a:r>
            <a:endParaRPr lang="de-DE" altLang="de-DE" sz="1800" b="1" dirty="0"/>
          </a:p>
        </p:txBody>
      </p:sp>
    </p:spTree>
    <p:extLst>
      <p:ext uri="{BB962C8B-B14F-4D97-AF65-F5344CB8AC3E}">
        <p14:creationId xmlns:p14="http://schemas.microsoft.com/office/powerpoint/2010/main" val="1640612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pPr algn="l"/>
            <a:r>
              <a:rPr lang="de-DE" altLang="de-DE" sz="2800" dirty="0"/>
              <a:t>Wärmebrücken</a:t>
            </a:r>
          </a:p>
        </p:txBody>
      </p:sp>
      <p:pic>
        <p:nvPicPr>
          <p:cNvPr id="87552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68716" y="1844675"/>
            <a:ext cx="3930162"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5525" name="Text Box 5"/>
          <p:cNvSpPr txBox="1">
            <a:spLocks noChangeArrowheads="1"/>
          </p:cNvSpPr>
          <p:nvPr/>
        </p:nvSpPr>
        <p:spPr bwMode="auto">
          <a:xfrm>
            <a:off x="6545874" y="3827463"/>
            <a:ext cx="1370134"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srgbClr val="FF0000"/>
                </a:solidFill>
              </a:rPr>
              <a:t>T  = 17,4 </a:t>
            </a:r>
            <a:r>
              <a:rPr lang="de-DE" altLang="de-DE" sz="1600" baseline="30000">
                <a:solidFill>
                  <a:srgbClr val="FF0000"/>
                </a:solidFill>
              </a:rPr>
              <a:t>0</a:t>
            </a:r>
            <a:r>
              <a:rPr lang="de-DE" altLang="de-DE" sz="1600">
                <a:solidFill>
                  <a:srgbClr val="FF0000"/>
                </a:solidFill>
              </a:rPr>
              <a:t>C</a:t>
            </a:r>
          </a:p>
        </p:txBody>
      </p:sp>
      <p:sp>
        <p:nvSpPr>
          <p:cNvPr id="875526" name="Text Box 6"/>
          <p:cNvSpPr txBox="1">
            <a:spLocks noChangeArrowheads="1"/>
          </p:cNvSpPr>
          <p:nvPr/>
        </p:nvSpPr>
        <p:spPr bwMode="auto">
          <a:xfrm>
            <a:off x="7452947" y="4211638"/>
            <a:ext cx="1024304"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T</a:t>
            </a:r>
            <a:r>
              <a:rPr lang="de-DE" altLang="de-DE" sz="1600" baseline="-25000"/>
              <a:t>i</a:t>
            </a:r>
            <a:r>
              <a:rPr lang="de-DE" altLang="de-DE" sz="1600"/>
              <a:t> = 20</a:t>
            </a:r>
            <a:r>
              <a:rPr lang="de-DE" altLang="de-DE" sz="1600" baseline="30000"/>
              <a:t>0</a:t>
            </a:r>
            <a:r>
              <a:rPr lang="de-DE" altLang="de-DE" sz="1600"/>
              <a:t>C</a:t>
            </a:r>
          </a:p>
        </p:txBody>
      </p:sp>
      <p:sp>
        <p:nvSpPr>
          <p:cNvPr id="875527" name="Text Box 7"/>
          <p:cNvSpPr txBox="1">
            <a:spLocks noChangeArrowheads="1"/>
          </p:cNvSpPr>
          <p:nvPr/>
        </p:nvSpPr>
        <p:spPr bwMode="auto">
          <a:xfrm>
            <a:off x="6607420" y="4691063"/>
            <a:ext cx="1370134"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srgbClr val="FF0000"/>
                </a:solidFill>
              </a:rPr>
              <a:t>T  = 18,6 </a:t>
            </a:r>
            <a:r>
              <a:rPr lang="de-DE" altLang="de-DE" sz="1600" baseline="30000">
                <a:solidFill>
                  <a:srgbClr val="FF0000"/>
                </a:solidFill>
              </a:rPr>
              <a:t>0</a:t>
            </a:r>
            <a:r>
              <a:rPr lang="de-DE" altLang="de-DE" sz="1600">
                <a:solidFill>
                  <a:srgbClr val="FF0000"/>
                </a:solidFill>
              </a:rPr>
              <a:t>C</a:t>
            </a:r>
          </a:p>
        </p:txBody>
      </p:sp>
      <p:sp>
        <p:nvSpPr>
          <p:cNvPr id="875528" name="Text Box 8"/>
          <p:cNvSpPr txBox="1">
            <a:spLocks noChangeArrowheads="1"/>
          </p:cNvSpPr>
          <p:nvPr/>
        </p:nvSpPr>
        <p:spPr bwMode="auto">
          <a:xfrm>
            <a:off x="6046177" y="5356225"/>
            <a:ext cx="103309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 17,5 cm</a:t>
            </a:r>
          </a:p>
        </p:txBody>
      </p:sp>
      <p:sp>
        <p:nvSpPr>
          <p:cNvPr id="875529" name="Line 9"/>
          <p:cNvSpPr>
            <a:spLocks noChangeShapeType="1"/>
          </p:cNvSpPr>
          <p:nvPr/>
        </p:nvSpPr>
        <p:spPr bwMode="auto">
          <a:xfrm flipH="1" flipV="1">
            <a:off x="6323135" y="4600575"/>
            <a:ext cx="335573" cy="20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75530" name="Text Box 10"/>
          <p:cNvSpPr txBox="1">
            <a:spLocks noChangeArrowheads="1"/>
          </p:cNvSpPr>
          <p:nvPr/>
        </p:nvSpPr>
        <p:spPr bwMode="auto">
          <a:xfrm>
            <a:off x="4060581" y="4667250"/>
            <a:ext cx="1106365"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1600"/>
              <a:t>T</a:t>
            </a:r>
            <a:r>
              <a:rPr lang="de-DE" altLang="de-DE" sz="1600" baseline="-25000"/>
              <a:t>a</a:t>
            </a:r>
            <a:r>
              <a:rPr lang="de-DE" altLang="de-DE" sz="1600"/>
              <a:t> = -10</a:t>
            </a:r>
            <a:r>
              <a:rPr lang="de-DE" altLang="de-DE" sz="1600" baseline="30000"/>
              <a:t>0</a:t>
            </a:r>
            <a:r>
              <a:rPr lang="de-DE" altLang="de-DE" sz="1600"/>
              <a:t>C</a:t>
            </a:r>
          </a:p>
        </p:txBody>
      </p:sp>
      <p:sp>
        <p:nvSpPr>
          <p:cNvPr id="875531" name="Text Box 11"/>
          <p:cNvSpPr txBox="1">
            <a:spLocks noChangeArrowheads="1"/>
          </p:cNvSpPr>
          <p:nvPr/>
        </p:nvSpPr>
        <p:spPr bwMode="auto">
          <a:xfrm>
            <a:off x="4832838" y="5551488"/>
            <a:ext cx="103309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 20 cm</a:t>
            </a:r>
          </a:p>
        </p:txBody>
      </p:sp>
      <p:sp>
        <p:nvSpPr>
          <p:cNvPr id="875532" name="Text Box 12"/>
          <p:cNvSpPr txBox="1">
            <a:spLocks noChangeArrowheads="1"/>
          </p:cNvSpPr>
          <p:nvPr/>
        </p:nvSpPr>
        <p:spPr bwMode="auto">
          <a:xfrm>
            <a:off x="4720004" y="1460501"/>
            <a:ext cx="375724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t>U-Wert der Wand = 0,186 W/m</a:t>
            </a:r>
            <a:r>
              <a:rPr lang="de-DE" altLang="de-DE" sz="1800" b="1" baseline="30000" dirty="0"/>
              <a:t>2</a:t>
            </a:r>
            <a:r>
              <a:rPr lang="de-DE" altLang="de-DE" sz="1800" b="1" dirty="0"/>
              <a:t> K</a:t>
            </a:r>
          </a:p>
          <a:p>
            <a:pPr algn="ctr"/>
            <a:r>
              <a:rPr lang="de-DE" altLang="de-DE" sz="1800" b="1" dirty="0">
                <a:sym typeface="Symbol" pitchFamily="18" charset="2"/>
              </a:rPr>
              <a:t>17,5 cm Kalksandstein mit </a:t>
            </a:r>
          </a:p>
          <a:p>
            <a:pPr algn="ctr"/>
            <a:r>
              <a:rPr lang="de-DE" altLang="de-DE" sz="1800" b="1" dirty="0">
                <a:sym typeface="Symbol" pitchFamily="18" charset="2"/>
              </a:rPr>
              <a:t>20 cm WDVS</a:t>
            </a:r>
            <a:endParaRPr lang="de-DE" altLang="de-DE" sz="1800" b="1" dirty="0"/>
          </a:p>
        </p:txBody>
      </p:sp>
      <p:sp>
        <p:nvSpPr>
          <p:cNvPr id="14" name="Rectangle 3"/>
          <p:cNvSpPr txBox="1">
            <a:spLocks noChangeArrowheads="1"/>
          </p:cNvSpPr>
          <p:nvPr/>
        </p:nvSpPr>
        <p:spPr>
          <a:xfrm>
            <a:off x="476250" y="2220914"/>
            <a:ext cx="3798888" cy="370046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FF0000"/>
              </a:buClr>
              <a:buFont typeface="Arial" panose="020B0604020202020204" pitchFamily="34" charset="0"/>
              <a:buNone/>
            </a:pPr>
            <a:r>
              <a:rPr lang="de-DE" altLang="de-DE" sz="2400" b="1" dirty="0" smtClean="0">
                <a:solidFill>
                  <a:srgbClr val="C00000"/>
                </a:solidFill>
                <a:latin typeface="Arial" pitchFamily="34" charset="0"/>
                <a:cs typeface="Arial" pitchFamily="34" charset="0"/>
              </a:rPr>
              <a:t>Geometrisch bedingte Wärmebrücken:</a:t>
            </a:r>
          </a:p>
          <a:p>
            <a:pPr marL="0" indent="0">
              <a:buClr>
                <a:srgbClr val="FF0000"/>
              </a:buClr>
              <a:buFont typeface="Arial" panose="020B0604020202020204" pitchFamily="34" charset="0"/>
              <a:buNone/>
            </a:pPr>
            <a:r>
              <a:rPr lang="de-DE" altLang="de-DE" sz="2400" dirty="0" smtClean="0">
                <a:latin typeface="Arial" pitchFamily="34" charset="0"/>
                <a:cs typeface="Arial" pitchFamily="34" charset="0"/>
              </a:rPr>
              <a:t>Die wärmeaufnehmende Innenoberfläche ist kleiner als die wärmeabgebende Außenoberfläche</a:t>
            </a:r>
            <a:endParaRPr lang="de-DE" altLang="de-DE" sz="2400" dirty="0">
              <a:solidFill>
                <a:srgbClr val="3333FF"/>
              </a:solidFill>
              <a:latin typeface="Arial" pitchFamily="34" charset="0"/>
              <a:cs typeface="Arial" pitchFamily="34" charset="0"/>
              <a:sym typeface="Symbol" pitchFamily="18" charset="2"/>
            </a:endParaRPr>
          </a:p>
        </p:txBody>
      </p:sp>
    </p:spTree>
    <p:extLst>
      <p:ext uri="{BB962C8B-B14F-4D97-AF65-F5344CB8AC3E}">
        <p14:creationId xmlns:p14="http://schemas.microsoft.com/office/powerpoint/2010/main" val="694689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4" name="Rectangle 2"/>
          <p:cNvSpPr>
            <a:spLocks noGrp="1" noChangeArrowheads="1"/>
          </p:cNvSpPr>
          <p:nvPr>
            <p:ph type="title"/>
          </p:nvPr>
        </p:nvSpPr>
        <p:spPr/>
        <p:txBody>
          <a:bodyPr/>
          <a:lstStyle/>
          <a:p>
            <a:r>
              <a:rPr lang="de-DE" altLang="de-DE" sz="2800" dirty="0"/>
              <a:t>Wärmebrücken</a:t>
            </a:r>
          </a:p>
        </p:txBody>
      </p:sp>
      <p:sp>
        <p:nvSpPr>
          <p:cNvPr id="796675" name="Rectangle 3"/>
          <p:cNvSpPr>
            <a:spLocks noGrp="1" noChangeArrowheads="1"/>
          </p:cNvSpPr>
          <p:nvPr>
            <p:ph type="body" sz="half" idx="4294967295"/>
          </p:nvPr>
        </p:nvSpPr>
        <p:spPr>
          <a:xfrm>
            <a:off x="466725" y="2217739"/>
            <a:ext cx="3798888" cy="3306762"/>
          </a:xfrm>
          <a:prstGeom prst="rect">
            <a:avLst/>
          </a:prstGeom>
        </p:spPr>
        <p:txBody>
          <a:bodyPr/>
          <a:lstStyle/>
          <a:p>
            <a:pPr marL="0" indent="0">
              <a:buClr>
                <a:srgbClr val="FF0000"/>
              </a:buClr>
              <a:buNone/>
            </a:pPr>
            <a:r>
              <a:rPr lang="de-DE" altLang="de-DE" sz="2400" b="1" dirty="0">
                <a:solidFill>
                  <a:srgbClr val="C00000"/>
                </a:solidFill>
                <a:latin typeface="Arial" pitchFamily="34" charset="0"/>
                <a:cs typeface="Arial" pitchFamily="34" charset="0"/>
              </a:rPr>
              <a:t>Konstruktive Wärmebrücken:</a:t>
            </a:r>
          </a:p>
          <a:p>
            <a:pPr marL="0" indent="0">
              <a:buClr>
                <a:srgbClr val="FF0000"/>
              </a:buClr>
              <a:buNone/>
            </a:pPr>
            <a:r>
              <a:rPr lang="de-DE" altLang="de-DE" sz="2400" dirty="0" smtClean="0">
                <a:latin typeface="Arial" pitchFamily="34" charset="0"/>
                <a:cs typeface="Arial" pitchFamily="34" charset="0"/>
              </a:rPr>
              <a:t>Materialien </a:t>
            </a:r>
            <a:r>
              <a:rPr lang="de-DE" altLang="de-DE" sz="2400" dirty="0">
                <a:latin typeface="Arial" pitchFamily="34" charset="0"/>
                <a:cs typeface="Arial" pitchFamily="34" charset="0"/>
              </a:rPr>
              <a:t>mit hoher Wärmeleitfähigkeit durchstoßen ein Außenbauteil mit besserem Wärmeschutz</a:t>
            </a:r>
          </a:p>
          <a:p>
            <a:endParaRPr lang="de-DE" altLang="de-DE" sz="1800" dirty="0"/>
          </a:p>
        </p:txBody>
      </p:sp>
      <p:sp>
        <p:nvSpPr>
          <p:cNvPr id="796676" name="Text Box 4"/>
          <p:cNvSpPr txBox="1">
            <a:spLocks noChangeArrowheads="1"/>
          </p:cNvSpPr>
          <p:nvPr/>
        </p:nvSpPr>
        <p:spPr bwMode="auto">
          <a:xfrm>
            <a:off x="5175738" y="1858963"/>
            <a:ext cx="51142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p>
        </p:txBody>
      </p:sp>
      <p:sp>
        <p:nvSpPr>
          <p:cNvPr id="796677" name="Text Box 5"/>
          <p:cNvSpPr txBox="1">
            <a:spLocks noChangeArrowheads="1"/>
          </p:cNvSpPr>
          <p:nvPr/>
        </p:nvSpPr>
        <p:spPr bwMode="auto">
          <a:xfrm>
            <a:off x="7278566" y="1963738"/>
            <a:ext cx="846992"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p>
        </p:txBody>
      </p:sp>
      <p:sp>
        <p:nvSpPr>
          <p:cNvPr id="796678" name="Text Box 6"/>
          <p:cNvSpPr txBox="1">
            <a:spLocks noChangeArrowheads="1"/>
          </p:cNvSpPr>
          <p:nvPr/>
        </p:nvSpPr>
        <p:spPr bwMode="auto">
          <a:xfrm>
            <a:off x="5336931" y="1762125"/>
            <a:ext cx="2795954"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Bsp. Balkonanschluss</a:t>
            </a:r>
          </a:p>
        </p:txBody>
      </p:sp>
      <p:sp>
        <p:nvSpPr>
          <p:cNvPr id="796679" name="Text Box 7"/>
          <p:cNvSpPr txBox="1">
            <a:spLocks noChangeArrowheads="1"/>
          </p:cNvSpPr>
          <p:nvPr/>
        </p:nvSpPr>
        <p:spPr bwMode="auto">
          <a:xfrm>
            <a:off x="7296151" y="3660776"/>
            <a:ext cx="896815" cy="519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p>
        </p:txBody>
      </p:sp>
      <p:pic>
        <p:nvPicPr>
          <p:cNvPr id="850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924" y="2615407"/>
            <a:ext cx="4941035" cy="2880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Bild: Deutsche Energie-Agentur – Leitfaden Wärmebrücken in der </a:t>
            </a:r>
            <a:r>
              <a:rPr lang="de-DE" altLang="de-DE" sz="1200" dirty="0">
                <a:solidFill>
                  <a:srgbClr val="000000"/>
                </a:solidFill>
              </a:rPr>
              <a:t>B</a:t>
            </a:r>
            <a:r>
              <a:rPr lang="de-DE" altLang="de-DE" sz="1200" dirty="0" smtClean="0">
                <a:solidFill>
                  <a:srgbClr val="000000"/>
                </a:solidFill>
              </a:rPr>
              <a:t>estandssanierung</a:t>
            </a:r>
            <a:endParaRPr lang="de-DE" altLang="de-DE" sz="1200" dirty="0">
              <a:solidFill>
                <a:srgbClr val="000000"/>
              </a:solidFill>
            </a:endParaRPr>
          </a:p>
        </p:txBody>
      </p:sp>
    </p:spTree>
    <p:extLst>
      <p:ext uri="{BB962C8B-B14F-4D97-AF65-F5344CB8AC3E}">
        <p14:creationId xmlns:p14="http://schemas.microsoft.com/office/powerpoint/2010/main" val="13853105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197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0950" y="1342453"/>
            <a:ext cx="6089650" cy="468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23" name="Rectangle 3"/>
          <p:cNvSpPr>
            <a:spLocks noGrp="1" noChangeArrowheads="1"/>
          </p:cNvSpPr>
          <p:nvPr>
            <p:ph type="title"/>
          </p:nvPr>
        </p:nvSpPr>
        <p:spPr/>
        <p:txBody>
          <a:bodyPr/>
          <a:lstStyle/>
          <a:p>
            <a:r>
              <a:rPr lang="de-DE" altLang="de-DE" sz="2800" dirty="0" smtClean="0"/>
              <a:t>Wärmebrücken</a:t>
            </a:r>
            <a:br>
              <a:rPr lang="de-DE" altLang="de-DE" sz="2800" dirty="0" smtClean="0"/>
            </a:br>
            <a:r>
              <a:rPr lang="de-DE" altLang="de-DE" sz="2800" dirty="0" smtClean="0">
                <a:solidFill>
                  <a:srgbClr val="0000FF"/>
                </a:solidFill>
              </a:rPr>
              <a:t> </a:t>
            </a:r>
            <a:endParaRPr lang="de-DE" altLang="de-DE" sz="2800" dirty="0">
              <a:solidFill>
                <a:srgbClr val="0000FF"/>
              </a:solidFill>
            </a:endParaRPr>
          </a:p>
        </p:txBody>
      </p:sp>
      <p:sp>
        <p:nvSpPr>
          <p:cNvPr id="798724" name="Text Box 4"/>
          <p:cNvSpPr txBox="1">
            <a:spLocks noChangeArrowheads="1"/>
          </p:cNvSpPr>
          <p:nvPr/>
        </p:nvSpPr>
        <p:spPr bwMode="auto">
          <a:xfrm>
            <a:off x="1286774" y="3464941"/>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98725" name="Text Box 5"/>
          <p:cNvSpPr txBox="1">
            <a:spLocks noChangeArrowheads="1"/>
          </p:cNvSpPr>
          <p:nvPr/>
        </p:nvSpPr>
        <p:spPr bwMode="auto">
          <a:xfrm>
            <a:off x="1743974" y="4988941"/>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798726" name="Text Box 6"/>
          <p:cNvSpPr txBox="1">
            <a:spLocks noChangeArrowheads="1"/>
          </p:cNvSpPr>
          <p:nvPr/>
        </p:nvSpPr>
        <p:spPr bwMode="auto">
          <a:xfrm>
            <a:off x="3115575" y="2169540"/>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98727" name="Text Box 7"/>
          <p:cNvSpPr txBox="1">
            <a:spLocks noChangeArrowheads="1"/>
          </p:cNvSpPr>
          <p:nvPr/>
        </p:nvSpPr>
        <p:spPr bwMode="auto">
          <a:xfrm>
            <a:off x="7001774" y="3998341"/>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98728" name="Rectangle 8"/>
          <p:cNvSpPr>
            <a:spLocks noChangeArrowheads="1"/>
          </p:cNvSpPr>
          <p:nvPr/>
        </p:nvSpPr>
        <p:spPr bwMode="auto">
          <a:xfrm>
            <a:off x="2525024" y="2709288"/>
            <a:ext cx="76200" cy="711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29" name="Rectangle 9"/>
          <p:cNvSpPr>
            <a:spLocks noChangeArrowheads="1"/>
          </p:cNvSpPr>
          <p:nvPr/>
        </p:nvSpPr>
        <p:spPr bwMode="auto">
          <a:xfrm>
            <a:off x="2527955" y="3963413"/>
            <a:ext cx="762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0" name="Rectangle 10"/>
          <p:cNvSpPr>
            <a:spLocks noChangeArrowheads="1"/>
          </p:cNvSpPr>
          <p:nvPr/>
        </p:nvSpPr>
        <p:spPr bwMode="auto">
          <a:xfrm>
            <a:off x="6359936" y="2512441"/>
            <a:ext cx="76200" cy="6254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1" name="Rectangle 11"/>
          <p:cNvSpPr>
            <a:spLocks noChangeArrowheads="1"/>
          </p:cNvSpPr>
          <p:nvPr/>
        </p:nvSpPr>
        <p:spPr bwMode="auto">
          <a:xfrm>
            <a:off x="6357005" y="3963413"/>
            <a:ext cx="76200" cy="7239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2" name="Rectangle 12"/>
          <p:cNvSpPr>
            <a:spLocks noChangeArrowheads="1"/>
          </p:cNvSpPr>
          <p:nvPr/>
        </p:nvSpPr>
        <p:spPr bwMode="auto">
          <a:xfrm>
            <a:off x="6357005" y="5125465"/>
            <a:ext cx="76200" cy="4222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3" name="Rectangle 13"/>
          <p:cNvSpPr>
            <a:spLocks noChangeArrowheads="1"/>
          </p:cNvSpPr>
          <p:nvPr/>
        </p:nvSpPr>
        <p:spPr bwMode="auto">
          <a:xfrm>
            <a:off x="6359936" y="3233166"/>
            <a:ext cx="76200" cy="1746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4" name="Rectangle 14"/>
          <p:cNvSpPr>
            <a:spLocks noChangeArrowheads="1"/>
          </p:cNvSpPr>
          <p:nvPr/>
        </p:nvSpPr>
        <p:spPr bwMode="auto">
          <a:xfrm>
            <a:off x="5064537" y="1525016"/>
            <a:ext cx="296008" cy="9810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5" name="Rectangle 15"/>
          <p:cNvSpPr>
            <a:spLocks noChangeArrowheads="1"/>
          </p:cNvSpPr>
          <p:nvPr/>
        </p:nvSpPr>
        <p:spPr bwMode="auto">
          <a:xfrm>
            <a:off x="5455794" y="1525016"/>
            <a:ext cx="279888" cy="98107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6" name="Rectangle 16"/>
          <p:cNvSpPr>
            <a:spLocks noChangeArrowheads="1"/>
          </p:cNvSpPr>
          <p:nvPr/>
        </p:nvSpPr>
        <p:spPr bwMode="auto">
          <a:xfrm>
            <a:off x="5830932" y="1521838"/>
            <a:ext cx="275492" cy="9842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7" name="Rectangle 17"/>
          <p:cNvSpPr>
            <a:spLocks noChangeArrowheads="1"/>
          </p:cNvSpPr>
          <p:nvPr/>
        </p:nvSpPr>
        <p:spPr bwMode="auto">
          <a:xfrm>
            <a:off x="2753625" y="3061713"/>
            <a:ext cx="86018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8" name="Rectangle 18"/>
          <p:cNvSpPr>
            <a:spLocks noChangeArrowheads="1"/>
          </p:cNvSpPr>
          <p:nvPr/>
        </p:nvSpPr>
        <p:spPr bwMode="auto">
          <a:xfrm>
            <a:off x="3807237" y="3064888"/>
            <a:ext cx="1000858"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39" name="Rectangle 19"/>
          <p:cNvSpPr>
            <a:spLocks noChangeArrowheads="1"/>
          </p:cNvSpPr>
          <p:nvPr/>
        </p:nvSpPr>
        <p:spPr bwMode="auto">
          <a:xfrm>
            <a:off x="2750695" y="4477763"/>
            <a:ext cx="863111" cy="69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0" name="Rectangle 20"/>
          <p:cNvSpPr>
            <a:spLocks noChangeArrowheads="1"/>
          </p:cNvSpPr>
          <p:nvPr/>
        </p:nvSpPr>
        <p:spPr bwMode="auto">
          <a:xfrm>
            <a:off x="3801374" y="4477763"/>
            <a:ext cx="653562" cy="69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1" name="Rectangle 21"/>
          <p:cNvSpPr>
            <a:spLocks noChangeArrowheads="1"/>
          </p:cNvSpPr>
          <p:nvPr/>
        </p:nvSpPr>
        <p:spPr bwMode="auto">
          <a:xfrm>
            <a:off x="4811024" y="1775838"/>
            <a:ext cx="76200" cy="13652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2" name="Rectangle 22"/>
          <p:cNvSpPr>
            <a:spLocks noChangeArrowheads="1"/>
          </p:cNvSpPr>
          <p:nvPr/>
        </p:nvSpPr>
        <p:spPr bwMode="auto">
          <a:xfrm>
            <a:off x="5249174" y="4553963"/>
            <a:ext cx="76200"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3" name="Rectangle 23"/>
          <p:cNvSpPr>
            <a:spLocks noChangeArrowheads="1"/>
          </p:cNvSpPr>
          <p:nvPr/>
        </p:nvSpPr>
        <p:spPr bwMode="auto">
          <a:xfrm>
            <a:off x="5423555" y="5471538"/>
            <a:ext cx="783980" cy="762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4" name="Rectangle 24"/>
          <p:cNvSpPr>
            <a:spLocks noChangeArrowheads="1"/>
          </p:cNvSpPr>
          <p:nvPr/>
        </p:nvSpPr>
        <p:spPr bwMode="auto">
          <a:xfrm>
            <a:off x="2527955" y="4347588"/>
            <a:ext cx="76200" cy="2286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6" name="Rectangle 26"/>
          <p:cNvSpPr>
            <a:spLocks noChangeArrowheads="1"/>
          </p:cNvSpPr>
          <p:nvPr/>
        </p:nvSpPr>
        <p:spPr bwMode="auto">
          <a:xfrm>
            <a:off x="4564840" y="4480938"/>
            <a:ext cx="760534" cy="69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7" name="Oval 27"/>
          <p:cNvSpPr>
            <a:spLocks noChangeArrowheads="1"/>
          </p:cNvSpPr>
          <p:nvPr/>
        </p:nvSpPr>
        <p:spPr bwMode="auto">
          <a:xfrm>
            <a:off x="4309863" y="42523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8" name="Oval 28"/>
          <p:cNvSpPr>
            <a:spLocks noChangeArrowheads="1"/>
          </p:cNvSpPr>
          <p:nvPr/>
        </p:nvSpPr>
        <p:spPr bwMode="auto">
          <a:xfrm>
            <a:off x="3471663" y="42523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9" name="Oval 29"/>
          <p:cNvSpPr>
            <a:spLocks noChangeArrowheads="1"/>
          </p:cNvSpPr>
          <p:nvPr/>
        </p:nvSpPr>
        <p:spPr bwMode="auto">
          <a:xfrm>
            <a:off x="6087374" y="29315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0" name="Oval 30"/>
          <p:cNvSpPr>
            <a:spLocks noChangeArrowheads="1"/>
          </p:cNvSpPr>
          <p:nvPr/>
        </p:nvSpPr>
        <p:spPr bwMode="auto">
          <a:xfrm>
            <a:off x="6087374" y="21695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1" name="Oval 31"/>
          <p:cNvSpPr>
            <a:spLocks noChangeArrowheads="1"/>
          </p:cNvSpPr>
          <p:nvPr/>
        </p:nvSpPr>
        <p:spPr bwMode="auto">
          <a:xfrm>
            <a:off x="4715774" y="15599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2" name="Oval 32"/>
          <p:cNvSpPr>
            <a:spLocks noChangeArrowheads="1"/>
          </p:cNvSpPr>
          <p:nvPr/>
        </p:nvSpPr>
        <p:spPr bwMode="auto">
          <a:xfrm>
            <a:off x="2429774" y="28553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3" name="Oval 33"/>
          <p:cNvSpPr>
            <a:spLocks noChangeArrowheads="1"/>
          </p:cNvSpPr>
          <p:nvPr/>
        </p:nvSpPr>
        <p:spPr bwMode="auto">
          <a:xfrm>
            <a:off x="3496574" y="28553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4" name="Oval 34"/>
          <p:cNvSpPr>
            <a:spLocks noChangeArrowheads="1"/>
          </p:cNvSpPr>
          <p:nvPr/>
        </p:nvSpPr>
        <p:spPr bwMode="auto">
          <a:xfrm>
            <a:off x="5096774" y="52937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5" name="Oval 35"/>
          <p:cNvSpPr>
            <a:spLocks noChangeArrowheads="1"/>
          </p:cNvSpPr>
          <p:nvPr/>
        </p:nvSpPr>
        <p:spPr bwMode="auto">
          <a:xfrm>
            <a:off x="6087374" y="52937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6" name="Oval 36"/>
          <p:cNvSpPr>
            <a:spLocks noChangeArrowheads="1"/>
          </p:cNvSpPr>
          <p:nvPr/>
        </p:nvSpPr>
        <p:spPr bwMode="auto">
          <a:xfrm>
            <a:off x="6087374" y="36935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57" name="Text Box 37"/>
          <p:cNvSpPr txBox="1">
            <a:spLocks noChangeArrowheads="1"/>
          </p:cNvSpPr>
          <p:nvPr/>
        </p:nvSpPr>
        <p:spPr bwMode="auto">
          <a:xfrm>
            <a:off x="5553976" y="3464941"/>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98758" name="Text Box 38"/>
          <p:cNvSpPr txBox="1">
            <a:spLocks noChangeArrowheads="1"/>
          </p:cNvSpPr>
          <p:nvPr/>
        </p:nvSpPr>
        <p:spPr bwMode="auto">
          <a:xfrm>
            <a:off x="3115576" y="3617340"/>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98759" name="Text Box 39"/>
          <p:cNvSpPr txBox="1">
            <a:spLocks noChangeArrowheads="1"/>
          </p:cNvSpPr>
          <p:nvPr/>
        </p:nvSpPr>
        <p:spPr bwMode="auto">
          <a:xfrm>
            <a:off x="2963176" y="5065141"/>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798760" name="Rectangle 40"/>
          <p:cNvSpPr>
            <a:spLocks noChangeArrowheads="1"/>
          </p:cNvSpPr>
          <p:nvPr/>
        </p:nvSpPr>
        <p:spPr bwMode="auto">
          <a:xfrm>
            <a:off x="2529420" y="4350763"/>
            <a:ext cx="76200" cy="4191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8745" name="Oval 25"/>
          <p:cNvSpPr>
            <a:spLocks noChangeArrowheads="1"/>
          </p:cNvSpPr>
          <p:nvPr/>
        </p:nvSpPr>
        <p:spPr bwMode="auto">
          <a:xfrm>
            <a:off x="2429774" y="4226938"/>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98755"/>
                                        </p:tgtEl>
                                        <p:attrNameLst>
                                          <p:attrName>style.visibility</p:attrName>
                                        </p:attrNameLst>
                                      </p:cBhvr>
                                      <p:to>
                                        <p:strVal val="visible"/>
                                      </p:to>
                                    </p:set>
                                    <p:anim calcmode="lin" valueType="num">
                                      <p:cBhvr>
                                        <p:cTn id="7" dur="500" fill="hold"/>
                                        <p:tgtEl>
                                          <p:spTgt spid="798755"/>
                                        </p:tgtEl>
                                        <p:attrNameLst>
                                          <p:attrName>ppt_w</p:attrName>
                                        </p:attrNameLst>
                                      </p:cBhvr>
                                      <p:tavLst>
                                        <p:tav tm="0">
                                          <p:val>
                                            <p:fltVal val="0"/>
                                          </p:val>
                                        </p:tav>
                                        <p:tav tm="100000">
                                          <p:val>
                                            <p:strVal val="#ppt_w"/>
                                          </p:val>
                                        </p:tav>
                                      </p:tavLst>
                                    </p:anim>
                                    <p:anim calcmode="lin" valueType="num">
                                      <p:cBhvr>
                                        <p:cTn id="8" dur="500" fill="hold"/>
                                        <p:tgtEl>
                                          <p:spTgt spid="79875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8754"/>
                                        </p:tgtEl>
                                        <p:attrNameLst>
                                          <p:attrName>style.visibility</p:attrName>
                                        </p:attrNameLst>
                                      </p:cBhvr>
                                      <p:to>
                                        <p:strVal val="visible"/>
                                      </p:to>
                                    </p:set>
                                    <p:anim calcmode="lin" valueType="num">
                                      <p:cBhvr>
                                        <p:cTn id="12" dur="500" fill="hold"/>
                                        <p:tgtEl>
                                          <p:spTgt spid="798754"/>
                                        </p:tgtEl>
                                        <p:attrNameLst>
                                          <p:attrName>ppt_w</p:attrName>
                                        </p:attrNameLst>
                                      </p:cBhvr>
                                      <p:tavLst>
                                        <p:tav tm="0">
                                          <p:val>
                                            <p:fltVal val="0"/>
                                          </p:val>
                                        </p:tav>
                                        <p:tav tm="100000">
                                          <p:val>
                                            <p:strVal val="#ppt_w"/>
                                          </p:val>
                                        </p:tav>
                                      </p:tavLst>
                                    </p:anim>
                                    <p:anim calcmode="lin" valueType="num">
                                      <p:cBhvr>
                                        <p:cTn id="13" dur="500" fill="hold"/>
                                        <p:tgtEl>
                                          <p:spTgt spid="798754"/>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8747"/>
                                        </p:tgtEl>
                                        <p:attrNameLst>
                                          <p:attrName>style.visibility</p:attrName>
                                        </p:attrNameLst>
                                      </p:cBhvr>
                                      <p:to>
                                        <p:strVal val="visible"/>
                                      </p:to>
                                    </p:set>
                                    <p:anim calcmode="lin" valueType="num">
                                      <p:cBhvr>
                                        <p:cTn id="17" dur="500" fill="hold"/>
                                        <p:tgtEl>
                                          <p:spTgt spid="798747"/>
                                        </p:tgtEl>
                                        <p:attrNameLst>
                                          <p:attrName>ppt_w</p:attrName>
                                        </p:attrNameLst>
                                      </p:cBhvr>
                                      <p:tavLst>
                                        <p:tav tm="0">
                                          <p:val>
                                            <p:fltVal val="0"/>
                                          </p:val>
                                        </p:tav>
                                        <p:tav tm="100000">
                                          <p:val>
                                            <p:strVal val="#ppt_w"/>
                                          </p:val>
                                        </p:tav>
                                      </p:tavLst>
                                    </p:anim>
                                    <p:anim calcmode="lin" valueType="num">
                                      <p:cBhvr>
                                        <p:cTn id="18" dur="500" fill="hold"/>
                                        <p:tgtEl>
                                          <p:spTgt spid="798747"/>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98748"/>
                                        </p:tgtEl>
                                        <p:attrNameLst>
                                          <p:attrName>style.visibility</p:attrName>
                                        </p:attrNameLst>
                                      </p:cBhvr>
                                      <p:to>
                                        <p:strVal val="visible"/>
                                      </p:to>
                                    </p:set>
                                    <p:anim calcmode="lin" valueType="num">
                                      <p:cBhvr>
                                        <p:cTn id="22" dur="500" fill="hold"/>
                                        <p:tgtEl>
                                          <p:spTgt spid="798748"/>
                                        </p:tgtEl>
                                        <p:attrNameLst>
                                          <p:attrName>ppt_w</p:attrName>
                                        </p:attrNameLst>
                                      </p:cBhvr>
                                      <p:tavLst>
                                        <p:tav tm="0">
                                          <p:val>
                                            <p:fltVal val="0"/>
                                          </p:val>
                                        </p:tav>
                                        <p:tav tm="100000">
                                          <p:val>
                                            <p:strVal val="#ppt_w"/>
                                          </p:val>
                                        </p:tav>
                                      </p:tavLst>
                                    </p:anim>
                                    <p:anim calcmode="lin" valueType="num">
                                      <p:cBhvr>
                                        <p:cTn id="23" dur="500" fill="hold"/>
                                        <p:tgtEl>
                                          <p:spTgt spid="798748"/>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1000"/>
                                  </p:stCondLst>
                                  <p:childTnLst>
                                    <p:set>
                                      <p:cBhvr>
                                        <p:cTn id="26" dur="1" fill="hold">
                                          <p:stCondLst>
                                            <p:cond delay="0"/>
                                          </p:stCondLst>
                                        </p:cTn>
                                        <p:tgtEl>
                                          <p:spTgt spid="798745"/>
                                        </p:tgtEl>
                                        <p:attrNameLst>
                                          <p:attrName>style.visibility</p:attrName>
                                        </p:attrNameLst>
                                      </p:cBhvr>
                                      <p:to>
                                        <p:strVal val="visible"/>
                                      </p:to>
                                    </p:set>
                                    <p:anim calcmode="lin" valueType="num">
                                      <p:cBhvr>
                                        <p:cTn id="27" dur="500" fill="hold"/>
                                        <p:tgtEl>
                                          <p:spTgt spid="798745"/>
                                        </p:tgtEl>
                                        <p:attrNameLst>
                                          <p:attrName>ppt_w</p:attrName>
                                        </p:attrNameLst>
                                      </p:cBhvr>
                                      <p:tavLst>
                                        <p:tav tm="0">
                                          <p:val>
                                            <p:fltVal val="0"/>
                                          </p:val>
                                        </p:tav>
                                        <p:tav tm="100000">
                                          <p:val>
                                            <p:strVal val="#ppt_w"/>
                                          </p:val>
                                        </p:tav>
                                      </p:tavLst>
                                    </p:anim>
                                    <p:anim calcmode="lin" valueType="num">
                                      <p:cBhvr>
                                        <p:cTn id="28" dur="500" fill="hold"/>
                                        <p:tgtEl>
                                          <p:spTgt spid="79874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3500"/>
                            </p:stCondLst>
                            <p:childTnLst>
                              <p:par>
                                <p:cTn id="30" presetID="17" presetClass="entr" presetSubtype="10" fill="hold" grpId="0" nodeType="afterEffect">
                                  <p:stCondLst>
                                    <p:cond delay="0"/>
                                  </p:stCondLst>
                                  <p:childTnLst>
                                    <p:set>
                                      <p:cBhvr>
                                        <p:cTn id="31" dur="1" fill="hold">
                                          <p:stCondLst>
                                            <p:cond delay="0"/>
                                          </p:stCondLst>
                                        </p:cTn>
                                        <p:tgtEl>
                                          <p:spTgt spid="798756"/>
                                        </p:tgtEl>
                                        <p:attrNameLst>
                                          <p:attrName>style.visibility</p:attrName>
                                        </p:attrNameLst>
                                      </p:cBhvr>
                                      <p:to>
                                        <p:strVal val="visible"/>
                                      </p:to>
                                    </p:set>
                                    <p:anim calcmode="lin" valueType="num">
                                      <p:cBhvr>
                                        <p:cTn id="32" dur="500" fill="hold"/>
                                        <p:tgtEl>
                                          <p:spTgt spid="798756"/>
                                        </p:tgtEl>
                                        <p:attrNameLst>
                                          <p:attrName>ppt_w</p:attrName>
                                        </p:attrNameLst>
                                      </p:cBhvr>
                                      <p:tavLst>
                                        <p:tav tm="0">
                                          <p:val>
                                            <p:fltVal val="0"/>
                                          </p:val>
                                        </p:tav>
                                        <p:tav tm="100000">
                                          <p:val>
                                            <p:strVal val="#ppt_w"/>
                                          </p:val>
                                        </p:tav>
                                      </p:tavLst>
                                    </p:anim>
                                    <p:anim calcmode="lin" valueType="num">
                                      <p:cBhvr>
                                        <p:cTn id="33" dur="500" fill="hold"/>
                                        <p:tgtEl>
                                          <p:spTgt spid="798756"/>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4000"/>
                            </p:stCondLst>
                            <p:childTnLst>
                              <p:par>
                                <p:cTn id="35" presetID="23" presetClass="entr" presetSubtype="16" fill="hold" grpId="0" nodeType="afterEffect">
                                  <p:stCondLst>
                                    <p:cond delay="0"/>
                                  </p:stCondLst>
                                  <p:childTnLst>
                                    <p:set>
                                      <p:cBhvr>
                                        <p:cTn id="36" dur="1" fill="hold">
                                          <p:stCondLst>
                                            <p:cond delay="0"/>
                                          </p:stCondLst>
                                        </p:cTn>
                                        <p:tgtEl>
                                          <p:spTgt spid="798749"/>
                                        </p:tgtEl>
                                        <p:attrNameLst>
                                          <p:attrName>style.visibility</p:attrName>
                                        </p:attrNameLst>
                                      </p:cBhvr>
                                      <p:to>
                                        <p:strVal val="visible"/>
                                      </p:to>
                                    </p:set>
                                    <p:anim calcmode="lin" valueType="num">
                                      <p:cBhvr>
                                        <p:cTn id="37" dur="500" fill="hold"/>
                                        <p:tgtEl>
                                          <p:spTgt spid="798749"/>
                                        </p:tgtEl>
                                        <p:attrNameLst>
                                          <p:attrName>ppt_w</p:attrName>
                                        </p:attrNameLst>
                                      </p:cBhvr>
                                      <p:tavLst>
                                        <p:tav tm="0">
                                          <p:val>
                                            <p:fltVal val="0"/>
                                          </p:val>
                                        </p:tav>
                                        <p:tav tm="100000">
                                          <p:val>
                                            <p:strVal val="#ppt_w"/>
                                          </p:val>
                                        </p:tav>
                                      </p:tavLst>
                                    </p:anim>
                                    <p:anim calcmode="lin" valueType="num">
                                      <p:cBhvr>
                                        <p:cTn id="38" dur="500" fill="hold"/>
                                        <p:tgtEl>
                                          <p:spTgt spid="798749"/>
                                        </p:tgtEl>
                                        <p:attrNameLst>
                                          <p:attrName>ppt_h</p:attrName>
                                        </p:attrNameLst>
                                      </p:cBhvr>
                                      <p:tavLst>
                                        <p:tav tm="0">
                                          <p:val>
                                            <p:fltVal val="0"/>
                                          </p:val>
                                        </p:tav>
                                        <p:tav tm="100000">
                                          <p:val>
                                            <p:strVal val="#ppt_h"/>
                                          </p:val>
                                        </p:tav>
                                      </p:tavLst>
                                    </p:anim>
                                  </p:childTnLst>
                                </p:cTn>
                              </p:par>
                            </p:childTnLst>
                          </p:cTn>
                        </p:par>
                        <p:par>
                          <p:cTn id="39" fill="hold" nodeType="afterGroup">
                            <p:stCondLst>
                              <p:cond delay="4500"/>
                            </p:stCondLst>
                            <p:childTnLst>
                              <p:par>
                                <p:cTn id="40" presetID="23" presetClass="entr" presetSubtype="16" fill="hold" grpId="0" nodeType="afterEffect">
                                  <p:stCondLst>
                                    <p:cond delay="0"/>
                                  </p:stCondLst>
                                  <p:childTnLst>
                                    <p:set>
                                      <p:cBhvr>
                                        <p:cTn id="41" dur="1" fill="hold">
                                          <p:stCondLst>
                                            <p:cond delay="0"/>
                                          </p:stCondLst>
                                        </p:cTn>
                                        <p:tgtEl>
                                          <p:spTgt spid="798753"/>
                                        </p:tgtEl>
                                        <p:attrNameLst>
                                          <p:attrName>style.visibility</p:attrName>
                                        </p:attrNameLst>
                                      </p:cBhvr>
                                      <p:to>
                                        <p:strVal val="visible"/>
                                      </p:to>
                                    </p:set>
                                    <p:anim calcmode="lin" valueType="num">
                                      <p:cBhvr>
                                        <p:cTn id="42" dur="500" fill="hold"/>
                                        <p:tgtEl>
                                          <p:spTgt spid="798753"/>
                                        </p:tgtEl>
                                        <p:attrNameLst>
                                          <p:attrName>ppt_w</p:attrName>
                                        </p:attrNameLst>
                                      </p:cBhvr>
                                      <p:tavLst>
                                        <p:tav tm="0">
                                          <p:val>
                                            <p:fltVal val="0"/>
                                          </p:val>
                                        </p:tav>
                                        <p:tav tm="100000">
                                          <p:val>
                                            <p:strVal val="#ppt_w"/>
                                          </p:val>
                                        </p:tav>
                                      </p:tavLst>
                                    </p:anim>
                                    <p:anim calcmode="lin" valueType="num">
                                      <p:cBhvr>
                                        <p:cTn id="43" dur="500" fill="hold"/>
                                        <p:tgtEl>
                                          <p:spTgt spid="798753"/>
                                        </p:tgtEl>
                                        <p:attrNameLst>
                                          <p:attrName>ppt_h</p:attrName>
                                        </p:attrNameLst>
                                      </p:cBhvr>
                                      <p:tavLst>
                                        <p:tav tm="0">
                                          <p:val>
                                            <p:fltVal val="0"/>
                                          </p:val>
                                        </p:tav>
                                        <p:tav tm="100000">
                                          <p:val>
                                            <p:strVal val="#ppt_h"/>
                                          </p:val>
                                        </p:tav>
                                      </p:tavLst>
                                    </p:anim>
                                  </p:childTnLst>
                                </p:cTn>
                              </p:par>
                            </p:childTnLst>
                          </p:cTn>
                        </p:par>
                        <p:par>
                          <p:cTn id="44" fill="hold" nodeType="afterGroup">
                            <p:stCondLst>
                              <p:cond delay="5000"/>
                            </p:stCondLst>
                            <p:childTnLst>
                              <p:par>
                                <p:cTn id="45" presetID="23" presetClass="entr" presetSubtype="16" fill="hold" grpId="0" nodeType="afterEffect">
                                  <p:stCondLst>
                                    <p:cond delay="0"/>
                                  </p:stCondLst>
                                  <p:childTnLst>
                                    <p:set>
                                      <p:cBhvr>
                                        <p:cTn id="46" dur="1" fill="hold">
                                          <p:stCondLst>
                                            <p:cond delay="0"/>
                                          </p:stCondLst>
                                        </p:cTn>
                                        <p:tgtEl>
                                          <p:spTgt spid="798752"/>
                                        </p:tgtEl>
                                        <p:attrNameLst>
                                          <p:attrName>style.visibility</p:attrName>
                                        </p:attrNameLst>
                                      </p:cBhvr>
                                      <p:to>
                                        <p:strVal val="visible"/>
                                      </p:to>
                                    </p:set>
                                    <p:anim calcmode="lin" valueType="num">
                                      <p:cBhvr>
                                        <p:cTn id="47" dur="500" fill="hold"/>
                                        <p:tgtEl>
                                          <p:spTgt spid="798752"/>
                                        </p:tgtEl>
                                        <p:attrNameLst>
                                          <p:attrName>ppt_w</p:attrName>
                                        </p:attrNameLst>
                                      </p:cBhvr>
                                      <p:tavLst>
                                        <p:tav tm="0">
                                          <p:val>
                                            <p:fltVal val="0"/>
                                          </p:val>
                                        </p:tav>
                                        <p:tav tm="100000">
                                          <p:val>
                                            <p:strVal val="#ppt_w"/>
                                          </p:val>
                                        </p:tav>
                                      </p:tavLst>
                                    </p:anim>
                                    <p:anim calcmode="lin" valueType="num">
                                      <p:cBhvr>
                                        <p:cTn id="48" dur="500" fill="hold"/>
                                        <p:tgtEl>
                                          <p:spTgt spid="798752"/>
                                        </p:tgtEl>
                                        <p:attrNameLst>
                                          <p:attrName>ppt_h</p:attrName>
                                        </p:attrNameLst>
                                      </p:cBhvr>
                                      <p:tavLst>
                                        <p:tav tm="0">
                                          <p:val>
                                            <p:fltVal val="0"/>
                                          </p:val>
                                        </p:tav>
                                        <p:tav tm="100000">
                                          <p:val>
                                            <p:strVal val="#ppt_h"/>
                                          </p:val>
                                        </p:tav>
                                      </p:tavLst>
                                    </p:anim>
                                  </p:childTnLst>
                                </p:cTn>
                              </p:par>
                            </p:childTnLst>
                          </p:cTn>
                        </p:par>
                        <p:par>
                          <p:cTn id="49" fill="hold" nodeType="afterGroup">
                            <p:stCondLst>
                              <p:cond delay="5500"/>
                            </p:stCondLst>
                            <p:childTnLst>
                              <p:par>
                                <p:cTn id="50" presetID="23" presetClass="entr" presetSubtype="16" fill="hold" grpId="0" nodeType="afterEffect">
                                  <p:stCondLst>
                                    <p:cond delay="0"/>
                                  </p:stCondLst>
                                  <p:childTnLst>
                                    <p:set>
                                      <p:cBhvr>
                                        <p:cTn id="51" dur="1" fill="hold">
                                          <p:stCondLst>
                                            <p:cond delay="0"/>
                                          </p:stCondLst>
                                        </p:cTn>
                                        <p:tgtEl>
                                          <p:spTgt spid="798750"/>
                                        </p:tgtEl>
                                        <p:attrNameLst>
                                          <p:attrName>style.visibility</p:attrName>
                                        </p:attrNameLst>
                                      </p:cBhvr>
                                      <p:to>
                                        <p:strVal val="visible"/>
                                      </p:to>
                                    </p:set>
                                    <p:anim calcmode="lin" valueType="num">
                                      <p:cBhvr>
                                        <p:cTn id="52" dur="500" fill="hold"/>
                                        <p:tgtEl>
                                          <p:spTgt spid="798750"/>
                                        </p:tgtEl>
                                        <p:attrNameLst>
                                          <p:attrName>ppt_w</p:attrName>
                                        </p:attrNameLst>
                                      </p:cBhvr>
                                      <p:tavLst>
                                        <p:tav tm="0">
                                          <p:val>
                                            <p:fltVal val="0"/>
                                          </p:val>
                                        </p:tav>
                                        <p:tav tm="100000">
                                          <p:val>
                                            <p:strVal val="#ppt_w"/>
                                          </p:val>
                                        </p:tav>
                                      </p:tavLst>
                                    </p:anim>
                                    <p:anim calcmode="lin" valueType="num">
                                      <p:cBhvr>
                                        <p:cTn id="53" dur="500" fill="hold"/>
                                        <p:tgtEl>
                                          <p:spTgt spid="798750"/>
                                        </p:tgtEl>
                                        <p:attrNameLst>
                                          <p:attrName>ppt_h</p:attrName>
                                        </p:attrNameLst>
                                      </p:cBhvr>
                                      <p:tavLst>
                                        <p:tav tm="0">
                                          <p:val>
                                            <p:fltVal val="0"/>
                                          </p:val>
                                        </p:tav>
                                        <p:tav tm="100000">
                                          <p:val>
                                            <p:strVal val="#ppt_h"/>
                                          </p:val>
                                        </p:tav>
                                      </p:tavLst>
                                    </p:anim>
                                  </p:childTnLst>
                                </p:cTn>
                              </p:par>
                            </p:childTnLst>
                          </p:cTn>
                        </p:par>
                        <p:par>
                          <p:cTn id="54" fill="hold" nodeType="afterGroup">
                            <p:stCondLst>
                              <p:cond delay="6000"/>
                            </p:stCondLst>
                            <p:childTnLst>
                              <p:par>
                                <p:cTn id="55" presetID="23" presetClass="entr" presetSubtype="16" fill="hold" grpId="0" nodeType="afterEffect">
                                  <p:stCondLst>
                                    <p:cond delay="0"/>
                                  </p:stCondLst>
                                  <p:childTnLst>
                                    <p:set>
                                      <p:cBhvr>
                                        <p:cTn id="56" dur="1" fill="hold">
                                          <p:stCondLst>
                                            <p:cond delay="0"/>
                                          </p:stCondLst>
                                        </p:cTn>
                                        <p:tgtEl>
                                          <p:spTgt spid="798751"/>
                                        </p:tgtEl>
                                        <p:attrNameLst>
                                          <p:attrName>style.visibility</p:attrName>
                                        </p:attrNameLst>
                                      </p:cBhvr>
                                      <p:to>
                                        <p:strVal val="visible"/>
                                      </p:to>
                                    </p:set>
                                    <p:anim calcmode="lin" valueType="num">
                                      <p:cBhvr>
                                        <p:cTn id="57" dur="500" fill="hold"/>
                                        <p:tgtEl>
                                          <p:spTgt spid="798751"/>
                                        </p:tgtEl>
                                        <p:attrNameLst>
                                          <p:attrName>ppt_w</p:attrName>
                                        </p:attrNameLst>
                                      </p:cBhvr>
                                      <p:tavLst>
                                        <p:tav tm="0">
                                          <p:val>
                                            <p:fltVal val="0"/>
                                          </p:val>
                                        </p:tav>
                                        <p:tav tm="100000">
                                          <p:val>
                                            <p:strVal val="#ppt_w"/>
                                          </p:val>
                                        </p:tav>
                                      </p:tavLst>
                                    </p:anim>
                                    <p:anim calcmode="lin" valueType="num">
                                      <p:cBhvr>
                                        <p:cTn id="58" dur="500" fill="hold"/>
                                        <p:tgtEl>
                                          <p:spTgt spid="7987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7" grpId="0" animBg="1"/>
      <p:bldP spid="798748" grpId="0" animBg="1"/>
      <p:bldP spid="798749" grpId="0" animBg="1"/>
      <p:bldP spid="798750" grpId="0" animBg="1"/>
      <p:bldP spid="798751" grpId="0" animBg="1"/>
      <p:bldP spid="798752" grpId="0" animBg="1"/>
      <p:bldP spid="798753" grpId="0" animBg="1"/>
      <p:bldP spid="798754" grpId="0" animBg="1"/>
      <p:bldP spid="798755" grpId="0" animBg="1"/>
      <p:bldP spid="798756" grpId="0" animBg="1"/>
      <p:bldP spid="79874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Wärmebrücken</a:t>
            </a:r>
            <a:br>
              <a:rPr lang="de-DE" dirty="0" smtClean="0"/>
            </a:br>
            <a:endParaRPr lang="de-DE" dirty="0"/>
          </a:p>
        </p:txBody>
      </p:sp>
      <p:pic>
        <p:nvPicPr>
          <p:cNvPr id="799747"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34859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99748" name="Rectangle 4"/>
          <p:cNvSpPr>
            <a:spLocks noChangeArrowheads="1"/>
          </p:cNvSpPr>
          <p:nvPr/>
        </p:nvSpPr>
        <p:spPr bwMode="auto">
          <a:xfrm>
            <a:off x="2536581" y="2729715"/>
            <a:ext cx="76200" cy="704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49" name="Rectangle 5"/>
          <p:cNvSpPr>
            <a:spLocks noChangeArrowheads="1"/>
          </p:cNvSpPr>
          <p:nvPr/>
        </p:nvSpPr>
        <p:spPr bwMode="auto">
          <a:xfrm>
            <a:off x="2538046" y="3979081"/>
            <a:ext cx="76200" cy="4270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0" name="Rectangle 6"/>
          <p:cNvSpPr>
            <a:spLocks noChangeArrowheads="1"/>
          </p:cNvSpPr>
          <p:nvPr/>
        </p:nvSpPr>
        <p:spPr bwMode="auto">
          <a:xfrm>
            <a:off x="6372958" y="2529693"/>
            <a:ext cx="76200" cy="627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1" name="Rectangle 7"/>
          <p:cNvSpPr>
            <a:spLocks noChangeArrowheads="1"/>
          </p:cNvSpPr>
          <p:nvPr/>
        </p:nvSpPr>
        <p:spPr bwMode="auto">
          <a:xfrm>
            <a:off x="6367097" y="3977493"/>
            <a:ext cx="76200" cy="728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2" name="Rectangle 8"/>
          <p:cNvSpPr>
            <a:spLocks noChangeArrowheads="1"/>
          </p:cNvSpPr>
          <p:nvPr/>
        </p:nvSpPr>
        <p:spPr bwMode="auto">
          <a:xfrm>
            <a:off x="6367097" y="5139540"/>
            <a:ext cx="762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3" name="Rectangle 9"/>
          <p:cNvSpPr>
            <a:spLocks noChangeArrowheads="1"/>
          </p:cNvSpPr>
          <p:nvPr/>
        </p:nvSpPr>
        <p:spPr bwMode="auto">
          <a:xfrm>
            <a:off x="6370027" y="3253590"/>
            <a:ext cx="82062"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4" name="Rectangle 10"/>
          <p:cNvSpPr>
            <a:spLocks noChangeArrowheads="1"/>
          </p:cNvSpPr>
          <p:nvPr/>
        </p:nvSpPr>
        <p:spPr bwMode="auto">
          <a:xfrm>
            <a:off x="5077558" y="1545440"/>
            <a:ext cx="291611" cy="9794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5" name="Rectangle 11"/>
          <p:cNvSpPr>
            <a:spLocks noChangeArrowheads="1"/>
          </p:cNvSpPr>
          <p:nvPr/>
        </p:nvSpPr>
        <p:spPr bwMode="auto">
          <a:xfrm>
            <a:off x="5465886" y="1543855"/>
            <a:ext cx="274027" cy="9794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6" name="Rectangle 12"/>
          <p:cNvSpPr>
            <a:spLocks noChangeArrowheads="1"/>
          </p:cNvSpPr>
          <p:nvPr/>
        </p:nvSpPr>
        <p:spPr bwMode="auto">
          <a:xfrm>
            <a:off x="5841024" y="1532740"/>
            <a:ext cx="269631"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7" name="Rectangle 13"/>
          <p:cNvSpPr>
            <a:spLocks noChangeArrowheads="1"/>
          </p:cNvSpPr>
          <p:nvPr/>
        </p:nvSpPr>
        <p:spPr bwMode="auto">
          <a:xfrm>
            <a:off x="2760785" y="3082140"/>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8" name="Rectangle 14"/>
          <p:cNvSpPr>
            <a:spLocks noChangeArrowheads="1"/>
          </p:cNvSpPr>
          <p:nvPr/>
        </p:nvSpPr>
        <p:spPr bwMode="auto">
          <a:xfrm>
            <a:off x="3814397" y="3077378"/>
            <a:ext cx="999392"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59" name="Rectangle 15"/>
          <p:cNvSpPr>
            <a:spLocks noChangeArrowheads="1"/>
          </p:cNvSpPr>
          <p:nvPr/>
        </p:nvSpPr>
        <p:spPr bwMode="auto">
          <a:xfrm>
            <a:off x="2760785" y="4487078"/>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0" name="Rectangle 16"/>
          <p:cNvSpPr>
            <a:spLocks noChangeArrowheads="1"/>
          </p:cNvSpPr>
          <p:nvPr/>
        </p:nvSpPr>
        <p:spPr bwMode="auto">
          <a:xfrm>
            <a:off x="3808535" y="4488665"/>
            <a:ext cx="662354"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1" name="Rectangle 17"/>
          <p:cNvSpPr>
            <a:spLocks noChangeArrowheads="1"/>
          </p:cNvSpPr>
          <p:nvPr/>
        </p:nvSpPr>
        <p:spPr bwMode="auto">
          <a:xfrm>
            <a:off x="4816720" y="1781978"/>
            <a:ext cx="76200" cy="1371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2" name="Rectangle 18"/>
          <p:cNvSpPr>
            <a:spLocks noChangeArrowheads="1"/>
          </p:cNvSpPr>
          <p:nvPr/>
        </p:nvSpPr>
        <p:spPr bwMode="auto">
          <a:xfrm>
            <a:off x="5257800" y="4571218"/>
            <a:ext cx="76200" cy="987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3" name="Rectangle 19"/>
          <p:cNvSpPr>
            <a:spLocks noChangeArrowheads="1"/>
          </p:cNvSpPr>
          <p:nvPr/>
        </p:nvSpPr>
        <p:spPr bwMode="auto">
          <a:xfrm>
            <a:off x="5430717" y="5482440"/>
            <a:ext cx="789843" cy="762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4" name="Rectangle 20"/>
          <p:cNvSpPr>
            <a:spLocks noChangeArrowheads="1"/>
          </p:cNvSpPr>
          <p:nvPr/>
        </p:nvSpPr>
        <p:spPr bwMode="auto">
          <a:xfrm>
            <a:off x="2538046" y="4406115"/>
            <a:ext cx="76200" cy="381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5" name="Rectangle 21"/>
          <p:cNvSpPr>
            <a:spLocks noChangeArrowheads="1"/>
          </p:cNvSpPr>
          <p:nvPr/>
        </p:nvSpPr>
        <p:spPr bwMode="auto">
          <a:xfrm>
            <a:off x="4570535" y="4490253"/>
            <a:ext cx="762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6" name="Rectangle 22"/>
          <p:cNvSpPr>
            <a:spLocks noChangeArrowheads="1"/>
          </p:cNvSpPr>
          <p:nvPr/>
        </p:nvSpPr>
        <p:spPr bwMode="auto">
          <a:xfrm>
            <a:off x="4570535" y="456804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7" name="Rectangle 23"/>
          <p:cNvSpPr>
            <a:spLocks noChangeArrowheads="1"/>
          </p:cNvSpPr>
          <p:nvPr/>
        </p:nvSpPr>
        <p:spPr bwMode="auto">
          <a:xfrm>
            <a:off x="4394689" y="456486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8" name="Rectangle 24"/>
          <p:cNvSpPr>
            <a:spLocks noChangeArrowheads="1"/>
          </p:cNvSpPr>
          <p:nvPr/>
        </p:nvSpPr>
        <p:spPr bwMode="auto">
          <a:xfrm>
            <a:off x="3812931" y="456486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69" name="Rectangle 25"/>
          <p:cNvSpPr>
            <a:spLocks noChangeArrowheads="1"/>
          </p:cNvSpPr>
          <p:nvPr/>
        </p:nvSpPr>
        <p:spPr bwMode="auto">
          <a:xfrm>
            <a:off x="3544766" y="456327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0" name="Rectangle 26"/>
          <p:cNvSpPr>
            <a:spLocks noChangeArrowheads="1"/>
          </p:cNvSpPr>
          <p:nvPr/>
        </p:nvSpPr>
        <p:spPr bwMode="auto">
          <a:xfrm>
            <a:off x="2762250" y="456327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1" name="Rectangle 27"/>
          <p:cNvSpPr>
            <a:spLocks noChangeArrowheads="1"/>
          </p:cNvSpPr>
          <p:nvPr/>
        </p:nvSpPr>
        <p:spPr bwMode="auto">
          <a:xfrm>
            <a:off x="2759320" y="292974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2" name="Rectangle 28"/>
          <p:cNvSpPr>
            <a:spLocks noChangeArrowheads="1"/>
          </p:cNvSpPr>
          <p:nvPr/>
        </p:nvSpPr>
        <p:spPr bwMode="auto">
          <a:xfrm>
            <a:off x="3546231" y="292974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3" name="Rectangle 29"/>
          <p:cNvSpPr>
            <a:spLocks noChangeArrowheads="1"/>
          </p:cNvSpPr>
          <p:nvPr/>
        </p:nvSpPr>
        <p:spPr bwMode="auto">
          <a:xfrm>
            <a:off x="3814397" y="2931328"/>
            <a:ext cx="76200" cy="1444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4" name="Rectangle 30"/>
          <p:cNvSpPr>
            <a:spLocks noChangeArrowheads="1"/>
          </p:cNvSpPr>
          <p:nvPr/>
        </p:nvSpPr>
        <p:spPr bwMode="auto">
          <a:xfrm>
            <a:off x="6450625" y="3082140"/>
            <a:ext cx="356089"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5" name="Rectangle 31"/>
          <p:cNvSpPr>
            <a:spLocks noChangeArrowheads="1"/>
          </p:cNvSpPr>
          <p:nvPr/>
        </p:nvSpPr>
        <p:spPr bwMode="auto">
          <a:xfrm>
            <a:off x="6210302" y="1532740"/>
            <a:ext cx="172915"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6" name="Rectangle 32"/>
          <p:cNvSpPr>
            <a:spLocks noChangeArrowheads="1"/>
          </p:cNvSpPr>
          <p:nvPr/>
        </p:nvSpPr>
        <p:spPr bwMode="auto">
          <a:xfrm>
            <a:off x="4917831" y="1535915"/>
            <a:ext cx="76200" cy="9858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7" name="Rectangle 33"/>
          <p:cNvSpPr>
            <a:spLocks noChangeArrowheads="1"/>
          </p:cNvSpPr>
          <p:nvPr/>
        </p:nvSpPr>
        <p:spPr bwMode="auto">
          <a:xfrm>
            <a:off x="6326066" y="3926691"/>
            <a:ext cx="118696" cy="476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8" name="Rectangle 34"/>
          <p:cNvSpPr>
            <a:spLocks noChangeArrowheads="1"/>
          </p:cNvSpPr>
          <p:nvPr/>
        </p:nvSpPr>
        <p:spPr bwMode="auto">
          <a:xfrm>
            <a:off x="6312877" y="5085568"/>
            <a:ext cx="128954" cy="492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79" name="Rectangle 35"/>
          <p:cNvSpPr>
            <a:spLocks noChangeArrowheads="1"/>
          </p:cNvSpPr>
          <p:nvPr/>
        </p:nvSpPr>
        <p:spPr bwMode="auto">
          <a:xfrm>
            <a:off x="2538048" y="3936218"/>
            <a:ext cx="121627" cy="428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0" name="Rectangle 36"/>
          <p:cNvSpPr>
            <a:spLocks noChangeArrowheads="1"/>
          </p:cNvSpPr>
          <p:nvPr/>
        </p:nvSpPr>
        <p:spPr bwMode="auto">
          <a:xfrm>
            <a:off x="2535115" y="3437740"/>
            <a:ext cx="118697" cy="317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1" name="AutoShape 37"/>
          <p:cNvSpPr>
            <a:spLocks noChangeArrowheads="1"/>
          </p:cNvSpPr>
          <p:nvPr/>
        </p:nvSpPr>
        <p:spPr bwMode="auto">
          <a:xfrm rot="5400000">
            <a:off x="6590568" y="3115114"/>
            <a:ext cx="76200" cy="353157"/>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2" name="Oval 38"/>
          <p:cNvSpPr>
            <a:spLocks noChangeArrowheads="1"/>
          </p:cNvSpPr>
          <p:nvPr/>
        </p:nvSpPr>
        <p:spPr bwMode="auto">
          <a:xfrm>
            <a:off x="2466975" y="284401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3" name="Oval 39"/>
          <p:cNvSpPr>
            <a:spLocks noChangeArrowheads="1"/>
          </p:cNvSpPr>
          <p:nvPr/>
        </p:nvSpPr>
        <p:spPr bwMode="auto">
          <a:xfrm>
            <a:off x="3486150" y="280591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4" name="Oval 40"/>
          <p:cNvSpPr>
            <a:spLocks noChangeArrowheads="1"/>
          </p:cNvSpPr>
          <p:nvPr/>
        </p:nvSpPr>
        <p:spPr bwMode="auto">
          <a:xfrm>
            <a:off x="4724400" y="1577190"/>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5" name="Oval 41"/>
          <p:cNvSpPr>
            <a:spLocks noChangeArrowheads="1"/>
          </p:cNvSpPr>
          <p:nvPr/>
        </p:nvSpPr>
        <p:spPr bwMode="auto">
          <a:xfrm>
            <a:off x="6096000" y="2186790"/>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6" name="Oval 42"/>
          <p:cNvSpPr>
            <a:spLocks noChangeArrowheads="1"/>
          </p:cNvSpPr>
          <p:nvPr/>
        </p:nvSpPr>
        <p:spPr bwMode="auto">
          <a:xfrm>
            <a:off x="6143625" y="297736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7" name="Oval 43"/>
          <p:cNvSpPr>
            <a:spLocks noChangeArrowheads="1"/>
          </p:cNvSpPr>
          <p:nvPr/>
        </p:nvSpPr>
        <p:spPr bwMode="auto">
          <a:xfrm>
            <a:off x="6096000" y="3710790"/>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8" name="Oval 44"/>
          <p:cNvSpPr>
            <a:spLocks noChangeArrowheads="1"/>
          </p:cNvSpPr>
          <p:nvPr/>
        </p:nvSpPr>
        <p:spPr bwMode="auto">
          <a:xfrm>
            <a:off x="6096000" y="5310990"/>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89" name="Oval 45"/>
          <p:cNvSpPr>
            <a:spLocks noChangeArrowheads="1"/>
          </p:cNvSpPr>
          <p:nvPr/>
        </p:nvSpPr>
        <p:spPr bwMode="auto">
          <a:xfrm>
            <a:off x="5105400" y="5310990"/>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90" name="Oval 46"/>
          <p:cNvSpPr>
            <a:spLocks noChangeArrowheads="1"/>
          </p:cNvSpPr>
          <p:nvPr/>
        </p:nvSpPr>
        <p:spPr bwMode="auto">
          <a:xfrm>
            <a:off x="4292112" y="434261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91" name="Oval 47"/>
          <p:cNvSpPr>
            <a:spLocks noChangeArrowheads="1"/>
          </p:cNvSpPr>
          <p:nvPr/>
        </p:nvSpPr>
        <p:spPr bwMode="auto">
          <a:xfrm>
            <a:off x="3489814" y="436801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92" name="Oval 48"/>
          <p:cNvSpPr>
            <a:spLocks noChangeArrowheads="1"/>
          </p:cNvSpPr>
          <p:nvPr/>
        </p:nvSpPr>
        <p:spPr bwMode="auto">
          <a:xfrm>
            <a:off x="2457450" y="4355315"/>
            <a:ext cx="457200" cy="457200"/>
          </a:xfrm>
          <a:prstGeom prst="ellipse">
            <a:avLst/>
          </a:prstGeom>
          <a:noFill/>
          <a:ln w="25400">
            <a:solidFill>
              <a:srgbClr val="FF0000"/>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99793" name="Text Box 49"/>
          <p:cNvSpPr txBox="1">
            <a:spLocks noChangeArrowheads="1"/>
          </p:cNvSpPr>
          <p:nvPr/>
        </p:nvSpPr>
        <p:spPr bwMode="auto">
          <a:xfrm>
            <a:off x="7010401" y="4015591"/>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99794" name="Text Box 50"/>
          <p:cNvSpPr txBox="1">
            <a:spLocks noChangeArrowheads="1"/>
          </p:cNvSpPr>
          <p:nvPr/>
        </p:nvSpPr>
        <p:spPr bwMode="auto">
          <a:xfrm>
            <a:off x="5562602" y="3482193"/>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99795" name="Text Box 51"/>
          <p:cNvSpPr txBox="1">
            <a:spLocks noChangeArrowheads="1"/>
          </p:cNvSpPr>
          <p:nvPr/>
        </p:nvSpPr>
        <p:spPr bwMode="auto">
          <a:xfrm>
            <a:off x="2939563" y="2501910"/>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- 2°C</a:t>
            </a:r>
          </a:p>
        </p:txBody>
      </p:sp>
      <p:sp>
        <p:nvSpPr>
          <p:cNvPr id="799796" name="Text Box 52"/>
          <p:cNvSpPr txBox="1">
            <a:spLocks noChangeArrowheads="1"/>
          </p:cNvSpPr>
          <p:nvPr/>
        </p:nvSpPr>
        <p:spPr bwMode="auto">
          <a:xfrm>
            <a:off x="1295401" y="3482193"/>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- 10°C</a:t>
            </a:r>
          </a:p>
        </p:txBody>
      </p:sp>
      <p:sp>
        <p:nvSpPr>
          <p:cNvPr id="799797" name="Text Box 53"/>
          <p:cNvSpPr txBox="1">
            <a:spLocks noChangeArrowheads="1"/>
          </p:cNvSpPr>
          <p:nvPr/>
        </p:nvSpPr>
        <p:spPr bwMode="auto">
          <a:xfrm>
            <a:off x="1905000" y="5006193"/>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5°C</a:t>
            </a:r>
          </a:p>
        </p:txBody>
      </p:sp>
      <p:sp>
        <p:nvSpPr>
          <p:cNvPr id="799798" name="Text Box 54"/>
          <p:cNvSpPr txBox="1">
            <a:spLocks noChangeArrowheads="1"/>
          </p:cNvSpPr>
          <p:nvPr/>
        </p:nvSpPr>
        <p:spPr bwMode="auto">
          <a:xfrm>
            <a:off x="2973266" y="5006193"/>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58"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Verbesserte Ausführung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99782"/>
                                        </p:tgtEl>
                                        <p:attrNameLst>
                                          <p:attrName>style.visibility</p:attrName>
                                        </p:attrNameLst>
                                      </p:cBhvr>
                                      <p:to>
                                        <p:strVal val="visible"/>
                                      </p:to>
                                    </p:set>
                                    <p:anim calcmode="lin" valueType="num">
                                      <p:cBhvr>
                                        <p:cTn id="7" dur="500" fill="hold"/>
                                        <p:tgtEl>
                                          <p:spTgt spid="799782"/>
                                        </p:tgtEl>
                                        <p:attrNameLst>
                                          <p:attrName>ppt_w</p:attrName>
                                        </p:attrNameLst>
                                      </p:cBhvr>
                                      <p:tavLst>
                                        <p:tav tm="0">
                                          <p:val>
                                            <p:fltVal val="0"/>
                                          </p:val>
                                        </p:tav>
                                        <p:tav tm="100000">
                                          <p:val>
                                            <p:strVal val="#ppt_w"/>
                                          </p:val>
                                        </p:tav>
                                      </p:tavLst>
                                    </p:anim>
                                    <p:anim calcmode="lin" valueType="num">
                                      <p:cBhvr>
                                        <p:cTn id="8" dur="500" fill="hold"/>
                                        <p:tgtEl>
                                          <p:spTgt spid="799782"/>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799783"/>
                                        </p:tgtEl>
                                        <p:attrNameLst>
                                          <p:attrName>style.visibility</p:attrName>
                                        </p:attrNameLst>
                                      </p:cBhvr>
                                      <p:to>
                                        <p:strVal val="visible"/>
                                      </p:to>
                                    </p:set>
                                    <p:anim calcmode="lin" valueType="num">
                                      <p:cBhvr>
                                        <p:cTn id="12" dur="500" fill="hold"/>
                                        <p:tgtEl>
                                          <p:spTgt spid="799783"/>
                                        </p:tgtEl>
                                        <p:attrNameLst>
                                          <p:attrName>ppt_w</p:attrName>
                                        </p:attrNameLst>
                                      </p:cBhvr>
                                      <p:tavLst>
                                        <p:tav tm="0">
                                          <p:val>
                                            <p:fltVal val="0"/>
                                          </p:val>
                                        </p:tav>
                                        <p:tav tm="100000">
                                          <p:val>
                                            <p:strVal val="#ppt_w"/>
                                          </p:val>
                                        </p:tav>
                                      </p:tavLst>
                                    </p:anim>
                                    <p:anim calcmode="lin" valueType="num">
                                      <p:cBhvr>
                                        <p:cTn id="13" dur="500" fill="hold"/>
                                        <p:tgtEl>
                                          <p:spTgt spid="79978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9784"/>
                                        </p:tgtEl>
                                        <p:attrNameLst>
                                          <p:attrName>style.visibility</p:attrName>
                                        </p:attrNameLst>
                                      </p:cBhvr>
                                      <p:to>
                                        <p:strVal val="visible"/>
                                      </p:to>
                                    </p:set>
                                    <p:anim calcmode="lin" valueType="num">
                                      <p:cBhvr>
                                        <p:cTn id="17" dur="500" fill="hold"/>
                                        <p:tgtEl>
                                          <p:spTgt spid="799784"/>
                                        </p:tgtEl>
                                        <p:attrNameLst>
                                          <p:attrName>ppt_w</p:attrName>
                                        </p:attrNameLst>
                                      </p:cBhvr>
                                      <p:tavLst>
                                        <p:tav tm="0">
                                          <p:val>
                                            <p:fltVal val="0"/>
                                          </p:val>
                                        </p:tav>
                                        <p:tav tm="100000">
                                          <p:val>
                                            <p:strVal val="#ppt_w"/>
                                          </p:val>
                                        </p:tav>
                                      </p:tavLst>
                                    </p:anim>
                                    <p:anim calcmode="lin" valueType="num">
                                      <p:cBhvr>
                                        <p:cTn id="18" dur="500" fill="hold"/>
                                        <p:tgtEl>
                                          <p:spTgt spid="79978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799785"/>
                                        </p:tgtEl>
                                        <p:attrNameLst>
                                          <p:attrName>style.visibility</p:attrName>
                                        </p:attrNameLst>
                                      </p:cBhvr>
                                      <p:to>
                                        <p:strVal val="visible"/>
                                      </p:to>
                                    </p:set>
                                    <p:anim calcmode="lin" valueType="num">
                                      <p:cBhvr>
                                        <p:cTn id="22" dur="500" fill="hold"/>
                                        <p:tgtEl>
                                          <p:spTgt spid="799785"/>
                                        </p:tgtEl>
                                        <p:attrNameLst>
                                          <p:attrName>ppt_w</p:attrName>
                                        </p:attrNameLst>
                                      </p:cBhvr>
                                      <p:tavLst>
                                        <p:tav tm="0">
                                          <p:val>
                                            <p:fltVal val="0"/>
                                          </p:val>
                                        </p:tav>
                                        <p:tav tm="100000">
                                          <p:val>
                                            <p:strVal val="#ppt_w"/>
                                          </p:val>
                                        </p:tav>
                                      </p:tavLst>
                                    </p:anim>
                                    <p:anim calcmode="lin" valueType="num">
                                      <p:cBhvr>
                                        <p:cTn id="23" dur="500" fill="hold"/>
                                        <p:tgtEl>
                                          <p:spTgt spid="799785"/>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799786"/>
                                        </p:tgtEl>
                                        <p:attrNameLst>
                                          <p:attrName>style.visibility</p:attrName>
                                        </p:attrNameLst>
                                      </p:cBhvr>
                                      <p:to>
                                        <p:strVal val="visible"/>
                                      </p:to>
                                    </p:set>
                                    <p:anim calcmode="lin" valueType="num">
                                      <p:cBhvr>
                                        <p:cTn id="27" dur="500" fill="hold"/>
                                        <p:tgtEl>
                                          <p:spTgt spid="799786"/>
                                        </p:tgtEl>
                                        <p:attrNameLst>
                                          <p:attrName>ppt_w</p:attrName>
                                        </p:attrNameLst>
                                      </p:cBhvr>
                                      <p:tavLst>
                                        <p:tav tm="0">
                                          <p:val>
                                            <p:fltVal val="0"/>
                                          </p:val>
                                        </p:tav>
                                        <p:tav tm="100000">
                                          <p:val>
                                            <p:strVal val="#ppt_w"/>
                                          </p:val>
                                        </p:tav>
                                      </p:tavLst>
                                    </p:anim>
                                    <p:anim calcmode="lin" valueType="num">
                                      <p:cBhvr>
                                        <p:cTn id="28" dur="500" fill="hold"/>
                                        <p:tgtEl>
                                          <p:spTgt spid="799786"/>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799787"/>
                                        </p:tgtEl>
                                        <p:attrNameLst>
                                          <p:attrName>style.visibility</p:attrName>
                                        </p:attrNameLst>
                                      </p:cBhvr>
                                      <p:to>
                                        <p:strVal val="visible"/>
                                      </p:to>
                                    </p:set>
                                    <p:anim calcmode="lin" valueType="num">
                                      <p:cBhvr>
                                        <p:cTn id="32" dur="500" fill="hold"/>
                                        <p:tgtEl>
                                          <p:spTgt spid="799787"/>
                                        </p:tgtEl>
                                        <p:attrNameLst>
                                          <p:attrName>ppt_w</p:attrName>
                                        </p:attrNameLst>
                                      </p:cBhvr>
                                      <p:tavLst>
                                        <p:tav tm="0">
                                          <p:val>
                                            <p:fltVal val="0"/>
                                          </p:val>
                                        </p:tav>
                                        <p:tav tm="100000">
                                          <p:val>
                                            <p:strVal val="#ppt_w"/>
                                          </p:val>
                                        </p:tav>
                                      </p:tavLst>
                                    </p:anim>
                                    <p:anim calcmode="lin" valueType="num">
                                      <p:cBhvr>
                                        <p:cTn id="33" dur="500" fill="hold"/>
                                        <p:tgtEl>
                                          <p:spTgt spid="799787"/>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799788"/>
                                        </p:tgtEl>
                                        <p:attrNameLst>
                                          <p:attrName>style.visibility</p:attrName>
                                        </p:attrNameLst>
                                      </p:cBhvr>
                                      <p:to>
                                        <p:strVal val="visible"/>
                                      </p:to>
                                    </p:set>
                                    <p:anim calcmode="lin" valueType="num">
                                      <p:cBhvr>
                                        <p:cTn id="37" dur="500" fill="hold"/>
                                        <p:tgtEl>
                                          <p:spTgt spid="799788"/>
                                        </p:tgtEl>
                                        <p:attrNameLst>
                                          <p:attrName>ppt_w</p:attrName>
                                        </p:attrNameLst>
                                      </p:cBhvr>
                                      <p:tavLst>
                                        <p:tav tm="0">
                                          <p:val>
                                            <p:fltVal val="0"/>
                                          </p:val>
                                        </p:tav>
                                        <p:tav tm="100000">
                                          <p:val>
                                            <p:strVal val="#ppt_w"/>
                                          </p:val>
                                        </p:tav>
                                      </p:tavLst>
                                    </p:anim>
                                    <p:anim calcmode="lin" valueType="num">
                                      <p:cBhvr>
                                        <p:cTn id="38" dur="500" fill="hold"/>
                                        <p:tgtEl>
                                          <p:spTgt spid="799788"/>
                                        </p:tgtEl>
                                        <p:attrNameLst>
                                          <p:attrName>ppt_h</p:attrName>
                                        </p:attrNameLst>
                                      </p:cBhvr>
                                      <p:tavLst>
                                        <p:tav tm="0">
                                          <p:val>
                                            <p:fltVal val="0"/>
                                          </p:val>
                                        </p:tav>
                                        <p:tav tm="100000">
                                          <p:val>
                                            <p:strVal val="#ppt_h"/>
                                          </p:val>
                                        </p:tav>
                                      </p:tavLst>
                                    </p:anim>
                                  </p:childTnLst>
                                </p:cTn>
                              </p:par>
                            </p:childTnLst>
                          </p:cTn>
                        </p:par>
                        <p:par>
                          <p:cTn id="39" fill="hold" nodeType="afterGroup">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799789"/>
                                        </p:tgtEl>
                                        <p:attrNameLst>
                                          <p:attrName>style.visibility</p:attrName>
                                        </p:attrNameLst>
                                      </p:cBhvr>
                                      <p:to>
                                        <p:strVal val="visible"/>
                                      </p:to>
                                    </p:set>
                                    <p:anim calcmode="lin" valueType="num">
                                      <p:cBhvr>
                                        <p:cTn id="42" dur="500" fill="hold"/>
                                        <p:tgtEl>
                                          <p:spTgt spid="799789"/>
                                        </p:tgtEl>
                                        <p:attrNameLst>
                                          <p:attrName>ppt_w</p:attrName>
                                        </p:attrNameLst>
                                      </p:cBhvr>
                                      <p:tavLst>
                                        <p:tav tm="0">
                                          <p:val>
                                            <p:fltVal val="0"/>
                                          </p:val>
                                        </p:tav>
                                        <p:tav tm="100000">
                                          <p:val>
                                            <p:strVal val="#ppt_w"/>
                                          </p:val>
                                        </p:tav>
                                      </p:tavLst>
                                    </p:anim>
                                    <p:anim calcmode="lin" valueType="num">
                                      <p:cBhvr>
                                        <p:cTn id="43" dur="500" fill="hold"/>
                                        <p:tgtEl>
                                          <p:spTgt spid="799789"/>
                                        </p:tgtEl>
                                        <p:attrNameLst>
                                          <p:attrName>ppt_h</p:attrName>
                                        </p:attrNameLst>
                                      </p:cBhvr>
                                      <p:tavLst>
                                        <p:tav tm="0">
                                          <p:val>
                                            <p:fltVal val="0"/>
                                          </p:val>
                                        </p:tav>
                                        <p:tav tm="100000">
                                          <p:val>
                                            <p:strVal val="#ppt_h"/>
                                          </p:val>
                                        </p:tav>
                                      </p:tavLst>
                                    </p:anim>
                                  </p:childTnLst>
                                </p:cTn>
                              </p:par>
                            </p:childTnLst>
                          </p:cTn>
                        </p:par>
                        <p:par>
                          <p:cTn id="44" fill="hold" nodeType="afterGroup">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799790"/>
                                        </p:tgtEl>
                                        <p:attrNameLst>
                                          <p:attrName>style.visibility</p:attrName>
                                        </p:attrNameLst>
                                      </p:cBhvr>
                                      <p:to>
                                        <p:strVal val="visible"/>
                                      </p:to>
                                    </p:set>
                                    <p:anim calcmode="lin" valueType="num">
                                      <p:cBhvr>
                                        <p:cTn id="47" dur="500" fill="hold"/>
                                        <p:tgtEl>
                                          <p:spTgt spid="799790"/>
                                        </p:tgtEl>
                                        <p:attrNameLst>
                                          <p:attrName>ppt_w</p:attrName>
                                        </p:attrNameLst>
                                      </p:cBhvr>
                                      <p:tavLst>
                                        <p:tav tm="0">
                                          <p:val>
                                            <p:fltVal val="0"/>
                                          </p:val>
                                        </p:tav>
                                        <p:tav tm="100000">
                                          <p:val>
                                            <p:strVal val="#ppt_w"/>
                                          </p:val>
                                        </p:tav>
                                      </p:tavLst>
                                    </p:anim>
                                    <p:anim calcmode="lin" valueType="num">
                                      <p:cBhvr>
                                        <p:cTn id="48" dur="500" fill="hold"/>
                                        <p:tgtEl>
                                          <p:spTgt spid="799790"/>
                                        </p:tgtEl>
                                        <p:attrNameLst>
                                          <p:attrName>ppt_h</p:attrName>
                                        </p:attrNameLst>
                                      </p:cBhvr>
                                      <p:tavLst>
                                        <p:tav tm="0">
                                          <p:val>
                                            <p:fltVal val="0"/>
                                          </p:val>
                                        </p:tav>
                                        <p:tav tm="100000">
                                          <p:val>
                                            <p:strVal val="#ppt_h"/>
                                          </p:val>
                                        </p:tav>
                                      </p:tavLst>
                                    </p:anim>
                                  </p:childTnLst>
                                </p:cTn>
                              </p:par>
                            </p:childTnLst>
                          </p:cTn>
                        </p:par>
                        <p:par>
                          <p:cTn id="49" fill="hold" nodeType="afterGroup">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799791"/>
                                        </p:tgtEl>
                                        <p:attrNameLst>
                                          <p:attrName>style.visibility</p:attrName>
                                        </p:attrNameLst>
                                      </p:cBhvr>
                                      <p:to>
                                        <p:strVal val="visible"/>
                                      </p:to>
                                    </p:set>
                                    <p:anim calcmode="lin" valueType="num">
                                      <p:cBhvr>
                                        <p:cTn id="52" dur="500" fill="hold"/>
                                        <p:tgtEl>
                                          <p:spTgt spid="799791"/>
                                        </p:tgtEl>
                                        <p:attrNameLst>
                                          <p:attrName>ppt_w</p:attrName>
                                        </p:attrNameLst>
                                      </p:cBhvr>
                                      <p:tavLst>
                                        <p:tav tm="0">
                                          <p:val>
                                            <p:fltVal val="0"/>
                                          </p:val>
                                        </p:tav>
                                        <p:tav tm="100000">
                                          <p:val>
                                            <p:strVal val="#ppt_w"/>
                                          </p:val>
                                        </p:tav>
                                      </p:tavLst>
                                    </p:anim>
                                    <p:anim calcmode="lin" valueType="num">
                                      <p:cBhvr>
                                        <p:cTn id="53" dur="500" fill="hold"/>
                                        <p:tgtEl>
                                          <p:spTgt spid="799791"/>
                                        </p:tgtEl>
                                        <p:attrNameLst>
                                          <p:attrName>ppt_h</p:attrName>
                                        </p:attrNameLst>
                                      </p:cBhvr>
                                      <p:tavLst>
                                        <p:tav tm="0">
                                          <p:val>
                                            <p:fltVal val="0"/>
                                          </p:val>
                                        </p:tav>
                                        <p:tav tm="100000">
                                          <p:val>
                                            <p:strVal val="#ppt_h"/>
                                          </p:val>
                                        </p:tav>
                                      </p:tavLst>
                                    </p:anim>
                                  </p:childTnLst>
                                </p:cTn>
                              </p:par>
                            </p:childTnLst>
                          </p:cTn>
                        </p:par>
                        <p:par>
                          <p:cTn id="54" fill="hold" nodeType="afterGroup">
                            <p:stCondLst>
                              <p:cond delay="5000"/>
                            </p:stCondLst>
                            <p:childTnLst>
                              <p:par>
                                <p:cTn id="55" presetID="23" presetClass="entr" presetSubtype="16" fill="hold" grpId="0" nodeType="afterEffect">
                                  <p:stCondLst>
                                    <p:cond delay="0"/>
                                  </p:stCondLst>
                                  <p:childTnLst>
                                    <p:set>
                                      <p:cBhvr>
                                        <p:cTn id="56" dur="1" fill="hold">
                                          <p:stCondLst>
                                            <p:cond delay="0"/>
                                          </p:stCondLst>
                                        </p:cTn>
                                        <p:tgtEl>
                                          <p:spTgt spid="799792"/>
                                        </p:tgtEl>
                                        <p:attrNameLst>
                                          <p:attrName>style.visibility</p:attrName>
                                        </p:attrNameLst>
                                      </p:cBhvr>
                                      <p:to>
                                        <p:strVal val="visible"/>
                                      </p:to>
                                    </p:set>
                                    <p:anim calcmode="lin" valueType="num">
                                      <p:cBhvr>
                                        <p:cTn id="57" dur="500" fill="hold"/>
                                        <p:tgtEl>
                                          <p:spTgt spid="799792"/>
                                        </p:tgtEl>
                                        <p:attrNameLst>
                                          <p:attrName>ppt_w</p:attrName>
                                        </p:attrNameLst>
                                      </p:cBhvr>
                                      <p:tavLst>
                                        <p:tav tm="0">
                                          <p:val>
                                            <p:fltVal val="0"/>
                                          </p:val>
                                        </p:tav>
                                        <p:tav tm="100000">
                                          <p:val>
                                            <p:strVal val="#ppt_w"/>
                                          </p:val>
                                        </p:tav>
                                      </p:tavLst>
                                    </p:anim>
                                    <p:anim calcmode="lin" valueType="num">
                                      <p:cBhvr>
                                        <p:cTn id="58" dur="500" fill="hold"/>
                                        <p:tgtEl>
                                          <p:spTgt spid="7997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82" grpId="0" animBg="1"/>
      <p:bldP spid="799783" grpId="0" animBg="1"/>
      <p:bldP spid="799784" grpId="0" animBg="1"/>
      <p:bldP spid="799785" grpId="0" animBg="1"/>
      <p:bldP spid="799786" grpId="0" animBg="1"/>
      <p:bldP spid="799787" grpId="0" animBg="1"/>
      <p:bldP spid="799788" grpId="0" animBg="1"/>
      <p:bldP spid="799789" grpId="0" animBg="1"/>
      <p:bldP spid="799790" grpId="0" animBg="1"/>
      <p:bldP spid="799791" grpId="0" animBg="1"/>
      <p:bldP spid="79979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KOSTEN UND WIRTSCHAFTLICHKEIT</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724532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948227" name="Rectangle 3"/>
          <p:cNvSpPr>
            <a:spLocks noChangeArrowheads="1"/>
          </p:cNvSpPr>
          <p:nvPr/>
        </p:nvSpPr>
        <p:spPr bwMode="auto">
          <a:xfrm>
            <a:off x="0" y="10433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3" name="Titel 2"/>
          <p:cNvSpPr>
            <a:spLocks noGrp="1"/>
          </p:cNvSpPr>
          <p:nvPr>
            <p:ph type="title"/>
          </p:nvPr>
        </p:nvSpPr>
        <p:spPr/>
        <p:txBody>
          <a:bodyPr/>
          <a:lstStyle/>
          <a:p>
            <a:r>
              <a:rPr lang="de-DE" dirty="0" smtClean="0"/>
              <a:t>Kosten </a:t>
            </a:r>
            <a:br>
              <a:rPr lang="de-DE" dirty="0" smtClean="0"/>
            </a:br>
            <a:endParaRPr lang="de-DE" dirty="0"/>
          </a:p>
        </p:txBody>
      </p:sp>
      <p:sp>
        <p:nvSpPr>
          <p:cNvPr id="948229" name="Rectangle 5"/>
          <p:cNvSpPr>
            <a:spLocks noChangeArrowheads="1"/>
          </p:cNvSpPr>
          <p:nvPr/>
        </p:nvSpPr>
        <p:spPr bwMode="auto">
          <a:xfrm>
            <a:off x="5021874" y="1814185"/>
            <a:ext cx="41221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de-DE" altLang="de-DE" sz="1600" b="1" dirty="0">
                <a:solidFill>
                  <a:schemeClr val="tx1">
                    <a:lumMod val="75000"/>
                    <a:lumOff val="25000"/>
                  </a:schemeClr>
                </a:solidFill>
              </a:rPr>
              <a:t>Gesamtkosten 100,- bis 150,-€ pro m</a:t>
            </a:r>
            <a:r>
              <a:rPr lang="de-DE" altLang="de-DE" sz="1600" b="1" baseline="30000" dirty="0">
                <a:solidFill>
                  <a:schemeClr val="tx1">
                    <a:lumMod val="75000"/>
                    <a:lumOff val="25000"/>
                  </a:schemeClr>
                </a:solidFill>
              </a:rPr>
              <a:t>2</a:t>
            </a:r>
          </a:p>
          <a:p>
            <a:pPr algn="ctr"/>
            <a:r>
              <a:rPr lang="de-DE" altLang="de-DE" sz="1600" b="1" dirty="0">
                <a:solidFill>
                  <a:schemeClr val="tx1">
                    <a:lumMod val="75000"/>
                    <a:lumOff val="25000"/>
                  </a:schemeClr>
                </a:solidFill>
              </a:rPr>
              <a:t>Je nach Material und Dicke</a:t>
            </a:r>
            <a:endParaRPr lang="de-DE" altLang="de-DE" sz="1600" dirty="0">
              <a:solidFill>
                <a:schemeClr val="tx1">
                  <a:lumMod val="75000"/>
                  <a:lumOff val="25000"/>
                </a:schemeClr>
              </a:solidFill>
            </a:endParaRPr>
          </a:p>
        </p:txBody>
      </p:sp>
      <p:pic>
        <p:nvPicPr>
          <p:cNvPr id="94823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365" y="1142999"/>
            <a:ext cx="8943134" cy="653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Kostenstruktur eines WDVS</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850011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90" name="Rectangle 2"/>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780291" name="Rectangle 3"/>
          <p:cNvSpPr>
            <a:spLocks noChangeArrowheads="1"/>
          </p:cNvSpPr>
          <p:nvPr/>
        </p:nvSpPr>
        <p:spPr bwMode="auto">
          <a:xfrm>
            <a:off x="0" y="10433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780292" name="Rectangle 4"/>
          <p:cNvSpPr>
            <a:spLocks noChangeArrowheads="1"/>
          </p:cNvSpPr>
          <p:nvPr/>
        </p:nvSpPr>
        <p:spPr bwMode="auto">
          <a:xfrm>
            <a:off x="0" y="419428"/>
            <a:ext cx="18473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de-DE"/>
          </a:p>
        </p:txBody>
      </p:sp>
      <p:pic>
        <p:nvPicPr>
          <p:cNvPr id="78029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0966" y="942648"/>
            <a:ext cx="6634709" cy="5441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Kosten – </a:t>
            </a:r>
            <a:br>
              <a:rPr lang="de-DE" dirty="0" smtClean="0"/>
            </a:br>
            <a:endParaRPr lang="de-DE" dirty="0"/>
          </a:p>
        </p:txBody>
      </p:sp>
      <p:sp>
        <p:nvSpPr>
          <p:cNvPr id="8" name="Rectangle 2"/>
          <p:cNvSpPr txBox="1">
            <a:spLocks noChangeArrowheads="1"/>
          </p:cNvSpPr>
          <p:nvPr/>
        </p:nvSpPr>
        <p:spPr>
          <a:xfrm>
            <a:off x="2378162" y="371150"/>
            <a:ext cx="387023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Angebotsvergleich</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4178272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ChangeArrowheads="1"/>
          </p:cNvSpPr>
          <p:nvPr/>
        </p:nvSpPr>
        <p:spPr bwMode="auto">
          <a:xfrm>
            <a:off x="0"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782339" name="Rectangle 3"/>
          <p:cNvSpPr>
            <a:spLocks noChangeArrowheads="1"/>
          </p:cNvSpPr>
          <p:nvPr/>
        </p:nvSpPr>
        <p:spPr bwMode="auto">
          <a:xfrm>
            <a:off x="0" y="10433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782340" name="Rectangle 4"/>
          <p:cNvSpPr>
            <a:spLocks noGrp="1" noChangeArrowheads="1"/>
          </p:cNvSpPr>
          <p:nvPr>
            <p:ph type="title"/>
          </p:nvPr>
        </p:nvSpPr>
        <p:spPr>
          <a:xfrm>
            <a:off x="387661" y="404039"/>
            <a:ext cx="7632389" cy="882503"/>
          </a:xfrm>
          <a:noFill/>
          <a:ln/>
        </p:spPr>
        <p:txBody>
          <a:bodyPr/>
          <a:lstStyle/>
          <a:p>
            <a:pPr algn="l"/>
            <a:r>
              <a:rPr lang="de-DE" altLang="de-DE" sz="2800" dirty="0" smtClean="0">
                <a:solidFill>
                  <a:schemeClr val="tx1">
                    <a:lumMod val="75000"/>
                    <a:lumOff val="25000"/>
                  </a:schemeClr>
                </a:solidFill>
                <a:latin typeface="Arial" pitchFamily="34" charset="0"/>
                <a:cs typeface="Arial" pitchFamily="34" charset="0"/>
              </a:rPr>
              <a:t>KOSTEN </a:t>
            </a:r>
            <a:br>
              <a:rPr lang="de-DE" altLang="de-DE" sz="2800" dirty="0" smtClean="0">
                <a:solidFill>
                  <a:schemeClr val="tx1">
                    <a:lumMod val="75000"/>
                    <a:lumOff val="25000"/>
                  </a:schemeClr>
                </a:solidFill>
                <a:latin typeface="Arial" pitchFamily="34" charset="0"/>
                <a:cs typeface="Arial" pitchFamily="34" charset="0"/>
              </a:rPr>
            </a:br>
            <a:endParaRPr lang="de-DE" altLang="de-DE" sz="2800" dirty="0">
              <a:solidFill>
                <a:schemeClr val="tx1">
                  <a:lumMod val="75000"/>
                  <a:lumOff val="25000"/>
                </a:schemeClr>
              </a:solidFill>
              <a:latin typeface="Arial" pitchFamily="34" charset="0"/>
              <a:cs typeface="Arial" pitchFamily="34" charset="0"/>
            </a:endParaRPr>
          </a:p>
        </p:txBody>
      </p:sp>
      <p:sp>
        <p:nvSpPr>
          <p:cNvPr id="782341" name="Text Box 5"/>
          <p:cNvSpPr txBox="1">
            <a:spLocks noChangeArrowheads="1"/>
          </p:cNvSpPr>
          <p:nvPr/>
        </p:nvSpPr>
        <p:spPr bwMode="auto">
          <a:xfrm>
            <a:off x="505364" y="2411681"/>
            <a:ext cx="4386524" cy="2677656"/>
          </a:xfrm>
          <a:prstGeom prst="rect">
            <a:avLst/>
          </a:prstGeom>
          <a:noFill/>
          <a:ln w="9525" algn="ctr">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tabLst>
                <a:tab pos="4035425" algn="r"/>
              </a:tabLst>
              <a:defRPr sz="2400">
                <a:solidFill>
                  <a:schemeClr val="tx1"/>
                </a:solidFill>
                <a:latin typeface="Times New Roman" pitchFamily="18" charset="0"/>
              </a:defRPr>
            </a:lvl1pPr>
            <a:lvl2pPr>
              <a:tabLst>
                <a:tab pos="4035425" algn="r"/>
              </a:tabLst>
              <a:defRPr sz="2400">
                <a:solidFill>
                  <a:schemeClr val="tx1"/>
                </a:solidFill>
                <a:latin typeface="Times New Roman" pitchFamily="18" charset="0"/>
              </a:defRPr>
            </a:lvl2pPr>
            <a:lvl3pPr>
              <a:tabLst>
                <a:tab pos="4035425" algn="r"/>
              </a:tabLst>
              <a:defRPr sz="2400">
                <a:solidFill>
                  <a:schemeClr val="tx1"/>
                </a:solidFill>
                <a:latin typeface="Times New Roman" pitchFamily="18" charset="0"/>
              </a:defRPr>
            </a:lvl3pPr>
            <a:lvl4pPr>
              <a:tabLst>
                <a:tab pos="4035425" algn="r"/>
              </a:tabLst>
              <a:defRPr sz="2400">
                <a:solidFill>
                  <a:schemeClr val="tx1"/>
                </a:solidFill>
                <a:latin typeface="Times New Roman" pitchFamily="18" charset="0"/>
              </a:defRPr>
            </a:lvl4pPr>
            <a:lvl5pPr>
              <a:tabLst>
                <a:tab pos="4035425" algn="r"/>
              </a:tabLst>
              <a:defRPr sz="2400">
                <a:solidFill>
                  <a:schemeClr val="tx1"/>
                </a:solidFill>
                <a:latin typeface="Times New Roman" pitchFamily="18" charset="0"/>
              </a:defRPr>
            </a:lvl5pPr>
            <a:lvl6pPr fontAlgn="base">
              <a:spcBef>
                <a:spcPct val="0"/>
              </a:spcBef>
              <a:spcAft>
                <a:spcPct val="0"/>
              </a:spcAft>
              <a:tabLst>
                <a:tab pos="4035425" algn="r"/>
              </a:tabLst>
              <a:defRPr sz="2400">
                <a:solidFill>
                  <a:schemeClr val="tx1"/>
                </a:solidFill>
                <a:latin typeface="Times New Roman" pitchFamily="18" charset="0"/>
              </a:defRPr>
            </a:lvl6pPr>
            <a:lvl7pPr fontAlgn="base">
              <a:spcBef>
                <a:spcPct val="0"/>
              </a:spcBef>
              <a:spcAft>
                <a:spcPct val="0"/>
              </a:spcAft>
              <a:tabLst>
                <a:tab pos="4035425" algn="r"/>
              </a:tabLst>
              <a:defRPr sz="2400">
                <a:solidFill>
                  <a:schemeClr val="tx1"/>
                </a:solidFill>
                <a:latin typeface="Times New Roman" pitchFamily="18" charset="0"/>
              </a:defRPr>
            </a:lvl7pPr>
            <a:lvl8pPr fontAlgn="base">
              <a:spcBef>
                <a:spcPct val="0"/>
              </a:spcBef>
              <a:spcAft>
                <a:spcPct val="0"/>
              </a:spcAft>
              <a:tabLst>
                <a:tab pos="4035425" algn="r"/>
              </a:tabLst>
              <a:defRPr sz="2400">
                <a:solidFill>
                  <a:schemeClr val="tx1"/>
                </a:solidFill>
                <a:latin typeface="Times New Roman" pitchFamily="18" charset="0"/>
              </a:defRPr>
            </a:lvl8pPr>
            <a:lvl9pPr fontAlgn="base">
              <a:spcBef>
                <a:spcPct val="0"/>
              </a:spcBef>
              <a:spcAft>
                <a:spcPct val="0"/>
              </a:spcAft>
              <a:tabLst>
                <a:tab pos="4035425" algn="r"/>
              </a:tabLst>
              <a:defRPr sz="2400">
                <a:solidFill>
                  <a:schemeClr val="tx1"/>
                </a:solidFill>
                <a:latin typeface="Times New Roman" pitchFamily="18" charset="0"/>
              </a:defRPr>
            </a:lvl9pPr>
          </a:lstStyle>
          <a:p>
            <a:pPr algn="just">
              <a:spcBef>
                <a:spcPct val="50000"/>
              </a:spcBef>
            </a:pPr>
            <a:r>
              <a:rPr lang="de-DE" altLang="de-DE" dirty="0">
                <a:solidFill>
                  <a:schemeClr val="tx1">
                    <a:lumMod val="75000"/>
                    <a:lumOff val="25000"/>
                  </a:schemeClr>
                </a:solidFill>
                <a:latin typeface="Arial" charset="0"/>
              </a:rPr>
              <a:t>Gerüst: 	6,00 €/m</a:t>
            </a:r>
            <a:r>
              <a:rPr lang="de-DE" altLang="de-DE" baseline="30000" dirty="0">
                <a:solidFill>
                  <a:schemeClr val="tx1">
                    <a:lumMod val="75000"/>
                    <a:lumOff val="25000"/>
                  </a:schemeClr>
                </a:solidFill>
                <a:latin typeface="Arial" charset="0"/>
              </a:rPr>
              <a:t>2</a:t>
            </a:r>
            <a:endParaRPr lang="de-DE" altLang="de-DE" dirty="0">
              <a:solidFill>
                <a:schemeClr val="tx1">
                  <a:lumMod val="75000"/>
                  <a:lumOff val="25000"/>
                </a:schemeClr>
              </a:solidFill>
              <a:latin typeface="Arial" charset="0"/>
            </a:endParaRPr>
          </a:p>
          <a:p>
            <a:pPr algn="just">
              <a:spcBef>
                <a:spcPct val="50000"/>
              </a:spcBef>
            </a:pPr>
            <a:r>
              <a:rPr lang="de-DE" altLang="de-DE" dirty="0">
                <a:solidFill>
                  <a:schemeClr val="tx1">
                    <a:lumMod val="75000"/>
                    <a:lumOff val="25000"/>
                  </a:schemeClr>
                </a:solidFill>
                <a:latin typeface="Arial" charset="0"/>
              </a:rPr>
              <a:t>Vorarbeiten: 	9,00 €/m</a:t>
            </a:r>
            <a:r>
              <a:rPr lang="de-DE" altLang="de-DE" baseline="30000" dirty="0">
                <a:solidFill>
                  <a:schemeClr val="tx1">
                    <a:lumMod val="75000"/>
                    <a:lumOff val="25000"/>
                  </a:schemeClr>
                </a:solidFill>
                <a:latin typeface="Arial" charset="0"/>
              </a:rPr>
              <a:t>2</a:t>
            </a:r>
            <a:endParaRPr lang="de-DE" altLang="de-DE" dirty="0">
              <a:solidFill>
                <a:schemeClr val="tx1">
                  <a:lumMod val="75000"/>
                  <a:lumOff val="25000"/>
                </a:schemeClr>
              </a:solidFill>
              <a:latin typeface="Arial" charset="0"/>
            </a:endParaRPr>
          </a:p>
          <a:p>
            <a:pPr algn="just">
              <a:spcBef>
                <a:spcPct val="50000"/>
              </a:spcBef>
            </a:pPr>
            <a:r>
              <a:rPr lang="de-DE" altLang="de-DE" dirty="0" smtClean="0">
                <a:solidFill>
                  <a:schemeClr val="tx1">
                    <a:lumMod val="75000"/>
                    <a:lumOff val="25000"/>
                  </a:schemeClr>
                </a:solidFill>
                <a:latin typeface="Arial" charset="0"/>
              </a:rPr>
              <a:t>Putzausbesserung: 8,00 </a:t>
            </a:r>
            <a:r>
              <a:rPr lang="de-DE" altLang="de-DE" dirty="0">
                <a:solidFill>
                  <a:schemeClr val="tx1">
                    <a:lumMod val="75000"/>
                    <a:lumOff val="25000"/>
                  </a:schemeClr>
                </a:solidFill>
                <a:latin typeface="Arial" charset="0"/>
              </a:rPr>
              <a:t>€/m</a:t>
            </a:r>
            <a:r>
              <a:rPr lang="de-DE" altLang="de-DE" baseline="30000" dirty="0">
                <a:solidFill>
                  <a:schemeClr val="tx1">
                    <a:lumMod val="75000"/>
                    <a:lumOff val="25000"/>
                  </a:schemeClr>
                </a:solidFill>
                <a:latin typeface="Arial" charset="0"/>
              </a:rPr>
              <a:t>2</a:t>
            </a:r>
            <a:endParaRPr lang="de-DE" altLang="de-DE" u="sng" dirty="0">
              <a:solidFill>
                <a:schemeClr val="tx1">
                  <a:lumMod val="75000"/>
                  <a:lumOff val="25000"/>
                </a:schemeClr>
              </a:solidFill>
              <a:latin typeface="Arial" charset="0"/>
            </a:endParaRPr>
          </a:p>
          <a:p>
            <a:pPr algn="just">
              <a:spcBef>
                <a:spcPct val="50000"/>
              </a:spcBef>
            </a:pPr>
            <a:r>
              <a:rPr lang="de-DE" altLang="de-DE" u="sng" dirty="0">
                <a:solidFill>
                  <a:schemeClr val="tx1">
                    <a:lumMod val="75000"/>
                    <a:lumOff val="25000"/>
                  </a:schemeClr>
                </a:solidFill>
                <a:latin typeface="Arial" charset="0"/>
              </a:rPr>
              <a:t>Anstrich: 	12,00 €/m</a:t>
            </a:r>
            <a:r>
              <a:rPr lang="de-DE" altLang="de-DE" u="sng" baseline="30000" dirty="0">
                <a:solidFill>
                  <a:schemeClr val="tx1">
                    <a:lumMod val="75000"/>
                    <a:lumOff val="25000"/>
                  </a:schemeClr>
                </a:solidFill>
                <a:latin typeface="Arial" charset="0"/>
              </a:rPr>
              <a:t>2</a:t>
            </a:r>
            <a:endParaRPr lang="de-DE" altLang="de-DE" b="1" dirty="0">
              <a:solidFill>
                <a:schemeClr val="tx1">
                  <a:lumMod val="75000"/>
                  <a:lumOff val="25000"/>
                </a:schemeClr>
              </a:solidFill>
              <a:latin typeface="Arial" charset="0"/>
            </a:endParaRPr>
          </a:p>
          <a:p>
            <a:pPr algn="just">
              <a:spcBef>
                <a:spcPct val="50000"/>
              </a:spcBef>
            </a:pPr>
            <a:r>
              <a:rPr lang="de-DE" altLang="de-DE" b="1" dirty="0">
                <a:solidFill>
                  <a:schemeClr val="tx1">
                    <a:lumMod val="75000"/>
                    <a:lumOff val="25000"/>
                  </a:schemeClr>
                </a:solidFill>
                <a:latin typeface="Arial" charset="0"/>
              </a:rPr>
              <a:t>Summe: 	35,00 €/m</a:t>
            </a:r>
            <a:r>
              <a:rPr lang="de-DE" altLang="de-DE" b="1" baseline="30000" dirty="0">
                <a:solidFill>
                  <a:schemeClr val="tx1">
                    <a:lumMod val="75000"/>
                    <a:lumOff val="25000"/>
                  </a:schemeClr>
                </a:solidFill>
                <a:latin typeface="Arial" charset="0"/>
              </a:rPr>
              <a:t>2</a:t>
            </a:r>
          </a:p>
        </p:txBody>
      </p:sp>
      <p:sp>
        <p:nvSpPr>
          <p:cNvPr id="782342" name="Text Box 6"/>
          <p:cNvSpPr txBox="1">
            <a:spLocks noChangeArrowheads="1"/>
          </p:cNvSpPr>
          <p:nvPr/>
        </p:nvSpPr>
        <p:spPr bwMode="auto">
          <a:xfrm>
            <a:off x="5141407" y="2400300"/>
            <a:ext cx="4123592"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spcBef>
                <a:spcPct val="50000"/>
              </a:spcBef>
            </a:pPr>
            <a:r>
              <a:rPr lang="de-DE" altLang="de-DE" sz="2400" dirty="0">
                <a:solidFill>
                  <a:schemeClr val="tx1">
                    <a:lumMod val="75000"/>
                    <a:lumOff val="25000"/>
                  </a:schemeClr>
                </a:solidFill>
              </a:rPr>
              <a:t>Damit ergeben sich für diesen konkreten Fall </a:t>
            </a:r>
            <a:r>
              <a:rPr lang="de-DE" altLang="de-DE" sz="2400" b="1" dirty="0">
                <a:solidFill>
                  <a:srgbClr val="C00000"/>
                </a:solidFill>
              </a:rPr>
              <a:t>Mehrkosten</a:t>
            </a:r>
            <a:r>
              <a:rPr lang="de-DE" altLang="de-DE" sz="2400" dirty="0">
                <a:solidFill>
                  <a:schemeClr val="tx1">
                    <a:lumMod val="75000"/>
                    <a:lumOff val="25000"/>
                  </a:schemeClr>
                </a:solidFill>
              </a:rPr>
              <a:t> für die Wärmedämmung in Höhe von </a:t>
            </a:r>
            <a:r>
              <a:rPr lang="de-DE" altLang="de-DE" sz="2400" b="1" dirty="0">
                <a:solidFill>
                  <a:srgbClr val="C00000"/>
                </a:solidFill>
              </a:rPr>
              <a:t>95,- €/m</a:t>
            </a:r>
            <a:r>
              <a:rPr lang="de-DE" altLang="de-DE" sz="2400" b="1" baseline="30000" dirty="0">
                <a:solidFill>
                  <a:srgbClr val="C00000"/>
                </a:solidFill>
              </a:rPr>
              <a:t>2</a:t>
            </a:r>
            <a:r>
              <a:rPr lang="de-DE" altLang="de-DE" sz="2400" baseline="30000" dirty="0">
                <a:solidFill>
                  <a:srgbClr val="C00000"/>
                </a:solidFill>
              </a:rPr>
              <a:t> </a:t>
            </a:r>
            <a:r>
              <a:rPr lang="de-DE" altLang="de-DE" sz="2400" dirty="0">
                <a:solidFill>
                  <a:schemeClr val="tx1">
                    <a:lumMod val="75000"/>
                    <a:lumOff val="25000"/>
                  </a:schemeClr>
                </a:solidFill>
              </a:rPr>
              <a:t>bei Gesamtkosten in Höhe von </a:t>
            </a:r>
            <a:r>
              <a:rPr lang="de-DE" altLang="de-DE" sz="2400" b="1" dirty="0">
                <a:solidFill>
                  <a:schemeClr val="tx1">
                    <a:lumMod val="75000"/>
                    <a:lumOff val="25000"/>
                  </a:schemeClr>
                </a:solidFill>
              </a:rPr>
              <a:t>130,-€ /m</a:t>
            </a:r>
            <a:r>
              <a:rPr lang="de-DE" altLang="de-DE" sz="2400" b="1" baseline="30000" dirty="0">
                <a:solidFill>
                  <a:schemeClr val="tx1">
                    <a:lumMod val="75000"/>
                    <a:lumOff val="25000"/>
                  </a:schemeClr>
                </a:solidFill>
              </a:rPr>
              <a:t>2</a:t>
            </a:r>
            <a:r>
              <a:rPr lang="de-DE" altLang="de-DE" sz="2400" b="1" dirty="0">
                <a:solidFill>
                  <a:schemeClr val="tx1">
                    <a:lumMod val="75000"/>
                    <a:lumOff val="25000"/>
                  </a:schemeClr>
                </a:solidFill>
              </a:rPr>
              <a:t>.</a:t>
            </a:r>
          </a:p>
        </p:txBody>
      </p:sp>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Einfache Fassadensanierung</a:t>
            </a:r>
          </a:p>
          <a:p>
            <a:pPr algn="l" eaLnBrk="1" hangingPunct="1"/>
            <a:r>
              <a:rPr lang="de-DE" sz="2800" dirty="0" smtClean="0">
                <a:solidFill>
                  <a:schemeClr val="tx1">
                    <a:lumMod val="75000"/>
                    <a:lumOff val="25000"/>
                  </a:schemeClr>
                </a:solidFill>
                <a:latin typeface="Arial" pitchFamily="34" charset="0"/>
                <a:cs typeface="Arial" pitchFamily="34" charset="0"/>
              </a:rPr>
              <a:t>ohne Dämmung</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372532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376113" y="404039"/>
            <a:ext cx="7203987" cy="882503"/>
          </a:xfrm>
          <a:prstGeom prst="rect">
            <a:avLst/>
          </a:prstGeom>
          <a:ln/>
        </p:spPr>
        <p:txBody>
          <a:bodyPr/>
          <a:lstStyle/>
          <a:p>
            <a:r>
              <a:rPr lang="de-DE" altLang="de-DE" sz="2800" dirty="0">
                <a:solidFill>
                  <a:schemeClr val="tx1">
                    <a:lumMod val="75000"/>
                    <a:lumOff val="25000"/>
                  </a:schemeClr>
                </a:solidFill>
              </a:rPr>
              <a:t>Außeneinflüsse auf ein </a:t>
            </a:r>
            <a:r>
              <a:rPr lang="de-DE" altLang="de-DE" sz="2800" dirty="0" smtClean="0">
                <a:solidFill>
                  <a:schemeClr val="tx1">
                    <a:lumMod val="75000"/>
                    <a:lumOff val="25000"/>
                  </a:schemeClr>
                </a:solidFill>
              </a:rPr>
              <a:t>Gebäude</a:t>
            </a:r>
            <a:br>
              <a:rPr lang="de-DE" altLang="de-DE" sz="2800" dirty="0" smtClean="0">
                <a:solidFill>
                  <a:schemeClr val="tx1">
                    <a:lumMod val="75000"/>
                    <a:lumOff val="25000"/>
                  </a:schemeClr>
                </a:solidFill>
              </a:rPr>
            </a:br>
            <a:endParaRPr lang="de-DE" altLang="de-DE" sz="2800" dirty="0">
              <a:solidFill>
                <a:schemeClr val="tx1">
                  <a:lumMod val="75000"/>
                  <a:lumOff val="25000"/>
                </a:schemeClr>
              </a:solidFill>
            </a:endParaRPr>
          </a:p>
        </p:txBody>
      </p:sp>
      <p:grpSp>
        <p:nvGrpSpPr>
          <p:cNvPr id="2" name="Gruppieren 1"/>
          <p:cNvGrpSpPr/>
          <p:nvPr/>
        </p:nvGrpSpPr>
        <p:grpSpPr>
          <a:xfrm>
            <a:off x="512518" y="1031891"/>
            <a:ext cx="7852877" cy="5229290"/>
            <a:chOff x="534866" y="1001714"/>
            <a:chExt cx="8115300" cy="5326061"/>
          </a:xfrm>
        </p:grpSpPr>
        <p:sp>
          <p:nvSpPr>
            <p:cNvPr id="431121" name="Cloud"/>
            <p:cNvSpPr>
              <a:spLocks noChangeAspect="1" noEditPoints="1" noChangeArrowheads="1"/>
            </p:cNvSpPr>
            <p:nvPr/>
          </p:nvSpPr>
          <p:spPr bwMode="auto">
            <a:xfrm>
              <a:off x="5256336" y="1001714"/>
              <a:ext cx="1900603" cy="833437"/>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C0C0C0"/>
            </a:solidFill>
            <a:ln w="9525">
              <a:solidFill>
                <a:srgbClr val="000000"/>
              </a:solidFill>
              <a:miter lim="800000"/>
              <a:headEnd/>
              <a:tailEnd/>
            </a:ln>
            <a:effectLst>
              <a:outerShdw dist="107763" dir="2700000" algn="ctr" rotWithShape="0">
                <a:srgbClr val="808080"/>
              </a:outerShdw>
            </a:effectLst>
          </p:spPr>
          <p:txBody>
            <a:bodyPr/>
            <a:lstStyle/>
            <a:p>
              <a:endParaRPr lang="de-DE"/>
            </a:p>
          </p:txBody>
        </p:sp>
        <p:sp>
          <p:nvSpPr>
            <p:cNvPr id="431107" name="Rectangle 3"/>
            <p:cNvSpPr>
              <a:spLocks noChangeArrowheads="1"/>
            </p:cNvSpPr>
            <p:nvPr/>
          </p:nvSpPr>
          <p:spPr bwMode="auto">
            <a:xfrm>
              <a:off x="2543908" y="6221413"/>
              <a:ext cx="4110404" cy="106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08" name="Rectangle 4"/>
            <p:cNvSpPr>
              <a:spLocks noChangeArrowheads="1"/>
            </p:cNvSpPr>
            <p:nvPr/>
          </p:nvSpPr>
          <p:spPr bwMode="auto">
            <a:xfrm>
              <a:off x="2539513" y="2994026"/>
              <a:ext cx="4110403" cy="92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09" name="Rectangle 5"/>
            <p:cNvSpPr>
              <a:spLocks noChangeArrowheads="1"/>
            </p:cNvSpPr>
            <p:nvPr/>
          </p:nvSpPr>
          <p:spPr bwMode="auto">
            <a:xfrm>
              <a:off x="2620108" y="4906963"/>
              <a:ext cx="3962400" cy="106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0" name="Rectangle 6"/>
            <p:cNvSpPr>
              <a:spLocks noChangeArrowheads="1"/>
            </p:cNvSpPr>
            <p:nvPr/>
          </p:nvSpPr>
          <p:spPr bwMode="auto">
            <a:xfrm rot="-5400000">
              <a:off x="1594766" y="5200467"/>
              <a:ext cx="1970088" cy="718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1" name="Rectangle 7"/>
            <p:cNvSpPr>
              <a:spLocks noChangeArrowheads="1"/>
            </p:cNvSpPr>
            <p:nvPr/>
          </p:nvSpPr>
          <p:spPr bwMode="auto">
            <a:xfrm rot="-5400000">
              <a:off x="2480835" y="3144777"/>
              <a:ext cx="192088" cy="7473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2" name="Rectangle 8"/>
            <p:cNvSpPr>
              <a:spLocks noChangeArrowheads="1"/>
            </p:cNvSpPr>
            <p:nvPr/>
          </p:nvSpPr>
          <p:spPr bwMode="auto">
            <a:xfrm>
              <a:off x="2557097" y="3278188"/>
              <a:ext cx="39565" cy="9715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3" name="Rectangle 9"/>
            <p:cNvSpPr>
              <a:spLocks noChangeArrowheads="1"/>
            </p:cNvSpPr>
            <p:nvPr/>
          </p:nvSpPr>
          <p:spPr bwMode="auto">
            <a:xfrm rot="-5400000">
              <a:off x="5633366" y="5198880"/>
              <a:ext cx="1970087" cy="718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4" name="Rectangle 10"/>
            <p:cNvSpPr>
              <a:spLocks noChangeArrowheads="1"/>
            </p:cNvSpPr>
            <p:nvPr/>
          </p:nvSpPr>
          <p:spPr bwMode="auto">
            <a:xfrm rot="-5400000">
              <a:off x="6517970" y="3149418"/>
              <a:ext cx="192088" cy="718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5" name="Rectangle 11"/>
            <p:cNvSpPr>
              <a:spLocks noChangeArrowheads="1"/>
            </p:cNvSpPr>
            <p:nvPr/>
          </p:nvSpPr>
          <p:spPr bwMode="auto">
            <a:xfrm>
              <a:off x="6595697" y="3284538"/>
              <a:ext cx="39565" cy="963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16" name="Line 12"/>
            <p:cNvSpPr>
              <a:spLocks noChangeShapeType="1"/>
            </p:cNvSpPr>
            <p:nvPr/>
          </p:nvSpPr>
          <p:spPr bwMode="auto">
            <a:xfrm flipV="1">
              <a:off x="2539512" y="1474788"/>
              <a:ext cx="2057400" cy="1514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17" name="Line 13"/>
            <p:cNvSpPr>
              <a:spLocks noChangeShapeType="1"/>
            </p:cNvSpPr>
            <p:nvPr/>
          </p:nvSpPr>
          <p:spPr bwMode="auto">
            <a:xfrm flipV="1">
              <a:off x="2620108" y="1538288"/>
              <a:ext cx="1976804" cy="1454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18" name="Line 14"/>
            <p:cNvSpPr>
              <a:spLocks noChangeShapeType="1"/>
            </p:cNvSpPr>
            <p:nvPr/>
          </p:nvSpPr>
          <p:spPr bwMode="auto">
            <a:xfrm rot="14919860" flipV="1">
              <a:off x="4519308" y="1589882"/>
              <a:ext cx="2132013" cy="135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19" name="Line 15"/>
            <p:cNvSpPr>
              <a:spLocks noChangeShapeType="1"/>
            </p:cNvSpPr>
            <p:nvPr/>
          </p:nvSpPr>
          <p:spPr bwMode="auto">
            <a:xfrm rot="4123705" flipV="1">
              <a:off x="4518331" y="1532121"/>
              <a:ext cx="2214562" cy="13950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0" name="AutoShape 16"/>
            <p:cNvSpPr>
              <a:spLocks noChangeArrowheads="1"/>
            </p:cNvSpPr>
            <p:nvPr/>
          </p:nvSpPr>
          <p:spPr bwMode="auto">
            <a:xfrm>
              <a:off x="1090246" y="1468438"/>
              <a:ext cx="1384789" cy="1358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22" name="Line 18"/>
            <p:cNvSpPr>
              <a:spLocks noChangeShapeType="1"/>
            </p:cNvSpPr>
            <p:nvPr/>
          </p:nvSpPr>
          <p:spPr bwMode="auto">
            <a:xfrm flipH="1">
              <a:off x="5545015" y="17859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3" name="Line 19"/>
            <p:cNvSpPr>
              <a:spLocks noChangeShapeType="1"/>
            </p:cNvSpPr>
            <p:nvPr/>
          </p:nvSpPr>
          <p:spPr bwMode="auto">
            <a:xfrm flipH="1">
              <a:off x="5602166" y="17986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4" name="Line 20"/>
            <p:cNvSpPr>
              <a:spLocks noChangeShapeType="1"/>
            </p:cNvSpPr>
            <p:nvPr/>
          </p:nvSpPr>
          <p:spPr bwMode="auto">
            <a:xfrm flipH="1">
              <a:off x="5662246" y="18113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5" name="Line 21"/>
            <p:cNvSpPr>
              <a:spLocks noChangeShapeType="1"/>
            </p:cNvSpPr>
            <p:nvPr/>
          </p:nvSpPr>
          <p:spPr bwMode="auto">
            <a:xfrm flipH="1">
              <a:off x="5720862" y="18240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6" name="Line 22"/>
            <p:cNvSpPr>
              <a:spLocks noChangeShapeType="1"/>
            </p:cNvSpPr>
            <p:nvPr/>
          </p:nvSpPr>
          <p:spPr bwMode="auto">
            <a:xfrm flipH="1">
              <a:off x="5791200" y="18240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7" name="Line 23"/>
            <p:cNvSpPr>
              <a:spLocks noChangeShapeType="1"/>
            </p:cNvSpPr>
            <p:nvPr/>
          </p:nvSpPr>
          <p:spPr bwMode="auto">
            <a:xfrm flipH="1">
              <a:off x="5839558" y="18367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8" name="Line 24"/>
            <p:cNvSpPr>
              <a:spLocks noChangeShapeType="1"/>
            </p:cNvSpPr>
            <p:nvPr/>
          </p:nvSpPr>
          <p:spPr bwMode="auto">
            <a:xfrm flipH="1">
              <a:off x="5861538" y="18748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29" name="Line 25"/>
            <p:cNvSpPr>
              <a:spLocks noChangeShapeType="1"/>
            </p:cNvSpPr>
            <p:nvPr/>
          </p:nvSpPr>
          <p:spPr bwMode="auto">
            <a:xfrm flipH="1">
              <a:off x="5967046" y="18875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30" name="Line 26"/>
            <p:cNvSpPr>
              <a:spLocks noChangeShapeType="1"/>
            </p:cNvSpPr>
            <p:nvPr/>
          </p:nvSpPr>
          <p:spPr bwMode="auto">
            <a:xfrm flipH="1">
              <a:off x="5906966" y="18875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31" name="Line 27"/>
            <p:cNvSpPr>
              <a:spLocks noChangeShapeType="1"/>
            </p:cNvSpPr>
            <p:nvPr/>
          </p:nvSpPr>
          <p:spPr bwMode="auto">
            <a:xfrm flipH="1">
              <a:off x="6013938" y="1900238"/>
              <a:ext cx="30480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32" name="AutoShape 28"/>
            <p:cNvSpPr>
              <a:spLocks noChangeArrowheads="1"/>
            </p:cNvSpPr>
            <p:nvPr/>
          </p:nvSpPr>
          <p:spPr bwMode="auto">
            <a:xfrm>
              <a:off x="6540012" y="18621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3" name="AutoShape 29"/>
            <p:cNvSpPr>
              <a:spLocks noChangeArrowheads="1"/>
            </p:cNvSpPr>
            <p:nvPr/>
          </p:nvSpPr>
          <p:spPr bwMode="auto">
            <a:xfrm>
              <a:off x="6692412" y="19129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4" name="AutoShape 30"/>
            <p:cNvSpPr>
              <a:spLocks noChangeArrowheads="1"/>
            </p:cNvSpPr>
            <p:nvPr/>
          </p:nvSpPr>
          <p:spPr bwMode="auto">
            <a:xfrm>
              <a:off x="6553200" y="20018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5" name="AutoShape 31"/>
            <p:cNvSpPr>
              <a:spLocks noChangeArrowheads="1"/>
            </p:cNvSpPr>
            <p:nvPr/>
          </p:nvSpPr>
          <p:spPr bwMode="auto">
            <a:xfrm>
              <a:off x="6729046" y="17732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6" name="AutoShape 32"/>
            <p:cNvSpPr>
              <a:spLocks noChangeArrowheads="1"/>
            </p:cNvSpPr>
            <p:nvPr/>
          </p:nvSpPr>
          <p:spPr bwMode="auto">
            <a:xfrm>
              <a:off x="6821366" y="1862138"/>
              <a:ext cx="130419"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7" name="AutoShape 33"/>
            <p:cNvSpPr>
              <a:spLocks noChangeArrowheads="1"/>
            </p:cNvSpPr>
            <p:nvPr/>
          </p:nvSpPr>
          <p:spPr bwMode="auto">
            <a:xfrm>
              <a:off x="6787661" y="20526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8" name="AutoShape 34"/>
            <p:cNvSpPr>
              <a:spLocks noChangeArrowheads="1"/>
            </p:cNvSpPr>
            <p:nvPr/>
          </p:nvSpPr>
          <p:spPr bwMode="auto">
            <a:xfrm>
              <a:off x="6682154" y="21288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39" name="AutoShape 35"/>
            <p:cNvSpPr>
              <a:spLocks noChangeArrowheads="1"/>
            </p:cNvSpPr>
            <p:nvPr/>
          </p:nvSpPr>
          <p:spPr bwMode="auto">
            <a:xfrm>
              <a:off x="6997212" y="19383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40" name="AutoShape 36"/>
            <p:cNvSpPr>
              <a:spLocks noChangeArrowheads="1"/>
            </p:cNvSpPr>
            <p:nvPr/>
          </p:nvSpPr>
          <p:spPr bwMode="auto">
            <a:xfrm>
              <a:off x="6951785" y="2128838"/>
              <a:ext cx="128954" cy="114300"/>
            </a:xfrm>
            <a:prstGeom prst="sun">
              <a:avLst>
                <a:gd name="adj" fmla="val 25000"/>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41" name="AutoShape 37"/>
            <p:cNvSpPr>
              <a:spLocks noChangeArrowheads="1"/>
            </p:cNvSpPr>
            <p:nvPr/>
          </p:nvSpPr>
          <p:spPr bwMode="auto">
            <a:xfrm>
              <a:off x="562708" y="3309938"/>
              <a:ext cx="1723292" cy="660400"/>
            </a:xfrm>
            <a:prstGeom prst="rightArrow">
              <a:avLst>
                <a:gd name="adj1" fmla="val 50000"/>
                <a:gd name="adj2" fmla="val 70673"/>
              </a:avLst>
            </a:prstGeom>
            <a:solidFill>
              <a:srgbClr val="EAEAEA"/>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42" name="Text Box 38"/>
            <p:cNvSpPr txBox="1">
              <a:spLocks noChangeArrowheads="1"/>
            </p:cNvSpPr>
            <p:nvPr/>
          </p:nvSpPr>
          <p:spPr bwMode="auto">
            <a:xfrm>
              <a:off x="609600" y="3487738"/>
              <a:ext cx="1103435" cy="34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Wind</a:t>
              </a:r>
            </a:p>
          </p:txBody>
        </p:sp>
        <p:sp>
          <p:nvSpPr>
            <p:cNvPr id="431143" name="Freeform 39"/>
            <p:cNvSpPr>
              <a:spLocks/>
            </p:cNvSpPr>
            <p:nvPr/>
          </p:nvSpPr>
          <p:spPr bwMode="auto">
            <a:xfrm>
              <a:off x="534866" y="5405438"/>
              <a:ext cx="1997319" cy="114300"/>
            </a:xfrm>
            <a:custGeom>
              <a:avLst/>
              <a:gdLst>
                <a:gd name="T0" fmla="*/ 10 w 1362"/>
                <a:gd name="T1" fmla="*/ 8 h 72"/>
                <a:gd name="T2" fmla="*/ 138 w 1362"/>
                <a:gd name="T3" fmla="*/ 8 h 72"/>
                <a:gd name="T4" fmla="*/ 394 w 1362"/>
                <a:gd name="T5" fmla="*/ 16 h 72"/>
                <a:gd name="T6" fmla="*/ 690 w 1362"/>
                <a:gd name="T7" fmla="*/ 72 h 72"/>
                <a:gd name="T8" fmla="*/ 978 w 1362"/>
                <a:gd name="T9" fmla="*/ 32 h 72"/>
                <a:gd name="T10" fmla="*/ 1026 w 1362"/>
                <a:gd name="T11" fmla="*/ 0 h 72"/>
                <a:gd name="T12" fmla="*/ 1170 w 1362"/>
                <a:gd name="T13" fmla="*/ 32 h 72"/>
                <a:gd name="T14" fmla="*/ 1362 w 1362"/>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2" h="72">
                  <a:moveTo>
                    <a:pt x="10" y="8"/>
                  </a:moveTo>
                  <a:cubicBezTo>
                    <a:pt x="73" y="29"/>
                    <a:pt x="0" y="8"/>
                    <a:pt x="138" y="8"/>
                  </a:cubicBezTo>
                  <a:cubicBezTo>
                    <a:pt x="223" y="8"/>
                    <a:pt x="309" y="13"/>
                    <a:pt x="394" y="16"/>
                  </a:cubicBezTo>
                  <a:cubicBezTo>
                    <a:pt x="492" y="36"/>
                    <a:pt x="591" y="60"/>
                    <a:pt x="690" y="72"/>
                  </a:cubicBezTo>
                  <a:cubicBezTo>
                    <a:pt x="823" y="66"/>
                    <a:pt x="867" y="60"/>
                    <a:pt x="978" y="32"/>
                  </a:cubicBezTo>
                  <a:cubicBezTo>
                    <a:pt x="992" y="18"/>
                    <a:pt x="1003" y="0"/>
                    <a:pt x="1026" y="0"/>
                  </a:cubicBezTo>
                  <a:cubicBezTo>
                    <a:pt x="1077" y="0"/>
                    <a:pt x="1123" y="16"/>
                    <a:pt x="1170" y="32"/>
                  </a:cubicBezTo>
                  <a:cubicBezTo>
                    <a:pt x="1232" y="53"/>
                    <a:pt x="1298" y="56"/>
                    <a:pt x="1362" y="56"/>
                  </a:cubicBezTo>
                </a:path>
              </a:pathLst>
            </a:custGeom>
            <a:noFill/>
            <a:ln w="25400">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44" name="Freeform 40"/>
            <p:cNvSpPr>
              <a:spLocks/>
            </p:cNvSpPr>
            <p:nvPr/>
          </p:nvSpPr>
          <p:spPr bwMode="auto">
            <a:xfrm>
              <a:off x="6654312" y="5481638"/>
              <a:ext cx="1995854" cy="114300"/>
            </a:xfrm>
            <a:custGeom>
              <a:avLst/>
              <a:gdLst>
                <a:gd name="T0" fmla="*/ 10 w 1362"/>
                <a:gd name="T1" fmla="*/ 8 h 72"/>
                <a:gd name="T2" fmla="*/ 138 w 1362"/>
                <a:gd name="T3" fmla="*/ 8 h 72"/>
                <a:gd name="T4" fmla="*/ 394 w 1362"/>
                <a:gd name="T5" fmla="*/ 16 h 72"/>
                <a:gd name="T6" fmla="*/ 690 w 1362"/>
                <a:gd name="T7" fmla="*/ 72 h 72"/>
                <a:gd name="T8" fmla="*/ 978 w 1362"/>
                <a:gd name="T9" fmla="*/ 32 h 72"/>
                <a:gd name="T10" fmla="*/ 1026 w 1362"/>
                <a:gd name="T11" fmla="*/ 0 h 72"/>
                <a:gd name="T12" fmla="*/ 1170 w 1362"/>
                <a:gd name="T13" fmla="*/ 32 h 72"/>
                <a:gd name="T14" fmla="*/ 1362 w 1362"/>
                <a:gd name="T15" fmla="*/ 56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2" h="72">
                  <a:moveTo>
                    <a:pt x="10" y="8"/>
                  </a:moveTo>
                  <a:cubicBezTo>
                    <a:pt x="73" y="29"/>
                    <a:pt x="0" y="8"/>
                    <a:pt x="138" y="8"/>
                  </a:cubicBezTo>
                  <a:cubicBezTo>
                    <a:pt x="223" y="8"/>
                    <a:pt x="309" y="13"/>
                    <a:pt x="394" y="16"/>
                  </a:cubicBezTo>
                  <a:cubicBezTo>
                    <a:pt x="492" y="36"/>
                    <a:pt x="591" y="60"/>
                    <a:pt x="690" y="72"/>
                  </a:cubicBezTo>
                  <a:cubicBezTo>
                    <a:pt x="823" y="66"/>
                    <a:pt x="867" y="60"/>
                    <a:pt x="978" y="32"/>
                  </a:cubicBezTo>
                  <a:cubicBezTo>
                    <a:pt x="992" y="18"/>
                    <a:pt x="1003" y="0"/>
                    <a:pt x="1026" y="0"/>
                  </a:cubicBezTo>
                  <a:cubicBezTo>
                    <a:pt x="1077" y="0"/>
                    <a:pt x="1123" y="16"/>
                    <a:pt x="1170" y="32"/>
                  </a:cubicBezTo>
                  <a:cubicBezTo>
                    <a:pt x="1232" y="53"/>
                    <a:pt x="1298" y="56"/>
                    <a:pt x="1362" y="56"/>
                  </a:cubicBezTo>
                </a:path>
              </a:pathLst>
            </a:custGeom>
            <a:noFill/>
            <a:ln w="25400">
              <a:solidFill>
                <a:srgbClr val="9966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46" name="Oval 42"/>
            <p:cNvSpPr>
              <a:spLocks noChangeArrowheads="1"/>
            </p:cNvSpPr>
            <p:nvPr/>
          </p:nvSpPr>
          <p:spPr bwMode="auto">
            <a:xfrm>
              <a:off x="7363558" y="4265614"/>
              <a:ext cx="703385" cy="682625"/>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47" name="Line 43"/>
            <p:cNvSpPr>
              <a:spLocks noChangeShapeType="1"/>
            </p:cNvSpPr>
            <p:nvPr/>
          </p:nvSpPr>
          <p:spPr bwMode="auto">
            <a:xfrm>
              <a:off x="7707923" y="4140200"/>
              <a:ext cx="0" cy="1206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48" name="Line 44"/>
            <p:cNvSpPr>
              <a:spLocks noChangeShapeType="1"/>
            </p:cNvSpPr>
            <p:nvPr/>
          </p:nvSpPr>
          <p:spPr bwMode="auto">
            <a:xfrm flipH="1">
              <a:off x="7353300" y="4829175"/>
              <a:ext cx="82062" cy="88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49" name="Line 45"/>
            <p:cNvSpPr>
              <a:spLocks noChangeShapeType="1"/>
            </p:cNvSpPr>
            <p:nvPr/>
          </p:nvSpPr>
          <p:spPr bwMode="auto">
            <a:xfrm>
              <a:off x="8020051" y="4800600"/>
              <a:ext cx="98180" cy="1031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50" name="Text Box 46"/>
            <p:cNvSpPr txBox="1">
              <a:spLocks noChangeArrowheads="1"/>
            </p:cNvSpPr>
            <p:nvPr/>
          </p:nvSpPr>
          <p:spPr bwMode="auto">
            <a:xfrm>
              <a:off x="7047035" y="4597400"/>
              <a:ext cx="375138" cy="4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0%</a:t>
              </a:r>
            </a:p>
          </p:txBody>
        </p:sp>
        <p:sp>
          <p:nvSpPr>
            <p:cNvPr id="431151" name="Text Box 47"/>
            <p:cNvSpPr txBox="1">
              <a:spLocks noChangeArrowheads="1"/>
            </p:cNvSpPr>
            <p:nvPr/>
          </p:nvSpPr>
          <p:spPr bwMode="auto">
            <a:xfrm>
              <a:off x="8020050" y="4579939"/>
              <a:ext cx="562708" cy="4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100%</a:t>
              </a:r>
            </a:p>
          </p:txBody>
        </p:sp>
        <p:sp>
          <p:nvSpPr>
            <p:cNvPr id="431152" name="Text Box 48"/>
            <p:cNvSpPr txBox="1">
              <a:spLocks noChangeArrowheads="1"/>
            </p:cNvSpPr>
            <p:nvPr/>
          </p:nvSpPr>
          <p:spPr bwMode="auto">
            <a:xfrm>
              <a:off x="7504235" y="3921125"/>
              <a:ext cx="457200" cy="4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50%</a:t>
              </a:r>
            </a:p>
          </p:txBody>
        </p:sp>
        <p:sp>
          <p:nvSpPr>
            <p:cNvPr id="431153" name="Line 49"/>
            <p:cNvSpPr>
              <a:spLocks noChangeShapeType="1"/>
            </p:cNvSpPr>
            <p:nvPr/>
          </p:nvSpPr>
          <p:spPr bwMode="auto">
            <a:xfrm rot="5854149" flipV="1">
              <a:off x="7567125" y="4413617"/>
              <a:ext cx="231775" cy="849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54" name="Oval 50"/>
            <p:cNvSpPr>
              <a:spLocks noChangeArrowheads="1"/>
            </p:cNvSpPr>
            <p:nvPr/>
          </p:nvSpPr>
          <p:spPr bwMode="auto">
            <a:xfrm>
              <a:off x="7394331" y="4298950"/>
              <a:ext cx="643304" cy="611188"/>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55" name="Text Box 51"/>
            <p:cNvSpPr txBox="1">
              <a:spLocks noChangeArrowheads="1"/>
            </p:cNvSpPr>
            <p:nvPr/>
          </p:nvSpPr>
          <p:spPr bwMode="auto">
            <a:xfrm>
              <a:off x="6951787" y="4986339"/>
              <a:ext cx="1490295" cy="28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200" b="1" dirty="0"/>
                <a:t>Luftfeuchtigkeit</a:t>
              </a:r>
            </a:p>
          </p:txBody>
        </p:sp>
        <p:sp>
          <p:nvSpPr>
            <p:cNvPr id="431156" name="AutoShape 52"/>
            <p:cNvSpPr>
              <a:spLocks noChangeArrowheads="1"/>
            </p:cNvSpPr>
            <p:nvPr/>
          </p:nvSpPr>
          <p:spPr bwMode="auto">
            <a:xfrm>
              <a:off x="8318989" y="1681163"/>
              <a:ext cx="145073" cy="1566862"/>
            </a:xfrm>
            <a:prstGeom prst="flowChartTermina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57" name="Oval 53"/>
            <p:cNvSpPr>
              <a:spLocks noChangeArrowheads="1"/>
            </p:cNvSpPr>
            <p:nvPr/>
          </p:nvSpPr>
          <p:spPr bwMode="auto">
            <a:xfrm>
              <a:off x="8280889" y="3248025"/>
              <a:ext cx="221273" cy="2476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58" name="Line 54"/>
            <p:cNvSpPr>
              <a:spLocks noChangeShapeType="1"/>
            </p:cNvSpPr>
            <p:nvPr/>
          </p:nvSpPr>
          <p:spPr bwMode="auto">
            <a:xfrm>
              <a:off x="8387862" y="2376488"/>
              <a:ext cx="0" cy="97155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59" name="Line 55"/>
            <p:cNvSpPr>
              <a:spLocks noChangeShapeType="1"/>
            </p:cNvSpPr>
            <p:nvPr/>
          </p:nvSpPr>
          <p:spPr bwMode="auto">
            <a:xfrm>
              <a:off x="8154866" y="3071813"/>
              <a:ext cx="14214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60" name="Line 56"/>
            <p:cNvSpPr>
              <a:spLocks noChangeShapeType="1"/>
            </p:cNvSpPr>
            <p:nvPr/>
          </p:nvSpPr>
          <p:spPr bwMode="auto">
            <a:xfrm>
              <a:off x="8151935" y="2100263"/>
              <a:ext cx="14067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1161" name="Text Box 57"/>
            <p:cNvSpPr txBox="1">
              <a:spLocks noChangeArrowheads="1"/>
            </p:cNvSpPr>
            <p:nvPr/>
          </p:nvSpPr>
          <p:spPr bwMode="auto">
            <a:xfrm>
              <a:off x="7744558" y="2952750"/>
              <a:ext cx="561242" cy="28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-10</a:t>
              </a:r>
              <a:r>
                <a:rPr lang="de-DE" altLang="de-DE" sz="1200" b="1" baseline="30000"/>
                <a:t>0</a:t>
              </a:r>
            </a:p>
          </p:txBody>
        </p:sp>
        <p:sp>
          <p:nvSpPr>
            <p:cNvPr id="431162" name="Text Box 58"/>
            <p:cNvSpPr txBox="1">
              <a:spLocks noChangeArrowheads="1"/>
            </p:cNvSpPr>
            <p:nvPr/>
          </p:nvSpPr>
          <p:spPr bwMode="auto">
            <a:xfrm>
              <a:off x="7744558" y="1990725"/>
              <a:ext cx="561242" cy="28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+35</a:t>
              </a:r>
              <a:r>
                <a:rPr lang="de-DE" altLang="de-DE" sz="1200" b="1" baseline="30000"/>
                <a:t>0</a:t>
              </a:r>
            </a:p>
          </p:txBody>
        </p:sp>
        <p:sp>
          <p:nvSpPr>
            <p:cNvPr id="431163" name="Text Box 59"/>
            <p:cNvSpPr txBox="1">
              <a:spLocks noChangeArrowheads="1"/>
            </p:cNvSpPr>
            <p:nvPr/>
          </p:nvSpPr>
          <p:spPr bwMode="auto">
            <a:xfrm>
              <a:off x="6977429" y="3478214"/>
              <a:ext cx="1358412" cy="28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dirty="0"/>
                <a:t>Lufttemperatur</a:t>
              </a:r>
            </a:p>
          </p:txBody>
        </p:sp>
        <p:sp>
          <p:nvSpPr>
            <p:cNvPr id="431165" name="Rectangle 61"/>
            <p:cNvSpPr>
              <a:spLocks noChangeArrowheads="1"/>
            </p:cNvSpPr>
            <p:nvPr/>
          </p:nvSpPr>
          <p:spPr bwMode="auto">
            <a:xfrm>
              <a:off x="4116266" y="4427538"/>
              <a:ext cx="82062" cy="45720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66" name="Rectangle 62"/>
            <p:cNvSpPr>
              <a:spLocks noChangeArrowheads="1"/>
            </p:cNvSpPr>
            <p:nvPr/>
          </p:nvSpPr>
          <p:spPr bwMode="auto">
            <a:xfrm>
              <a:off x="4280389" y="4427538"/>
              <a:ext cx="82062" cy="45720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67" name="Rectangle 63"/>
            <p:cNvSpPr>
              <a:spLocks noChangeArrowheads="1"/>
            </p:cNvSpPr>
            <p:nvPr/>
          </p:nvSpPr>
          <p:spPr bwMode="auto">
            <a:xfrm>
              <a:off x="4116266" y="3970338"/>
              <a:ext cx="246185" cy="45720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68" name="AutoShape 64"/>
            <p:cNvSpPr>
              <a:spLocks noChangeArrowheads="1"/>
            </p:cNvSpPr>
            <p:nvPr/>
          </p:nvSpPr>
          <p:spPr bwMode="auto">
            <a:xfrm>
              <a:off x="4010758" y="3970338"/>
              <a:ext cx="93785" cy="482600"/>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69" name="AutoShape 65"/>
            <p:cNvSpPr>
              <a:spLocks noChangeArrowheads="1"/>
            </p:cNvSpPr>
            <p:nvPr/>
          </p:nvSpPr>
          <p:spPr bwMode="auto">
            <a:xfrm rot="-409279">
              <a:off x="4374173" y="3970338"/>
              <a:ext cx="93785" cy="482600"/>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31170" name="Oval 66"/>
            <p:cNvSpPr>
              <a:spLocks noChangeArrowheads="1"/>
            </p:cNvSpPr>
            <p:nvPr/>
          </p:nvSpPr>
          <p:spPr bwMode="auto">
            <a:xfrm>
              <a:off x="4116266" y="3690938"/>
              <a:ext cx="222738" cy="241300"/>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4" name="Text Box 14"/>
          <p:cNvSpPr txBox="1">
            <a:spLocks noChangeArrowheads="1"/>
          </p:cNvSpPr>
          <p:nvPr/>
        </p:nvSpPr>
        <p:spPr bwMode="auto">
          <a:xfrm>
            <a:off x="323849" y="3221166"/>
            <a:ext cx="4162425" cy="120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6" tIns="45648" rIns="91296" bIns="45648">
            <a:spAutoFit/>
          </a:bodyPr>
          <a:lstStyle/>
          <a:p>
            <a:r>
              <a:rPr lang="de-DE" altLang="de-DE" sz="2400" b="1" dirty="0" err="1">
                <a:solidFill>
                  <a:schemeClr val="tx1">
                    <a:lumMod val="75000"/>
                    <a:lumOff val="25000"/>
                  </a:schemeClr>
                </a:solidFill>
                <a:latin typeface="Arial" pitchFamily="34" charset="0"/>
                <a:ea typeface="ＭＳ Ｐゴシック" charset="-128"/>
                <a:cs typeface="Arial" pitchFamily="34" charset="0"/>
              </a:rPr>
              <a:t>Ungedämmt</a:t>
            </a:r>
            <a:endParaRPr lang="de-DE" altLang="de-DE" sz="2400" b="1" dirty="0">
              <a:solidFill>
                <a:schemeClr val="tx1">
                  <a:lumMod val="75000"/>
                  <a:lumOff val="25000"/>
                </a:schemeClr>
              </a:solidFill>
              <a:latin typeface="Arial" pitchFamily="34" charset="0"/>
              <a:ea typeface="ＭＳ Ｐゴシック" charset="-128"/>
              <a:cs typeface="Arial" pitchFamily="34" charset="0"/>
            </a:endParaRPr>
          </a:p>
          <a:p>
            <a:r>
              <a:rPr lang="de-DE" altLang="de-DE" sz="2400" dirty="0">
                <a:solidFill>
                  <a:schemeClr val="tx1">
                    <a:lumMod val="75000"/>
                    <a:lumOff val="25000"/>
                  </a:schemeClr>
                </a:solidFill>
                <a:latin typeface="Arial" pitchFamily="34" charset="0"/>
                <a:ea typeface="ＭＳ Ｐゴシック" charset="-128"/>
                <a:cs typeface="Arial" pitchFamily="34" charset="0"/>
              </a:rPr>
              <a:t>Energieverlust in 25 Jahren</a:t>
            </a:r>
            <a:r>
              <a:rPr lang="de-DE" altLang="de-DE" sz="2400" dirty="0">
                <a:latin typeface="Arial" pitchFamily="34" charset="0"/>
                <a:ea typeface="ＭＳ Ｐゴシック" charset="-128"/>
                <a:cs typeface="Arial" pitchFamily="34" charset="0"/>
              </a:rPr>
              <a:t>:</a:t>
            </a:r>
          </a:p>
          <a:p>
            <a:r>
              <a:rPr lang="de-DE" altLang="de-DE" sz="2400" dirty="0" smtClean="0">
                <a:solidFill>
                  <a:srgbClr val="C00000"/>
                </a:solidFill>
                <a:latin typeface="Arial" pitchFamily="34" charset="0"/>
                <a:ea typeface="ＭＳ Ｐゴシック" charset="-128"/>
                <a:cs typeface="Arial" pitchFamily="34" charset="0"/>
              </a:rPr>
              <a:t>252 </a:t>
            </a:r>
            <a:r>
              <a:rPr lang="de-DE" altLang="de-DE" sz="2400" dirty="0">
                <a:solidFill>
                  <a:srgbClr val="C00000"/>
                </a:solidFill>
                <a:latin typeface="Arial" pitchFamily="34" charset="0"/>
                <a:ea typeface="ＭＳ Ｐゴシック" charset="-128"/>
                <a:cs typeface="Arial" pitchFamily="34" charset="0"/>
              </a:rPr>
              <a:t>L Heizöl pro m</a:t>
            </a:r>
            <a:r>
              <a:rPr lang="de-DE" altLang="de-DE" sz="2400" baseline="30000" dirty="0">
                <a:solidFill>
                  <a:srgbClr val="C00000"/>
                </a:solidFill>
                <a:latin typeface="Arial" pitchFamily="34" charset="0"/>
                <a:ea typeface="ＭＳ Ｐゴシック" charset="-128"/>
                <a:cs typeface="Arial" pitchFamily="34" charset="0"/>
              </a:rPr>
              <a:t>2 </a:t>
            </a:r>
            <a:r>
              <a:rPr lang="de-DE" altLang="de-DE" sz="2400" dirty="0" err="1" smtClean="0">
                <a:solidFill>
                  <a:srgbClr val="C00000"/>
                </a:solidFill>
                <a:latin typeface="Arial" pitchFamily="34" charset="0"/>
                <a:ea typeface="ＭＳ Ｐゴシック" charset="-128"/>
                <a:cs typeface="Arial" pitchFamily="34" charset="0"/>
              </a:rPr>
              <a:t>Wandfl</a:t>
            </a:r>
            <a:r>
              <a:rPr lang="de-DE" altLang="de-DE" sz="2400" dirty="0" smtClean="0">
                <a:solidFill>
                  <a:srgbClr val="C00000"/>
                </a:solidFill>
                <a:latin typeface="Arial" pitchFamily="34" charset="0"/>
                <a:ea typeface="ＭＳ Ｐゴシック" charset="-128"/>
                <a:cs typeface="Arial" pitchFamily="34" charset="0"/>
              </a:rPr>
              <a:t>.</a:t>
            </a:r>
            <a:endParaRPr lang="de-DE" altLang="de-DE" sz="2400" dirty="0">
              <a:solidFill>
                <a:srgbClr val="C00000"/>
              </a:solidFill>
              <a:latin typeface="Arial" pitchFamily="34" charset="0"/>
              <a:ea typeface="ＭＳ Ｐゴシック" charset="-128"/>
              <a:cs typeface="Arial" pitchFamily="34" charset="0"/>
            </a:endParaRPr>
          </a:p>
        </p:txBody>
      </p:sp>
      <p:sp>
        <p:nvSpPr>
          <p:cNvPr id="931855" name="Text Box 15"/>
          <p:cNvSpPr txBox="1">
            <a:spLocks noChangeArrowheads="1"/>
          </p:cNvSpPr>
          <p:nvPr/>
        </p:nvSpPr>
        <p:spPr bwMode="auto">
          <a:xfrm>
            <a:off x="4594785" y="3229005"/>
            <a:ext cx="4160227" cy="1200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6" tIns="45648" rIns="91296" bIns="45648">
            <a:spAutoFit/>
          </a:bodyPr>
          <a:lstStyle/>
          <a:p>
            <a:r>
              <a:rPr lang="de-DE" altLang="de-DE" sz="2400" b="1" dirty="0">
                <a:solidFill>
                  <a:schemeClr val="tx1">
                    <a:lumMod val="75000"/>
                    <a:lumOff val="25000"/>
                  </a:schemeClr>
                </a:solidFill>
                <a:latin typeface="Arial" pitchFamily="34" charset="0"/>
                <a:ea typeface="ＭＳ Ｐゴシック" charset="-128"/>
                <a:cs typeface="Arial" pitchFamily="34" charset="0"/>
              </a:rPr>
              <a:t>Gedämmt</a:t>
            </a:r>
          </a:p>
          <a:p>
            <a:r>
              <a:rPr lang="de-DE" altLang="de-DE" sz="2400" dirty="0">
                <a:solidFill>
                  <a:schemeClr val="tx1">
                    <a:lumMod val="75000"/>
                    <a:lumOff val="25000"/>
                  </a:schemeClr>
                </a:solidFill>
                <a:latin typeface="Arial" pitchFamily="34" charset="0"/>
                <a:ea typeface="ＭＳ Ｐゴシック" charset="-128"/>
                <a:cs typeface="Arial" pitchFamily="34" charset="0"/>
              </a:rPr>
              <a:t>Energieverlust in 25 Jahren:</a:t>
            </a:r>
          </a:p>
          <a:p>
            <a:r>
              <a:rPr lang="de-DE" altLang="de-DE" sz="2400" dirty="0" smtClean="0">
                <a:solidFill>
                  <a:srgbClr val="C00000"/>
                </a:solidFill>
                <a:latin typeface="Arial" pitchFamily="34" charset="0"/>
                <a:ea typeface="ＭＳ Ｐゴシック" charset="-128"/>
                <a:cs typeface="Arial" pitchFamily="34" charset="0"/>
              </a:rPr>
              <a:t>53 </a:t>
            </a:r>
            <a:r>
              <a:rPr lang="de-DE" altLang="de-DE" sz="2400" dirty="0">
                <a:solidFill>
                  <a:srgbClr val="C00000"/>
                </a:solidFill>
                <a:latin typeface="Arial" pitchFamily="34" charset="0"/>
                <a:ea typeface="ＭＳ Ｐゴシック" charset="-128"/>
                <a:cs typeface="Arial" pitchFamily="34" charset="0"/>
              </a:rPr>
              <a:t>L Heizöl pro m</a:t>
            </a:r>
            <a:r>
              <a:rPr lang="de-DE" altLang="de-DE" sz="2400" baseline="30000" dirty="0">
                <a:solidFill>
                  <a:srgbClr val="C00000"/>
                </a:solidFill>
                <a:latin typeface="Arial" pitchFamily="34" charset="0"/>
                <a:ea typeface="ＭＳ Ｐゴシック" charset="-128"/>
                <a:cs typeface="Arial" pitchFamily="34" charset="0"/>
              </a:rPr>
              <a:t>2 </a:t>
            </a:r>
            <a:r>
              <a:rPr lang="de-DE" altLang="de-DE" sz="2400" dirty="0" err="1">
                <a:solidFill>
                  <a:srgbClr val="C00000"/>
                </a:solidFill>
                <a:latin typeface="Arial" pitchFamily="34" charset="0"/>
                <a:ea typeface="ＭＳ Ｐゴシック" charset="-128"/>
                <a:cs typeface="Arial" pitchFamily="34" charset="0"/>
              </a:rPr>
              <a:t>Wandfl</a:t>
            </a:r>
            <a:r>
              <a:rPr lang="de-DE" altLang="de-DE" sz="2400" dirty="0">
                <a:solidFill>
                  <a:srgbClr val="C00000"/>
                </a:solidFill>
                <a:latin typeface="Arial" pitchFamily="34" charset="0"/>
                <a:ea typeface="ＭＳ Ｐゴシック" charset="-128"/>
                <a:cs typeface="Arial" pitchFamily="34" charset="0"/>
              </a:rPr>
              <a:t>.</a:t>
            </a:r>
          </a:p>
        </p:txBody>
      </p:sp>
      <p:sp>
        <p:nvSpPr>
          <p:cNvPr id="931856" name="Text Box 16"/>
          <p:cNvSpPr txBox="1">
            <a:spLocks noChangeArrowheads="1"/>
          </p:cNvSpPr>
          <p:nvPr/>
        </p:nvSpPr>
        <p:spPr bwMode="auto">
          <a:xfrm>
            <a:off x="561243" y="4448238"/>
            <a:ext cx="78500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6" tIns="45648" rIns="91296" bIns="45648">
            <a:spAutoFit/>
          </a:bodyPr>
          <a:lstStyle/>
          <a:p>
            <a:pPr algn="ctr"/>
            <a:r>
              <a:rPr lang="de-DE" altLang="de-DE" sz="2400" dirty="0">
                <a:solidFill>
                  <a:schemeClr val="tx1">
                    <a:lumMod val="75000"/>
                    <a:lumOff val="25000"/>
                  </a:schemeClr>
                </a:solidFill>
                <a:latin typeface="Arial" pitchFamily="34" charset="0"/>
                <a:ea typeface="ＭＳ Ｐゴシック" charset="-128"/>
                <a:cs typeface="Arial" pitchFamily="34" charset="0"/>
              </a:rPr>
              <a:t>Unterschied:</a:t>
            </a:r>
            <a:r>
              <a:rPr lang="de-DE" altLang="de-DE" sz="2400" dirty="0">
                <a:solidFill>
                  <a:srgbClr val="0000FF"/>
                </a:solidFill>
                <a:latin typeface="Arial" pitchFamily="34" charset="0"/>
                <a:ea typeface="ＭＳ Ｐゴシック" charset="-128"/>
                <a:cs typeface="Arial" pitchFamily="34" charset="0"/>
              </a:rPr>
              <a:t> </a:t>
            </a:r>
            <a:r>
              <a:rPr lang="de-DE" altLang="de-DE" sz="2400" b="1" dirty="0" smtClean="0">
                <a:solidFill>
                  <a:srgbClr val="C00000"/>
                </a:solidFill>
                <a:latin typeface="Arial" pitchFamily="34" charset="0"/>
                <a:ea typeface="ＭＳ Ｐゴシック" charset="-128"/>
                <a:cs typeface="Arial" pitchFamily="34" charset="0"/>
              </a:rPr>
              <a:t>199 </a:t>
            </a:r>
            <a:r>
              <a:rPr lang="de-DE" altLang="de-DE" sz="2400" b="1" dirty="0">
                <a:solidFill>
                  <a:srgbClr val="C00000"/>
                </a:solidFill>
                <a:latin typeface="Arial" pitchFamily="34" charset="0"/>
                <a:ea typeface="ＭＳ Ｐゴシック" charset="-128"/>
                <a:cs typeface="Arial" pitchFamily="34" charset="0"/>
              </a:rPr>
              <a:t>Liter pro m</a:t>
            </a:r>
            <a:r>
              <a:rPr lang="de-DE" altLang="de-DE" sz="2400" b="1" baseline="30000" dirty="0">
                <a:solidFill>
                  <a:srgbClr val="C00000"/>
                </a:solidFill>
                <a:latin typeface="Arial" pitchFamily="34" charset="0"/>
                <a:ea typeface="ＭＳ Ｐゴシック" charset="-128"/>
                <a:cs typeface="Arial" pitchFamily="34" charset="0"/>
              </a:rPr>
              <a:t>2 </a:t>
            </a:r>
            <a:r>
              <a:rPr lang="de-DE" altLang="de-DE" sz="2400" b="1" dirty="0" smtClean="0">
                <a:solidFill>
                  <a:srgbClr val="C00000"/>
                </a:solidFill>
                <a:latin typeface="Arial" pitchFamily="34" charset="0"/>
                <a:ea typeface="ＭＳ Ｐゴシック" charset="-128"/>
                <a:cs typeface="Arial" pitchFamily="34" charset="0"/>
              </a:rPr>
              <a:t>Wandfläche</a:t>
            </a:r>
            <a:endParaRPr lang="de-DE" altLang="de-DE" sz="2400" b="1" dirty="0">
              <a:solidFill>
                <a:srgbClr val="C00000"/>
              </a:solidFill>
              <a:latin typeface="Arial" pitchFamily="34" charset="0"/>
              <a:ea typeface="ＭＳ Ｐゴシック" charset="-128"/>
              <a:cs typeface="Arial" pitchFamily="34" charset="0"/>
            </a:endParaRPr>
          </a:p>
        </p:txBody>
      </p:sp>
      <p:sp>
        <p:nvSpPr>
          <p:cNvPr id="931857" name="Text Box 17"/>
          <p:cNvSpPr txBox="1">
            <a:spLocks noChangeArrowheads="1"/>
          </p:cNvSpPr>
          <p:nvPr/>
        </p:nvSpPr>
        <p:spPr bwMode="auto">
          <a:xfrm>
            <a:off x="467458" y="4777801"/>
            <a:ext cx="78500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6" tIns="45648" rIns="91296" bIns="45648">
            <a:spAutoFit/>
          </a:bodyPr>
          <a:lstStyle/>
          <a:p>
            <a:pPr algn="ctr"/>
            <a:r>
              <a:rPr lang="de-DE" altLang="de-DE" sz="2400" dirty="0">
                <a:solidFill>
                  <a:schemeClr val="tx1">
                    <a:lumMod val="75000"/>
                    <a:lumOff val="25000"/>
                  </a:schemeClr>
                </a:solidFill>
                <a:latin typeface="Arial" pitchFamily="34" charset="0"/>
                <a:ea typeface="ＭＳ Ｐゴシック" charset="-128"/>
                <a:cs typeface="Arial" pitchFamily="34" charset="0"/>
              </a:rPr>
              <a:t>Weiter einkaufen oder einsparen?</a:t>
            </a:r>
          </a:p>
        </p:txBody>
      </p:sp>
      <p:sp>
        <p:nvSpPr>
          <p:cNvPr id="931858" name="Text Box 18"/>
          <p:cNvSpPr txBox="1">
            <a:spLocks noChangeArrowheads="1"/>
          </p:cNvSpPr>
          <p:nvPr/>
        </p:nvSpPr>
        <p:spPr bwMode="auto">
          <a:xfrm>
            <a:off x="249116" y="5341879"/>
            <a:ext cx="8411307" cy="46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296" tIns="45648" rIns="91296" bIns="45648">
            <a:spAutoFit/>
          </a:bodyPr>
          <a:lstStyle/>
          <a:p>
            <a:pPr algn="ctr"/>
            <a:r>
              <a:rPr lang="de-DE" altLang="de-DE" sz="2400" dirty="0">
                <a:solidFill>
                  <a:schemeClr val="tx1">
                    <a:lumMod val="75000"/>
                    <a:lumOff val="25000"/>
                  </a:schemeClr>
                </a:solidFill>
                <a:latin typeface="Arial" pitchFamily="34" charset="0"/>
                <a:ea typeface="ＭＳ Ｐゴシック" charset="-128"/>
                <a:cs typeface="Arial" pitchFamily="34" charset="0"/>
              </a:rPr>
              <a:t>Einkaufen heißt: </a:t>
            </a:r>
            <a:r>
              <a:rPr lang="de-DE" altLang="de-DE" sz="2400" dirty="0" smtClean="0">
                <a:solidFill>
                  <a:schemeClr val="tx1">
                    <a:lumMod val="75000"/>
                    <a:lumOff val="25000"/>
                  </a:schemeClr>
                </a:solidFill>
                <a:latin typeface="Arial" pitchFamily="34" charset="0"/>
                <a:ea typeface="ＭＳ Ｐゴシック" charset="-128"/>
                <a:cs typeface="Arial" pitchFamily="34" charset="0"/>
              </a:rPr>
              <a:t>247€ </a:t>
            </a:r>
            <a:r>
              <a:rPr lang="de-DE" altLang="de-DE" sz="2400" dirty="0">
                <a:solidFill>
                  <a:schemeClr val="tx1">
                    <a:lumMod val="75000"/>
                    <a:lumOff val="25000"/>
                  </a:schemeClr>
                </a:solidFill>
                <a:latin typeface="Arial" pitchFamily="34" charset="0"/>
                <a:ea typeface="ＭＳ Ｐゴシック" charset="-128"/>
                <a:cs typeface="Arial" pitchFamily="34" charset="0"/>
              </a:rPr>
              <a:t>ausgeben (</a:t>
            </a:r>
            <a:r>
              <a:rPr lang="en-US" altLang="de-DE" sz="2400" dirty="0">
                <a:solidFill>
                  <a:schemeClr val="tx1">
                    <a:lumMod val="75000"/>
                    <a:lumOff val="25000"/>
                  </a:schemeClr>
                </a:solidFill>
                <a:latin typeface="Arial" pitchFamily="34" charset="0"/>
                <a:ea typeface="ＭＳ Ｐゴシック" charset="-128"/>
                <a:cs typeface="Arial" pitchFamily="34" charset="0"/>
              </a:rPr>
              <a:t>ø </a:t>
            </a:r>
            <a:r>
              <a:rPr lang="de-DE" altLang="de-DE" sz="2400" dirty="0" smtClean="0">
                <a:solidFill>
                  <a:schemeClr val="tx1">
                    <a:lumMod val="75000"/>
                    <a:lumOff val="25000"/>
                  </a:schemeClr>
                </a:solidFill>
                <a:latin typeface="Arial" pitchFamily="34" charset="0"/>
                <a:ea typeface="ＭＳ Ｐゴシック" charset="-128"/>
                <a:cs typeface="Arial" pitchFamily="34" charset="0"/>
              </a:rPr>
              <a:t>1,24 </a:t>
            </a:r>
            <a:r>
              <a:rPr lang="de-DE" altLang="de-DE" sz="2400" dirty="0">
                <a:solidFill>
                  <a:schemeClr val="tx1">
                    <a:lumMod val="75000"/>
                    <a:lumOff val="25000"/>
                  </a:schemeClr>
                </a:solidFill>
                <a:latin typeface="Arial" pitchFamily="34" charset="0"/>
                <a:ea typeface="ＭＳ Ｐゴシック" charset="-128"/>
                <a:cs typeface="Arial" pitchFamily="34" charset="0"/>
              </a:rPr>
              <a:t>€</a:t>
            </a:r>
            <a:r>
              <a:rPr lang="de-DE" altLang="de-DE" sz="2400" dirty="0" smtClean="0">
                <a:solidFill>
                  <a:schemeClr val="tx1">
                    <a:lumMod val="75000"/>
                    <a:lumOff val="25000"/>
                  </a:schemeClr>
                </a:solidFill>
                <a:latin typeface="Arial" pitchFamily="34" charset="0"/>
                <a:ea typeface="ＭＳ Ｐゴシック" charset="-128"/>
                <a:cs typeface="Arial" pitchFamily="34" charset="0"/>
              </a:rPr>
              <a:t>/l </a:t>
            </a:r>
            <a:r>
              <a:rPr lang="de-DE" altLang="de-DE" sz="2400" dirty="0">
                <a:solidFill>
                  <a:schemeClr val="tx1">
                    <a:lumMod val="75000"/>
                    <a:lumOff val="25000"/>
                  </a:schemeClr>
                </a:solidFill>
                <a:latin typeface="Arial" pitchFamily="34" charset="0"/>
                <a:ea typeface="ＭＳ Ｐゴシック" charset="-128"/>
                <a:cs typeface="Arial" pitchFamily="34" charset="0"/>
              </a:rPr>
              <a:t>bei </a:t>
            </a:r>
            <a:r>
              <a:rPr lang="de-DE" altLang="de-DE" sz="2400" dirty="0" smtClean="0">
                <a:solidFill>
                  <a:schemeClr val="tx1">
                    <a:lumMod val="75000"/>
                    <a:lumOff val="25000"/>
                  </a:schemeClr>
                </a:solidFill>
                <a:latin typeface="Arial" pitchFamily="34" charset="0"/>
                <a:ea typeface="ＭＳ Ｐゴシック" charset="-128"/>
                <a:cs typeface="Arial" pitchFamily="34" charset="0"/>
              </a:rPr>
              <a:t>+5% </a:t>
            </a:r>
            <a:r>
              <a:rPr lang="de-DE" altLang="de-DE" sz="2400" dirty="0" err="1">
                <a:solidFill>
                  <a:schemeClr val="tx1">
                    <a:lumMod val="75000"/>
                    <a:lumOff val="25000"/>
                  </a:schemeClr>
                </a:solidFill>
                <a:latin typeface="Arial" pitchFamily="34" charset="0"/>
                <a:ea typeface="ＭＳ Ｐゴシック" charset="-128"/>
                <a:cs typeface="Arial" pitchFamily="34" charset="0"/>
              </a:rPr>
              <a:t>jährl</a:t>
            </a:r>
            <a:r>
              <a:rPr lang="de-DE" altLang="de-DE" sz="2400" dirty="0">
                <a:solidFill>
                  <a:schemeClr val="tx1">
                    <a:lumMod val="75000"/>
                    <a:lumOff val="25000"/>
                  </a:schemeClr>
                </a:solidFill>
                <a:latin typeface="Arial" pitchFamily="34" charset="0"/>
                <a:ea typeface="ＭＳ Ｐゴシック" charset="-128"/>
                <a:cs typeface="Arial" pitchFamily="34" charset="0"/>
              </a:rPr>
              <a:t>.)</a:t>
            </a:r>
          </a:p>
        </p:txBody>
      </p:sp>
      <p:sp>
        <p:nvSpPr>
          <p:cNvPr id="931859" name="Text Box 19"/>
          <p:cNvSpPr txBox="1">
            <a:spLocks noChangeArrowheads="1"/>
          </p:cNvSpPr>
          <p:nvPr/>
        </p:nvSpPr>
        <p:spPr bwMode="auto">
          <a:xfrm>
            <a:off x="561243" y="5827361"/>
            <a:ext cx="78500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296" tIns="45648" rIns="91296" bIns="45648">
            <a:spAutoFit/>
          </a:bodyPr>
          <a:lstStyle/>
          <a:p>
            <a:pPr algn="ctr"/>
            <a:r>
              <a:rPr lang="de-DE" altLang="de-DE" sz="2400" b="1" dirty="0">
                <a:solidFill>
                  <a:srgbClr val="C00000"/>
                </a:solidFill>
                <a:latin typeface="Arial" pitchFamily="34" charset="0"/>
                <a:ea typeface="ＭＳ Ｐゴシック" charset="-128"/>
                <a:cs typeface="Arial" pitchFamily="34" charset="0"/>
              </a:rPr>
              <a:t>Was kostet dagegen die Einsparung?</a:t>
            </a:r>
          </a:p>
        </p:txBody>
      </p:sp>
      <p:grpSp>
        <p:nvGrpSpPr>
          <p:cNvPr id="2" name="Gruppieren 1"/>
          <p:cNvGrpSpPr/>
          <p:nvPr/>
        </p:nvGrpSpPr>
        <p:grpSpPr>
          <a:xfrm>
            <a:off x="483390" y="1181100"/>
            <a:ext cx="2840835" cy="1963738"/>
            <a:chOff x="269875" y="1125538"/>
            <a:chExt cx="3673475" cy="2808287"/>
          </a:xfrm>
        </p:grpSpPr>
        <p:sp>
          <p:nvSpPr>
            <p:cNvPr id="21" name="AutoShape 3"/>
            <p:cNvSpPr>
              <a:spLocks noChangeArrowheads="1"/>
            </p:cNvSpPr>
            <p:nvPr/>
          </p:nvSpPr>
          <p:spPr bwMode="auto">
            <a:xfrm>
              <a:off x="269875" y="2205038"/>
              <a:ext cx="3673475" cy="8636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nvGrpSpPr>
            <p:cNvPr id="22" name="Group 5"/>
            <p:cNvGrpSpPr>
              <a:grpSpLocks/>
            </p:cNvGrpSpPr>
            <p:nvPr/>
          </p:nvGrpSpPr>
          <p:grpSpPr bwMode="auto">
            <a:xfrm>
              <a:off x="1052513" y="1125538"/>
              <a:ext cx="1874837" cy="2808287"/>
              <a:chOff x="2101" y="1147"/>
              <a:chExt cx="1090" cy="2524"/>
            </a:xfrm>
          </p:grpSpPr>
          <p:sp>
            <p:nvSpPr>
              <p:cNvPr id="23" name="Rectangle 6"/>
              <p:cNvSpPr>
                <a:spLocks noChangeArrowheads="1"/>
              </p:cNvSpPr>
              <p:nvPr/>
            </p:nvSpPr>
            <p:spPr bwMode="auto">
              <a:xfrm>
                <a:off x="2101" y="1147"/>
                <a:ext cx="30" cy="2524"/>
              </a:xfrm>
              <a:prstGeom prst="rect">
                <a:avLst/>
              </a:prstGeom>
              <a:solidFill>
                <a:srgbClr val="C0C0C0"/>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4" name="Rectangle 7"/>
              <p:cNvSpPr>
                <a:spLocks noChangeArrowheads="1"/>
              </p:cNvSpPr>
              <p:nvPr/>
            </p:nvSpPr>
            <p:spPr bwMode="auto">
              <a:xfrm>
                <a:off x="3154" y="1147"/>
                <a:ext cx="37" cy="2524"/>
              </a:xfrm>
              <a:prstGeom prst="rect">
                <a:avLst/>
              </a:prstGeom>
              <a:solidFill>
                <a:srgbClr val="C0C0C0"/>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5" name="Rectangle 8" descr="Horizontale Steine"/>
              <p:cNvSpPr>
                <a:spLocks noChangeArrowheads="1"/>
              </p:cNvSpPr>
              <p:nvPr/>
            </p:nvSpPr>
            <p:spPr bwMode="auto">
              <a:xfrm>
                <a:off x="2131" y="1147"/>
                <a:ext cx="1023" cy="2524"/>
              </a:xfrm>
              <a:prstGeom prst="rect">
                <a:avLst/>
              </a:prstGeom>
              <a:pattFill prst="horzBrick">
                <a:fgClr>
                  <a:srgbClr val="969696"/>
                </a:fgClr>
                <a:bgClr>
                  <a:srgbClr val="FF6600"/>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grpSp>
        <p:nvGrpSpPr>
          <p:cNvPr id="3" name="Gruppieren 2"/>
          <p:cNvGrpSpPr/>
          <p:nvPr/>
        </p:nvGrpSpPr>
        <p:grpSpPr>
          <a:xfrm>
            <a:off x="4642673" y="1181100"/>
            <a:ext cx="2815401" cy="1988766"/>
            <a:chOff x="5026025" y="1125538"/>
            <a:chExt cx="4879975" cy="2808287"/>
          </a:xfrm>
        </p:grpSpPr>
        <p:sp>
          <p:nvSpPr>
            <p:cNvPr id="20" name="AutoShape 2"/>
            <p:cNvSpPr>
              <a:spLocks noChangeArrowheads="1"/>
            </p:cNvSpPr>
            <p:nvPr/>
          </p:nvSpPr>
          <p:spPr bwMode="auto">
            <a:xfrm>
              <a:off x="5026025" y="2565400"/>
              <a:ext cx="4879975"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99"/>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nvGrpSpPr>
            <p:cNvPr id="26" name="Group 9"/>
            <p:cNvGrpSpPr>
              <a:grpSpLocks/>
            </p:cNvGrpSpPr>
            <p:nvPr/>
          </p:nvGrpSpPr>
          <p:grpSpPr bwMode="auto">
            <a:xfrm>
              <a:off x="5811838" y="1125538"/>
              <a:ext cx="2724150" cy="2808287"/>
              <a:chOff x="2081" y="1253"/>
              <a:chExt cx="1584" cy="2488"/>
            </a:xfrm>
          </p:grpSpPr>
          <p:sp>
            <p:nvSpPr>
              <p:cNvPr id="27" name="Rectangle 10" descr="Zickzack"/>
              <p:cNvSpPr>
                <a:spLocks noChangeArrowheads="1"/>
              </p:cNvSpPr>
              <p:nvPr/>
            </p:nvSpPr>
            <p:spPr bwMode="auto">
              <a:xfrm>
                <a:off x="3129" y="1253"/>
                <a:ext cx="536" cy="2488"/>
              </a:xfrm>
              <a:prstGeom prst="rect">
                <a:avLst/>
              </a:prstGeom>
              <a:pattFill prst="zigZag">
                <a:fgClr>
                  <a:srgbClr val="9999FF"/>
                </a:fgClr>
                <a:bgClr>
                  <a:srgbClr val="FFFFE1"/>
                </a:bgClr>
              </a:patt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8" name="Rectangle 11"/>
              <p:cNvSpPr>
                <a:spLocks noChangeArrowheads="1"/>
              </p:cNvSpPr>
              <p:nvPr/>
            </p:nvSpPr>
            <p:spPr bwMode="auto">
              <a:xfrm>
                <a:off x="2081" y="1253"/>
                <a:ext cx="29" cy="2488"/>
              </a:xfrm>
              <a:prstGeom prst="rect">
                <a:avLst/>
              </a:prstGeom>
              <a:solidFill>
                <a:srgbClr val="C0C0C0"/>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29" name="Rectangle 12"/>
              <p:cNvSpPr>
                <a:spLocks noChangeArrowheads="1"/>
              </p:cNvSpPr>
              <p:nvPr/>
            </p:nvSpPr>
            <p:spPr bwMode="auto">
              <a:xfrm>
                <a:off x="3086" y="1253"/>
                <a:ext cx="37" cy="2488"/>
              </a:xfrm>
              <a:prstGeom prst="rect">
                <a:avLst/>
              </a:prstGeom>
              <a:solidFill>
                <a:srgbClr val="C0C0C0"/>
              </a:solidFill>
              <a:ln w="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sp>
            <p:nvSpPr>
              <p:cNvPr id="30" name="Rectangle 13" descr="Horizontale Steine"/>
              <p:cNvSpPr>
                <a:spLocks noChangeArrowheads="1"/>
              </p:cNvSpPr>
              <p:nvPr/>
            </p:nvSpPr>
            <p:spPr bwMode="auto">
              <a:xfrm>
                <a:off x="2110" y="1253"/>
                <a:ext cx="976" cy="2488"/>
              </a:xfrm>
              <a:prstGeom prst="rect">
                <a:avLst/>
              </a:prstGeom>
              <a:pattFill prst="horzBrick">
                <a:fgClr>
                  <a:srgbClr val="969696"/>
                </a:fgClr>
                <a:bgClr>
                  <a:srgbClr val="FF6600"/>
                </a:bgClr>
              </a:patt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 uri="{53640926-AAD7-44D8-BBD7-CCE9431645EC}">
                  <a14:shadowObscured xmlns:a14="http://schemas.microsoft.com/office/drawing/2010/main" val="1"/>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ysClr val="windowText" lastClr="000000"/>
                  </a:solidFill>
                  <a:effectLst/>
                  <a:uLnTx/>
                  <a:uFillTx/>
                </a:endParaRPr>
              </a:p>
            </p:txBody>
          </p:sp>
        </p:grpSp>
      </p:grpSp>
      <p:sp>
        <p:nvSpPr>
          <p:cNvPr id="5" name="Titel 4"/>
          <p:cNvSpPr>
            <a:spLocks noGrp="1"/>
          </p:cNvSpPr>
          <p:nvPr>
            <p:ph type="title"/>
          </p:nvPr>
        </p:nvSpPr>
        <p:spPr/>
        <p:txBody>
          <a:bodyPr/>
          <a:lstStyle/>
          <a:p>
            <a:r>
              <a:rPr lang="de-DE" dirty="0" smtClean="0"/>
              <a:t>Energieverluste Außenwand</a:t>
            </a:r>
            <a:br>
              <a:rPr lang="de-DE" dirty="0" smtClean="0"/>
            </a:br>
            <a:endParaRPr lang="de-DE" dirty="0"/>
          </a:p>
        </p:txBody>
      </p:sp>
    </p:spTree>
    <p:extLst>
      <p:ext uri="{BB962C8B-B14F-4D97-AF65-F5344CB8AC3E}">
        <p14:creationId xmlns:p14="http://schemas.microsoft.com/office/powerpoint/2010/main" val="2126731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1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18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56" grpId="0"/>
      <p:bldP spid="931857" grpId="0"/>
      <p:bldP spid="931858" grpId="0"/>
      <p:bldP spid="931859"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3363" name="Rectangle 3"/>
          <p:cNvSpPr>
            <a:spLocks noGrp="1" noChangeArrowheads="1"/>
          </p:cNvSpPr>
          <p:nvPr>
            <p:ph type="body" sz="half" idx="4294967295"/>
          </p:nvPr>
        </p:nvSpPr>
        <p:spPr>
          <a:xfrm>
            <a:off x="455613" y="1633538"/>
            <a:ext cx="8583612" cy="4495800"/>
          </a:xfrm>
          <a:prstGeom prst="rect">
            <a:avLst/>
          </a:prstGeom>
        </p:spPr>
        <p:txBody>
          <a:bodyPr/>
          <a:lstStyle/>
          <a:p>
            <a:pPr>
              <a:buClr>
                <a:schemeClr val="tx1">
                  <a:lumMod val="75000"/>
                  <a:lumOff val="25000"/>
                </a:schemeClr>
              </a:buClr>
            </a:pPr>
            <a:r>
              <a:rPr lang="de-DE" altLang="de-DE" sz="2000" dirty="0">
                <a:solidFill>
                  <a:schemeClr val="tx1">
                    <a:lumMod val="75000"/>
                    <a:lumOff val="25000"/>
                  </a:schemeClr>
                </a:solidFill>
                <a:latin typeface="Arial" pitchFamily="34" charset="0"/>
                <a:cs typeface="Arial" pitchFamily="34" charset="0"/>
              </a:rPr>
              <a:t>Kosten für eine Außenwanddämmung bei 200 m</a:t>
            </a:r>
            <a:r>
              <a:rPr lang="de-DE" altLang="de-DE" sz="2000" baseline="30000" dirty="0">
                <a:solidFill>
                  <a:schemeClr val="tx1">
                    <a:lumMod val="75000"/>
                    <a:lumOff val="25000"/>
                  </a:schemeClr>
                </a:solidFill>
                <a:latin typeface="Arial" pitchFamily="34" charset="0"/>
                <a:cs typeface="Arial" pitchFamily="34" charset="0"/>
              </a:rPr>
              <a:t>2</a:t>
            </a:r>
            <a:r>
              <a:rPr lang="de-DE" altLang="de-DE" sz="2000" dirty="0">
                <a:solidFill>
                  <a:schemeClr val="tx1">
                    <a:lumMod val="75000"/>
                    <a:lumOff val="25000"/>
                  </a:schemeClr>
                </a:solidFill>
                <a:latin typeface="Arial" pitchFamily="34" charset="0"/>
                <a:cs typeface="Arial" pitchFamily="34" charset="0"/>
              </a:rPr>
              <a:t> </a:t>
            </a:r>
            <a:r>
              <a:rPr lang="de-DE" altLang="de-DE" sz="2000" dirty="0" smtClean="0">
                <a:solidFill>
                  <a:schemeClr val="tx1">
                    <a:lumMod val="75000"/>
                    <a:lumOff val="25000"/>
                  </a:schemeClr>
                </a:solidFill>
                <a:latin typeface="Arial" pitchFamily="34" charset="0"/>
                <a:cs typeface="Arial" pitchFamily="34" charset="0"/>
              </a:rPr>
              <a:t>Fläche:                </a:t>
            </a:r>
            <a:r>
              <a:rPr lang="de-DE" altLang="de-DE" sz="2000" b="1" dirty="0" smtClean="0">
                <a:solidFill>
                  <a:schemeClr val="tx1">
                    <a:lumMod val="75000"/>
                    <a:lumOff val="25000"/>
                  </a:schemeClr>
                </a:solidFill>
                <a:latin typeface="Arial" pitchFamily="34" charset="0"/>
                <a:cs typeface="Arial" pitchFamily="34" charset="0"/>
              </a:rPr>
              <a:t>130</a:t>
            </a:r>
            <a:r>
              <a:rPr lang="de-DE" altLang="de-DE" sz="2000" b="1" dirty="0">
                <a:solidFill>
                  <a:schemeClr val="tx1">
                    <a:lumMod val="75000"/>
                    <a:lumOff val="25000"/>
                  </a:schemeClr>
                </a:solidFill>
                <a:latin typeface="Arial" pitchFamily="34" charset="0"/>
                <a:cs typeface="Arial" pitchFamily="34" charset="0"/>
              </a:rPr>
              <a:t>,- €/</a:t>
            </a:r>
            <a:r>
              <a:rPr lang="de-DE" altLang="de-DE" sz="2000" b="1" dirty="0" smtClean="0">
                <a:solidFill>
                  <a:schemeClr val="tx1">
                    <a:lumMod val="75000"/>
                    <a:lumOff val="25000"/>
                  </a:schemeClr>
                </a:solidFill>
                <a:latin typeface="Arial" pitchFamily="34" charset="0"/>
                <a:cs typeface="Arial" pitchFamily="34" charset="0"/>
              </a:rPr>
              <a:t>m</a:t>
            </a:r>
            <a:r>
              <a:rPr lang="de-DE" altLang="de-DE" sz="2000" b="1" baseline="30000" dirty="0" smtClean="0">
                <a:solidFill>
                  <a:schemeClr val="tx1">
                    <a:lumMod val="75000"/>
                    <a:lumOff val="25000"/>
                  </a:schemeClr>
                </a:solidFill>
                <a:latin typeface="Arial" pitchFamily="34" charset="0"/>
                <a:cs typeface="Arial" pitchFamily="34" charset="0"/>
              </a:rPr>
              <a:t>2</a:t>
            </a:r>
            <a:r>
              <a:rPr lang="de-DE" altLang="de-DE" sz="2000" b="1" dirty="0" smtClean="0">
                <a:solidFill>
                  <a:schemeClr val="tx1">
                    <a:lumMod val="75000"/>
                    <a:lumOff val="25000"/>
                  </a:schemeClr>
                </a:solidFill>
                <a:latin typeface="Arial" pitchFamily="34" charset="0"/>
                <a:cs typeface="Arial" pitchFamily="34" charset="0"/>
              </a:rPr>
              <a:t> - insgesamt </a:t>
            </a:r>
            <a:r>
              <a:rPr lang="de-DE" altLang="de-DE" sz="2000" b="1" dirty="0">
                <a:solidFill>
                  <a:schemeClr val="tx1">
                    <a:lumMod val="75000"/>
                    <a:lumOff val="25000"/>
                  </a:schemeClr>
                </a:solidFill>
                <a:latin typeface="Arial" pitchFamily="34" charset="0"/>
                <a:cs typeface="Arial" pitchFamily="34" charset="0"/>
              </a:rPr>
              <a:t>26.000,- €</a:t>
            </a:r>
          </a:p>
          <a:p>
            <a:pPr>
              <a:buClr>
                <a:schemeClr val="tx1">
                  <a:lumMod val="75000"/>
                  <a:lumOff val="25000"/>
                </a:schemeClr>
              </a:buClr>
            </a:pPr>
            <a:r>
              <a:rPr lang="de-DE" altLang="de-DE" sz="2000" b="1" dirty="0">
                <a:solidFill>
                  <a:srgbClr val="C00000"/>
                </a:solidFill>
                <a:latin typeface="Arial" pitchFamily="34" charset="0"/>
                <a:cs typeface="Arial" pitchFamily="34" charset="0"/>
              </a:rPr>
              <a:t>Energieeinsparung</a:t>
            </a:r>
            <a:r>
              <a:rPr lang="de-DE" altLang="de-DE" sz="2000" dirty="0">
                <a:solidFill>
                  <a:srgbClr val="C00000"/>
                </a:solidFill>
                <a:latin typeface="Arial" pitchFamily="34" charset="0"/>
                <a:cs typeface="Arial" pitchFamily="34" charset="0"/>
              </a:rPr>
              <a:t> </a:t>
            </a:r>
            <a:r>
              <a:rPr lang="de-DE" altLang="de-DE" sz="2000" b="1" dirty="0">
                <a:solidFill>
                  <a:srgbClr val="C00000"/>
                </a:solidFill>
                <a:latin typeface="Arial" pitchFamily="34" charset="0"/>
                <a:cs typeface="Arial" pitchFamily="34" charset="0"/>
              </a:rPr>
              <a:t>ca. </a:t>
            </a:r>
            <a:r>
              <a:rPr lang="de-DE" altLang="de-DE" sz="2000" b="1" dirty="0" smtClean="0">
                <a:solidFill>
                  <a:srgbClr val="C00000"/>
                </a:solidFill>
                <a:latin typeface="Arial" pitchFamily="34" charset="0"/>
                <a:cs typeface="Arial" pitchFamily="34" charset="0"/>
              </a:rPr>
              <a:t>1.500 </a:t>
            </a:r>
            <a:r>
              <a:rPr lang="de-DE" altLang="de-DE" sz="2000" b="1" dirty="0">
                <a:solidFill>
                  <a:srgbClr val="C00000"/>
                </a:solidFill>
                <a:latin typeface="Arial" pitchFamily="34" charset="0"/>
                <a:cs typeface="Arial" pitchFamily="34" charset="0"/>
              </a:rPr>
              <a:t>Liter </a:t>
            </a:r>
            <a:r>
              <a:rPr lang="de-DE" altLang="de-DE" sz="2000" dirty="0">
                <a:solidFill>
                  <a:schemeClr val="tx1">
                    <a:lumMod val="75000"/>
                    <a:lumOff val="25000"/>
                  </a:schemeClr>
                </a:solidFill>
                <a:latin typeface="Arial" pitchFamily="34" charset="0"/>
                <a:cs typeface="Arial" pitchFamily="34" charset="0"/>
              </a:rPr>
              <a:t>Heizöl pro Jahr</a:t>
            </a:r>
          </a:p>
          <a:p>
            <a:pPr>
              <a:buClr>
                <a:schemeClr val="tx1">
                  <a:lumMod val="75000"/>
                  <a:lumOff val="25000"/>
                </a:schemeClr>
              </a:buClr>
            </a:pPr>
            <a:r>
              <a:rPr lang="de-DE" altLang="de-DE" sz="2000" b="1" dirty="0">
                <a:solidFill>
                  <a:srgbClr val="C00000"/>
                </a:solidFill>
                <a:latin typeface="Arial" pitchFamily="34" charset="0"/>
                <a:cs typeface="Arial" pitchFamily="34" charset="0"/>
              </a:rPr>
              <a:t>Kosteneinsparung ca. </a:t>
            </a:r>
            <a:r>
              <a:rPr lang="de-DE" altLang="de-DE" sz="2000" b="1" dirty="0" smtClean="0">
                <a:solidFill>
                  <a:srgbClr val="C00000"/>
                </a:solidFill>
                <a:latin typeface="Arial" pitchFamily="34" charset="0"/>
                <a:cs typeface="Arial" pitchFamily="34" charset="0"/>
              </a:rPr>
              <a:t>975,- </a:t>
            </a:r>
            <a:r>
              <a:rPr lang="de-DE" altLang="de-DE" sz="2000" b="1" dirty="0">
                <a:solidFill>
                  <a:srgbClr val="C00000"/>
                </a:solidFill>
                <a:latin typeface="Arial" pitchFamily="34" charset="0"/>
                <a:cs typeface="Arial" pitchFamily="34" charset="0"/>
              </a:rPr>
              <a:t>€ pro Jahr </a:t>
            </a:r>
            <a:r>
              <a:rPr lang="de-DE" altLang="de-DE" sz="2000" dirty="0">
                <a:solidFill>
                  <a:schemeClr val="tx1">
                    <a:lumMod val="75000"/>
                    <a:lumOff val="25000"/>
                  </a:schemeClr>
                </a:solidFill>
                <a:latin typeface="Arial" pitchFamily="34" charset="0"/>
                <a:cs typeface="Arial" pitchFamily="34" charset="0"/>
              </a:rPr>
              <a:t>bei einem Preis von </a:t>
            </a:r>
            <a:r>
              <a:rPr lang="de-DE" altLang="de-DE" sz="2000" dirty="0" smtClean="0">
                <a:solidFill>
                  <a:schemeClr val="tx1">
                    <a:lumMod val="75000"/>
                    <a:lumOff val="25000"/>
                  </a:schemeClr>
                </a:solidFill>
                <a:latin typeface="Arial" pitchFamily="34" charset="0"/>
                <a:cs typeface="Arial" pitchFamily="34" charset="0"/>
              </a:rPr>
              <a:t>0,65 </a:t>
            </a:r>
            <a:r>
              <a:rPr lang="de-DE" altLang="de-DE" sz="2000" dirty="0">
                <a:solidFill>
                  <a:schemeClr val="tx1">
                    <a:lumMod val="75000"/>
                    <a:lumOff val="25000"/>
                  </a:schemeClr>
                </a:solidFill>
                <a:latin typeface="Arial" pitchFamily="34" charset="0"/>
                <a:cs typeface="Arial" pitchFamily="34" charset="0"/>
              </a:rPr>
              <a:t>€/L</a:t>
            </a:r>
          </a:p>
          <a:p>
            <a:pPr>
              <a:buClr>
                <a:schemeClr val="tx1">
                  <a:lumMod val="75000"/>
                  <a:lumOff val="25000"/>
                </a:schemeClr>
              </a:buClr>
            </a:pPr>
            <a:r>
              <a:rPr lang="de-DE" altLang="de-DE" sz="2000" dirty="0">
                <a:solidFill>
                  <a:schemeClr val="tx1">
                    <a:lumMod val="75000"/>
                    <a:lumOff val="25000"/>
                  </a:schemeClr>
                </a:solidFill>
                <a:latin typeface="Arial" pitchFamily="34" charset="0"/>
                <a:cs typeface="Arial" pitchFamily="34" charset="0"/>
              </a:rPr>
              <a:t>Die Dämmmaßnahme amortisiert sich nach ungefähr </a:t>
            </a:r>
            <a:r>
              <a:rPr lang="de-DE" altLang="de-DE" sz="2000" dirty="0" smtClean="0">
                <a:solidFill>
                  <a:schemeClr val="tx1">
                    <a:lumMod val="75000"/>
                    <a:lumOff val="25000"/>
                  </a:schemeClr>
                </a:solidFill>
                <a:latin typeface="Arial" pitchFamily="34" charset="0"/>
                <a:cs typeface="Arial" pitchFamily="34" charset="0"/>
              </a:rPr>
              <a:t>26,6 </a:t>
            </a:r>
            <a:r>
              <a:rPr lang="de-DE" altLang="de-DE" sz="2000" dirty="0">
                <a:solidFill>
                  <a:schemeClr val="tx1">
                    <a:lumMod val="75000"/>
                    <a:lumOff val="25000"/>
                  </a:schemeClr>
                </a:solidFill>
                <a:latin typeface="Arial" pitchFamily="34" charset="0"/>
                <a:cs typeface="Arial" pitchFamily="34" charset="0"/>
              </a:rPr>
              <a:t>Jahren.</a:t>
            </a:r>
          </a:p>
          <a:p>
            <a:pPr>
              <a:buClr>
                <a:schemeClr val="tx1">
                  <a:lumMod val="75000"/>
                  <a:lumOff val="25000"/>
                </a:schemeClr>
              </a:buClr>
            </a:pPr>
            <a:r>
              <a:rPr lang="de-DE" altLang="de-DE" sz="2000" b="1" dirty="0">
                <a:solidFill>
                  <a:schemeClr val="tx1">
                    <a:lumMod val="75000"/>
                    <a:lumOff val="25000"/>
                  </a:schemeClr>
                </a:solidFill>
                <a:latin typeface="Arial" pitchFamily="34" charset="0"/>
                <a:cs typeface="Arial" pitchFamily="34" charset="0"/>
              </a:rPr>
              <a:t>Ist diese Maßnahme wirtschaftlich oder nicht?</a:t>
            </a:r>
          </a:p>
          <a:p>
            <a:pPr marL="0" indent="0">
              <a:buClr>
                <a:schemeClr val="tx1">
                  <a:lumMod val="75000"/>
                  <a:lumOff val="25000"/>
                </a:schemeClr>
              </a:buClr>
              <a:buNone/>
            </a:pPr>
            <a:r>
              <a:rPr lang="de-DE" altLang="de-DE" sz="2000" dirty="0">
                <a:latin typeface="Arial" pitchFamily="34" charset="0"/>
                <a:cs typeface="Arial" pitchFamily="34" charset="0"/>
              </a:rPr>
              <a:t>  </a:t>
            </a:r>
          </a:p>
          <a:p>
            <a:pPr marL="0" indent="0">
              <a:buClr>
                <a:schemeClr val="tx1">
                  <a:lumMod val="75000"/>
                  <a:lumOff val="25000"/>
                </a:schemeClr>
              </a:buClr>
              <a:buNone/>
            </a:pPr>
            <a:r>
              <a:rPr lang="de-DE" altLang="de-DE" sz="2000" b="1" dirty="0" smtClean="0">
                <a:solidFill>
                  <a:srgbClr val="C00000"/>
                </a:solidFill>
                <a:latin typeface="Arial" pitchFamily="34" charset="0"/>
                <a:cs typeface="Arial" pitchFamily="34" charset="0"/>
              </a:rPr>
              <a:t>Probleme</a:t>
            </a:r>
            <a:r>
              <a:rPr lang="de-DE" altLang="de-DE" sz="2000" b="1" dirty="0">
                <a:solidFill>
                  <a:srgbClr val="C00000"/>
                </a:solidFill>
                <a:latin typeface="Arial" pitchFamily="34" charset="0"/>
                <a:cs typeface="Arial" pitchFamily="34" charset="0"/>
              </a:rPr>
              <a:t>:</a:t>
            </a:r>
          </a:p>
          <a:p>
            <a:pPr>
              <a:buClr>
                <a:schemeClr val="tx1">
                  <a:lumMod val="75000"/>
                  <a:lumOff val="25000"/>
                </a:schemeClr>
              </a:buClr>
            </a:pPr>
            <a:r>
              <a:rPr lang="de-DE" altLang="de-DE" sz="2000" dirty="0">
                <a:solidFill>
                  <a:schemeClr val="tx1">
                    <a:lumMod val="75000"/>
                    <a:lumOff val="25000"/>
                  </a:schemeClr>
                </a:solidFill>
                <a:latin typeface="Arial" pitchFamily="34" charset="0"/>
                <a:cs typeface="Arial" pitchFamily="34" charset="0"/>
              </a:rPr>
              <a:t>Keine</a:t>
            </a:r>
            <a:r>
              <a:rPr lang="de-DE" altLang="de-DE" sz="2000" b="1" dirty="0">
                <a:solidFill>
                  <a:schemeClr val="tx1">
                    <a:lumMod val="75000"/>
                    <a:lumOff val="25000"/>
                  </a:schemeClr>
                </a:solidFill>
                <a:latin typeface="Arial" pitchFamily="34" charset="0"/>
                <a:cs typeface="Arial" pitchFamily="34" charset="0"/>
              </a:rPr>
              <a:t> Zinsbelastung </a:t>
            </a:r>
            <a:r>
              <a:rPr lang="de-DE" altLang="de-DE" sz="2000" dirty="0">
                <a:solidFill>
                  <a:schemeClr val="tx1">
                    <a:lumMod val="75000"/>
                    <a:lumOff val="25000"/>
                  </a:schemeClr>
                </a:solidFill>
                <a:latin typeface="Arial" pitchFamily="34" charset="0"/>
                <a:cs typeface="Arial" pitchFamily="34" charset="0"/>
              </a:rPr>
              <a:t>bei Fremdfinanzierung mit eingerechnet</a:t>
            </a:r>
          </a:p>
          <a:p>
            <a:pPr>
              <a:buClr>
                <a:schemeClr val="tx1">
                  <a:lumMod val="75000"/>
                  <a:lumOff val="25000"/>
                </a:schemeClr>
              </a:buClr>
            </a:pPr>
            <a:r>
              <a:rPr lang="de-DE" altLang="de-DE" sz="2000" dirty="0">
                <a:solidFill>
                  <a:schemeClr val="tx1">
                    <a:lumMod val="75000"/>
                    <a:lumOff val="25000"/>
                  </a:schemeClr>
                </a:solidFill>
                <a:latin typeface="Arial" pitchFamily="34" charset="0"/>
                <a:cs typeface="Arial" pitchFamily="34" charset="0"/>
              </a:rPr>
              <a:t>Keine</a:t>
            </a:r>
            <a:r>
              <a:rPr lang="de-DE" altLang="de-DE" sz="2000" b="1" dirty="0">
                <a:solidFill>
                  <a:schemeClr val="tx1">
                    <a:lumMod val="75000"/>
                    <a:lumOff val="25000"/>
                  </a:schemeClr>
                </a:solidFill>
                <a:latin typeface="Arial" pitchFamily="34" charset="0"/>
                <a:cs typeface="Arial" pitchFamily="34" charset="0"/>
              </a:rPr>
              <a:t> Zinsverluste </a:t>
            </a:r>
            <a:r>
              <a:rPr lang="de-DE" altLang="de-DE" sz="2000" dirty="0">
                <a:solidFill>
                  <a:schemeClr val="tx1">
                    <a:lumMod val="75000"/>
                    <a:lumOff val="25000"/>
                  </a:schemeClr>
                </a:solidFill>
                <a:latin typeface="Arial" pitchFamily="34" charset="0"/>
                <a:cs typeface="Arial" pitchFamily="34" charset="0"/>
              </a:rPr>
              <a:t>bei Eigenfinanzierung mit eingerechnet</a:t>
            </a:r>
          </a:p>
          <a:p>
            <a:pPr>
              <a:buClr>
                <a:schemeClr val="tx1">
                  <a:lumMod val="75000"/>
                  <a:lumOff val="25000"/>
                </a:schemeClr>
              </a:buClr>
            </a:pPr>
            <a:r>
              <a:rPr lang="de-DE" altLang="de-DE" sz="2000" b="1" dirty="0">
                <a:solidFill>
                  <a:schemeClr val="tx1">
                    <a:lumMod val="75000"/>
                    <a:lumOff val="25000"/>
                  </a:schemeClr>
                </a:solidFill>
                <a:latin typeface="Arial" pitchFamily="34" charset="0"/>
                <a:cs typeface="Arial" pitchFamily="34" charset="0"/>
              </a:rPr>
              <a:t>Die Preisentwicklung bei den Brennstoffen in den nächsten 25 Jahren kann niemand auch nur annähernd genau vorhersagen.</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So rechnet der Verbraucher</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21184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4387" name="Rectangle 3"/>
          <p:cNvSpPr>
            <a:spLocks noGrp="1" noChangeArrowheads="1"/>
          </p:cNvSpPr>
          <p:nvPr>
            <p:ph type="body" sz="half" idx="4294967295"/>
          </p:nvPr>
        </p:nvSpPr>
        <p:spPr>
          <a:xfrm>
            <a:off x="-42862" y="1285875"/>
            <a:ext cx="8758238" cy="4495800"/>
          </a:xfrm>
          <a:prstGeom prst="rect">
            <a:avLst/>
          </a:prstGeom>
        </p:spPr>
        <p:txBody>
          <a:bodyPr/>
          <a:lstStyle/>
          <a:p>
            <a:pPr marL="431800" indent="-431800">
              <a:lnSpc>
                <a:spcPct val="90000"/>
              </a:lnSpc>
              <a:buClr>
                <a:srgbClr val="FF3300"/>
              </a:buClr>
              <a:buFont typeface="Wingdings" pitchFamily="2" charset="2"/>
              <a:buNone/>
            </a:pPr>
            <a:r>
              <a:rPr lang="de-DE" altLang="de-DE" sz="2400" b="1" dirty="0">
                <a:cs typeface="Times New Roman" pitchFamily="18" charset="0"/>
              </a:rPr>
              <a:t>  </a:t>
            </a:r>
            <a:endParaRPr lang="de-DE" altLang="de-DE" sz="2400" dirty="0">
              <a:latin typeface="Arial" pitchFamily="34" charset="0"/>
              <a:cs typeface="Arial" pitchFamily="34" charset="0"/>
            </a:endParaRPr>
          </a:p>
          <a:p>
            <a:pPr marL="431800" indent="-431800">
              <a:lnSpc>
                <a:spcPct val="90000"/>
              </a:lnSpc>
              <a:buClr>
                <a:srgbClr val="FF3300"/>
              </a:buClr>
              <a:buFont typeface="Wingdings" pitchFamily="2" charset="2"/>
              <a:buNone/>
            </a:pPr>
            <a:r>
              <a:rPr lang="de-DE" altLang="de-DE" sz="2400" dirty="0">
                <a:latin typeface="Arial" pitchFamily="34" charset="0"/>
                <a:cs typeface="Arial" pitchFamily="34" charset="0"/>
              </a:rPr>
              <a:t>	</a:t>
            </a:r>
            <a:r>
              <a:rPr lang="de-DE" altLang="de-DE" sz="2400" dirty="0">
                <a:solidFill>
                  <a:schemeClr val="tx1">
                    <a:lumMod val="75000"/>
                    <a:lumOff val="25000"/>
                  </a:schemeClr>
                </a:solidFill>
                <a:latin typeface="Arial" pitchFamily="34" charset="0"/>
                <a:cs typeface="Arial" pitchFamily="34" charset="0"/>
              </a:rPr>
              <a:t>Zur Beurteilung und Optimierung einer Energiesparmaßnahme müssen folgende Größen berücksichtigt werden:</a:t>
            </a:r>
          </a:p>
          <a:p>
            <a:pPr marL="927100" lvl="2" indent="0">
              <a:lnSpc>
                <a:spcPct val="90000"/>
              </a:lnSpc>
              <a:buClr>
                <a:schemeClr val="tx1">
                  <a:lumMod val="75000"/>
                  <a:lumOff val="25000"/>
                </a:schemeClr>
              </a:buClr>
              <a:buNone/>
            </a:pPr>
            <a:endParaRPr lang="de-DE" altLang="de-DE" sz="2400" b="1" dirty="0" smtClean="0">
              <a:solidFill>
                <a:schemeClr val="tx1">
                  <a:lumMod val="75000"/>
                  <a:lumOff val="25000"/>
                </a:schemeClr>
              </a:solidFill>
              <a:latin typeface="Arial" pitchFamily="34" charset="0"/>
              <a:cs typeface="Arial" pitchFamily="34" charset="0"/>
            </a:endParaRPr>
          </a:p>
          <a:p>
            <a:pPr marL="1270000" lvl="2" indent="-342900">
              <a:lnSpc>
                <a:spcPct val="90000"/>
              </a:lnSpc>
              <a:buClr>
                <a:schemeClr val="tx1">
                  <a:lumMod val="75000"/>
                  <a:lumOff val="25000"/>
                </a:schemeClr>
              </a:buClr>
            </a:pPr>
            <a:r>
              <a:rPr lang="de-DE" altLang="de-DE" sz="2400" b="1" dirty="0" smtClean="0">
                <a:solidFill>
                  <a:schemeClr val="tx1">
                    <a:lumMod val="75000"/>
                    <a:lumOff val="25000"/>
                  </a:schemeClr>
                </a:solidFill>
                <a:latin typeface="Arial" pitchFamily="34" charset="0"/>
                <a:cs typeface="Arial" pitchFamily="34" charset="0"/>
              </a:rPr>
              <a:t>Investitionen</a:t>
            </a:r>
            <a:endParaRPr lang="de-DE" altLang="de-DE" sz="2400" b="1" dirty="0">
              <a:solidFill>
                <a:schemeClr val="tx1">
                  <a:lumMod val="75000"/>
                  <a:lumOff val="25000"/>
                </a:schemeClr>
              </a:solidFill>
              <a:latin typeface="Arial" pitchFamily="34" charset="0"/>
              <a:cs typeface="Arial" pitchFamily="34" charset="0"/>
            </a:endParaRPr>
          </a:p>
          <a:p>
            <a:pPr marL="1270000" lvl="2" indent="-342900">
              <a:lnSpc>
                <a:spcPct val="90000"/>
              </a:lnSpc>
              <a:buClr>
                <a:schemeClr val="tx1">
                  <a:lumMod val="75000"/>
                  <a:lumOff val="25000"/>
                </a:schemeClr>
              </a:buClr>
            </a:pPr>
            <a:r>
              <a:rPr lang="de-DE" altLang="de-DE" sz="2400" b="1" dirty="0">
                <a:solidFill>
                  <a:schemeClr val="tx1">
                    <a:lumMod val="75000"/>
                    <a:lumOff val="25000"/>
                  </a:schemeClr>
                </a:solidFill>
                <a:latin typeface="Arial" pitchFamily="34" charset="0"/>
                <a:cs typeface="Arial" pitchFamily="34" charset="0"/>
              </a:rPr>
              <a:t>Nutzungsdauer</a:t>
            </a:r>
          </a:p>
          <a:p>
            <a:pPr marL="1270000" lvl="2" indent="-342900">
              <a:lnSpc>
                <a:spcPct val="90000"/>
              </a:lnSpc>
              <a:buClr>
                <a:schemeClr val="tx1">
                  <a:lumMod val="75000"/>
                  <a:lumOff val="25000"/>
                </a:schemeClr>
              </a:buClr>
            </a:pPr>
            <a:r>
              <a:rPr lang="de-DE" altLang="de-DE" sz="2400" b="1" dirty="0">
                <a:solidFill>
                  <a:schemeClr val="tx1">
                    <a:lumMod val="75000"/>
                    <a:lumOff val="25000"/>
                  </a:schemeClr>
                </a:solidFill>
                <a:latin typeface="Arial" pitchFamily="34" charset="0"/>
                <a:cs typeface="Arial" pitchFamily="34" charset="0"/>
              </a:rPr>
              <a:t>Kapitaleinsatz</a:t>
            </a:r>
          </a:p>
          <a:p>
            <a:pPr marL="1270000" lvl="2" indent="-342900">
              <a:lnSpc>
                <a:spcPct val="90000"/>
              </a:lnSpc>
              <a:buClr>
                <a:schemeClr val="tx1">
                  <a:lumMod val="75000"/>
                  <a:lumOff val="25000"/>
                </a:schemeClr>
              </a:buClr>
            </a:pPr>
            <a:r>
              <a:rPr lang="de-DE" altLang="de-DE" sz="2400" b="1" dirty="0">
                <a:solidFill>
                  <a:schemeClr val="tx1">
                    <a:lumMod val="75000"/>
                    <a:lumOff val="25000"/>
                  </a:schemeClr>
                </a:solidFill>
                <a:latin typeface="Arial" pitchFamily="34" charset="0"/>
                <a:cs typeface="Arial" pitchFamily="34" charset="0"/>
              </a:rPr>
              <a:t>Jährlicher Energieverbrauch</a:t>
            </a:r>
          </a:p>
          <a:p>
            <a:pPr marL="1270000" lvl="2" indent="-342900">
              <a:lnSpc>
                <a:spcPct val="90000"/>
              </a:lnSpc>
              <a:buClr>
                <a:schemeClr val="tx1">
                  <a:lumMod val="75000"/>
                  <a:lumOff val="25000"/>
                </a:schemeClr>
              </a:buClr>
            </a:pPr>
            <a:r>
              <a:rPr lang="de-DE" altLang="de-DE" sz="2400" b="1" dirty="0">
                <a:solidFill>
                  <a:schemeClr val="tx1">
                    <a:lumMod val="75000"/>
                    <a:lumOff val="25000"/>
                  </a:schemeClr>
                </a:solidFill>
                <a:latin typeface="Arial" pitchFamily="34" charset="0"/>
                <a:cs typeface="Arial" pitchFamily="34" charset="0"/>
              </a:rPr>
              <a:t>Wartung und Unterhalt</a:t>
            </a:r>
          </a:p>
          <a:p>
            <a:pPr marL="1270000" lvl="2" indent="-342900">
              <a:lnSpc>
                <a:spcPct val="90000"/>
              </a:lnSpc>
              <a:buClr>
                <a:schemeClr val="tx1">
                  <a:lumMod val="75000"/>
                  <a:lumOff val="25000"/>
                </a:schemeClr>
              </a:buClr>
            </a:pPr>
            <a:r>
              <a:rPr lang="de-DE" altLang="de-DE" sz="2400" b="1" dirty="0">
                <a:solidFill>
                  <a:schemeClr val="tx1">
                    <a:lumMod val="75000"/>
                    <a:lumOff val="25000"/>
                  </a:schemeClr>
                </a:solidFill>
                <a:latin typeface="Arial" pitchFamily="34" charset="0"/>
                <a:cs typeface="Arial" pitchFamily="34" charset="0"/>
              </a:rPr>
              <a:t>Entwicklung der Energiepreise</a:t>
            </a:r>
          </a:p>
          <a:p>
            <a:pPr marL="1270000" lvl="2" indent="-342900">
              <a:lnSpc>
                <a:spcPct val="90000"/>
              </a:lnSpc>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a:t>
            </a:r>
          </a:p>
        </p:txBody>
      </p:sp>
      <p:sp>
        <p:nvSpPr>
          <p:cNvPr id="7" name="Rectangle 2"/>
          <p:cNvSpPr txBox="1">
            <a:spLocks noChangeArrowheads="1"/>
          </p:cNvSpPr>
          <p:nvPr/>
        </p:nvSpPr>
        <p:spPr>
          <a:xfrm>
            <a:off x="377912"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So rechnet die Fachwelt</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43457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5411" name="Rectangle 3"/>
          <p:cNvSpPr>
            <a:spLocks noGrp="1" noChangeArrowheads="1"/>
          </p:cNvSpPr>
          <p:nvPr>
            <p:ph type="body" sz="half" idx="4294967295"/>
          </p:nvPr>
        </p:nvSpPr>
        <p:spPr>
          <a:xfrm>
            <a:off x="292187" y="1636713"/>
            <a:ext cx="8461288" cy="4495800"/>
          </a:xfrm>
          <a:prstGeom prst="rect">
            <a:avLst/>
          </a:prstGeom>
        </p:spPr>
        <p:txBody>
          <a:bodyPr/>
          <a:lstStyle/>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a:t>
            </a:r>
            <a:r>
              <a:rPr lang="de-DE" altLang="de-DE" sz="2400" b="1" dirty="0" smtClean="0">
                <a:solidFill>
                  <a:schemeClr val="tx1">
                    <a:lumMod val="75000"/>
                    <a:lumOff val="25000"/>
                  </a:schemeClr>
                </a:solidFill>
                <a:latin typeface="Arial" pitchFamily="34" charset="0"/>
                <a:cs typeface="Arial" pitchFamily="34" charset="0"/>
              </a:rPr>
              <a:t>Einfamilienhaus</a:t>
            </a:r>
          </a:p>
          <a:p>
            <a:pPr marL="431800" indent="-431800">
              <a:buClr>
                <a:srgbClr val="FF3300"/>
              </a:buClr>
              <a:buFont typeface="Wingdings" pitchFamily="2" charset="2"/>
              <a:buNone/>
            </a:pPr>
            <a:r>
              <a:rPr lang="de-DE" altLang="de-DE" sz="2400" dirty="0" smtClean="0">
                <a:solidFill>
                  <a:schemeClr val="tx1">
                    <a:lumMod val="75000"/>
                    <a:lumOff val="25000"/>
                  </a:schemeClr>
                </a:solidFill>
                <a:latin typeface="Arial" pitchFamily="34" charset="0"/>
                <a:cs typeface="Arial" pitchFamily="34" charset="0"/>
              </a:rPr>
              <a:t> </a:t>
            </a:r>
            <a:r>
              <a:rPr lang="de-DE" altLang="de-DE" sz="2400" dirty="0">
                <a:solidFill>
                  <a:schemeClr val="tx1">
                    <a:lumMod val="75000"/>
                    <a:lumOff val="25000"/>
                  </a:schemeClr>
                </a:solidFill>
                <a:latin typeface="Arial" pitchFamily="34" charset="0"/>
                <a:cs typeface="Arial" pitchFamily="34" charset="0"/>
              </a:rPr>
              <a:t>mit 200 m</a:t>
            </a:r>
            <a:r>
              <a:rPr lang="de-DE" altLang="de-DE" sz="2400" baseline="30000" dirty="0">
                <a:solidFill>
                  <a:schemeClr val="tx1">
                    <a:lumMod val="75000"/>
                    <a:lumOff val="25000"/>
                  </a:schemeClr>
                </a:solidFill>
                <a:latin typeface="Arial" pitchFamily="34" charset="0"/>
                <a:cs typeface="Arial" pitchFamily="34" charset="0"/>
              </a:rPr>
              <a:t>2</a:t>
            </a:r>
            <a:r>
              <a:rPr lang="de-DE" altLang="de-DE" sz="2400" dirty="0">
                <a:solidFill>
                  <a:schemeClr val="tx1">
                    <a:lumMod val="75000"/>
                    <a:lumOff val="25000"/>
                  </a:schemeClr>
                </a:solidFill>
                <a:latin typeface="Arial" pitchFamily="34" charset="0"/>
                <a:cs typeface="Arial" pitchFamily="34" charset="0"/>
              </a:rPr>
              <a:t> zu </a:t>
            </a:r>
            <a:r>
              <a:rPr lang="de-DE" altLang="de-DE" sz="2400" dirty="0" smtClean="0">
                <a:solidFill>
                  <a:schemeClr val="tx1">
                    <a:lumMod val="75000"/>
                    <a:lumOff val="25000"/>
                  </a:schemeClr>
                </a:solidFill>
                <a:latin typeface="Arial" pitchFamily="34" charset="0"/>
                <a:cs typeface="Arial" pitchFamily="34" charset="0"/>
              </a:rPr>
              <a:t>dämmender Außenwandfläche</a:t>
            </a:r>
            <a:endParaRPr lang="de-DE" altLang="de-DE" sz="2400" dirty="0">
              <a:solidFill>
                <a:schemeClr val="tx1">
                  <a:lumMod val="75000"/>
                  <a:lumOff val="25000"/>
                </a:schemeClr>
              </a:solidFill>
              <a:latin typeface="Arial" pitchFamily="34" charset="0"/>
              <a:cs typeface="Arial" pitchFamily="34" charset="0"/>
            </a:endParaRPr>
          </a:p>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24 cm Wanddicke vorhanden</a:t>
            </a:r>
          </a:p>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U-Wert alt:	1,45 W/m</a:t>
            </a:r>
            <a:r>
              <a:rPr lang="de-DE" altLang="de-DE" sz="2400" b="1" baseline="30000" dirty="0">
                <a:solidFill>
                  <a:schemeClr val="tx1">
                    <a:lumMod val="75000"/>
                    <a:lumOff val="25000"/>
                  </a:schemeClr>
                </a:solidFill>
                <a:latin typeface="Arial" pitchFamily="34" charset="0"/>
                <a:cs typeface="Arial" pitchFamily="34" charset="0"/>
              </a:rPr>
              <a:t>2</a:t>
            </a:r>
            <a:r>
              <a:rPr lang="de-DE" altLang="de-DE" sz="2400" b="1" dirty="0">
                <a:solidFill>
                  <a:schemeClr val="tx1">
                    <a:lumMod val="75000"/>
                    <a:lumOff val="25000"/>
                  </a:schemeClr>
                </a:solidFill>
                <a:latin typeface="Arial" pitchFamily="34" charset="0"/>
                <a:cs typeface="Arial" pitchFamily="34" charset="0"/>
              </a:rPr>
              <a:t> K</a:t>
            </a:r>
          </a:p>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U-Wert neu:	0,32 W/m</a:t>
            </a:r>
            <a:r>
              <a:rPr lang="de-DE" altLang="de-DE" sz="2400" b="1" baseline="30000" dirty="0">
                <a:solidFill>
                  <a:schemeClr val="tx1">
                    <a:lumMod val="75000"/>
                    <a:lumOff val="25000"/>
                  </a:schemeClr>
                </a:solidFill>
                <a:latin typeface="Arial" pitchFamily="34" charset="0"/>
                <a:cs typeface="Arial" pitchFamily="34" charset="0"/>
              </a:rPr>
              <a:t>2</a:t>
            </a:r>
            <a:r>
              <a:rPr lang="de-DE" altLang="de-DE" sz="2400" b="1" dirty="0">
                <a:solidFill>
                  <a:schemeClr val="tx1">
                    <a:lumMod val="75000"/>
                    <a:lumOff val="25000"/>
                  </a:schemeClr>
                </a:solidFill>
                <a:latin typeface="Arial" pitchFamily="34" charset="0"/>
                <a:cs typeface="Arial" pitchFamily="34" charset="0"/>
              </a:rPr>
              <a:t> K</a:t>
            </a:r>
          </a:p>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 </a:t>
            </a:r>
          </a:p>
          <a:p>
            <a:pPr marL="431800" indent="-431800">
              <a:buClr>
                <a:srgbClr val="FF3300"/>
              </a:buClr>
              <a:buFont typeface="Wingdings" pitchFamily="2" charset="2"/>
              <a:buNone/>
            </a:pPr>
            <a:r>
              <a:rPr lang="de-DE" altLang="de-DE" sz="2400" b="1" dirty="0" smtClean="0">
                <a:solidFill>
                  <a:srgbClr val="C00000"/>
                </a:solidFill>
                <a:latin typeface="Arial" pitchFamily="34" charset="0"/>
                <a:cs typeface="Arial" pitchFamily="34" charset="0"/>
              </a:rPr>
              <a:t> </a:t>
            </a:r>
            <a:r>
              <a:rPr lang="de-DE" altLang="de-DE" sz="2400" dirty="0" smtClean="0">
                <a:solidFill>
                  <a:srgbClr val="C00000"/>
                </a:solidFill>
                <a:latin typeface="Arial" pitchFamily="34" charset="0"/>
                <a:cs typeface="Arial" pitchFamily="34" charset="0"/>
              </a:rPr>
              <a:t>Kosten </a:t>
            </a:r>
            <a:r>
              <a:rPr lang="de-DE" altLang="de-DE" sz="2400" dirty="0">
                <a:solidFill>
                  <a:srgbClr val="C00000"/>
                </a:solidFill>
                <a:latin typeface="Arial" pitchFamily="34" charset="0"/>
                <a:cs typeface="Arial" pitchFamily="34" charset="0"/>
              </a:rPr>
              <a:t>130,- €/</a:t>
            </a:r>
            <a:r>
              <a:rPr lang="de-DE" altLang="de-DE" sz="2400" dirty="0" smtClean="0">
                <a:solidFill>
                  <a:srgbClr val="C00000"/>
                </a:solidFill>
                <a:latin typeface="Arial" pitchFamily="34" charset="0"/>
                <a:cs typeface="Arial" pitchFamily="34" charset="0"/>
              </a:rPr>
              <a:t>m</a:t>
            </a:r>
            <a:r>
              <a:rPr lang="de-DE" altLang="de-DE" sz="2400" baseline="30000" dirty="0" smtClean="0">
                <a:solidFill>
                  <a:srgbClr val="C00000"/>
                </a:solidFill>
                <a:latin typeface="Arial" pitchFamily="34" charset="0"/>
                <a:cs typeface="Arial" pitchFamily="34" charset="0"/>
              </a:rPr>
              <a:t>2 </a:t>
            </a:r>
            <a:r>
              <a:rPr lang="de-DE" altLang="de-DE" sz="2400" b="1" dirty="0" smtClean="0">
                <a:solidFill>
                  <a:srgbClr val="C00000"/>
                </a:solidFill>
                <a:latin typeface="Arial" pitchFamily="34" charset="0"/>
                <a:cs typeface="Arial" pitchFamily="34" charset="0"/>
              </a:rPr>
              <a:t>-</a:t>
            </a:r>
            <a:r>
              <a:rPr lang="de-DE" altLang="de-DE" sz="2400" b="1" baseline="30000" dirty="0" smtClean="0">
                <a:solidFill>
                  <a:srgbClr val="C00000"/>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insgesamt </a:t>
            </a:r>
            <a:r>
              <a:rPr lang="de-DE" altLang="de-DE" sz="2400" b="1" dirty="0">
                <a:solidFill>
                  <a:srgbClr val="C00000"/>
                </a:solidFill>
                <a:latin typeface="Arial" pitchFamily="34" charset="0"/>
                <a:cs typeface="Arial" pitchFamily="34" charset="0"/>
              </a:rPr>
              <a:t>26.000,- €</a:t>
            </a:r>
          </a:p>
          <a:p>
            <a:pPr marL="431800" indent="-431800">
              <a:buClr>
                <a:srgbClr val="FF3300"/>
              </a:buClr>
              <a:buFont typeface="Wingdings" pitchFamily="2" charset="2"/>
              <a:buNone/>
            </a:pPr>
            <a:r>
              <a:rPr lang="de-DE" altLang="de-DE" sz="2400" b="1" dirty="0" smtClean="0">
                <a:solidFill>
                  <a:srgbClr val="C00000"/>
                </a:solidFill>
                <a:latin typeface="Arial" pitchFamily="34" charset="0"/>
                <a:cs typeface="Arial" pitchFamily="34" charset="0"/>
              </a:rPr>
              <a:t> </a:t>
            </a:r>
            <a:r>
              <a:rPr lang="de-DE" altLang="de-DE" sz="2400" dirty="0" smtClean="0">
                <a:solidFill>
                  <a:srgbClr val="C00000"/>
                </a:solidFill>
                <a:latin typeface="Arial" pitchFamily="34" charset="0"/>
                <a:cs typeface="Arial" pitchFamily="34" charset="0"/>
              </a:rPr>
              <a:t>Darin </a:t>
            </a:r>
            <a:r>
              <a:rPr lang="de-DE" altLang="de-DE" sz="2400" dirty="0">
                <a:solidFill>
                  <a:srgbClr val="C00000"/>
                </a:solidFill>
                <a:latin typeface="Arial" pitchFamily="34" charset="0"/>
                <a:cs typeface="Arial" pitchFamily="34" charset="0"/>
              </a:rPr>
              <a:t>enthaltene </a:t>
            </a:r>
            <a:r>
              <a:rPr lang="de-DE" altLang="de-DE" sz="2400" b="1" dirty="0">
                <a:solidFill>
                  <a:srgbClr val="C00000"/>
                </a:solidFill>
                <a:latin typeface="Arial" pitchFamily="34" charset="0"/>
                <a:cs typeface="Arial" pitchFamily="34" charset="0"/>
              </a:rPr>
              <a:t>Mehrkosten für das WDVS 95,- €/m</a:t>
            </a:r>
            <a:r>
              <a:rPr lang="de-DE" altLang="de-DE" sz="2400" b="1" baseline="30000" dirty="0">
                <a:solidFill>
                  <a:srgbClr val="C00000"/>
                </a:solidFill>
                <a:latin typeface="Arial" pitchFamily="34" charset="0"/>
                <a:cs typeface="Arial" pitchFamily="34" charset="0"/>
              </a:rPr>
              <a:t>2</a:t>
            </a:r>
            <a:endParaRPr lang="de-DE" altLang="de-DE" sz="2400" b="1" dirty="0">
              <a:solidFill>
                <a:srgbClr val="C00000"/>
              </a:solidFill>
              <a:latin typeface="Arial" pitchFamily="34" charset="0"/>
              <a:cs typeface="Arial" pitchFamily="34" charset="0"/>
            </a:endParaRPr>
          </a:p>
          <a:p>
            <a:pPr marL="431800" indent="-431800">
              <a:buClr>
                <a:srgbClr val="FF3300"/>
              </a:buClr>
              <a:buFont typeface="Wingdings" pitchFamily="2" charset="2"/>
              <a:buNone/>
            </a:pPr>
            <a:r>
              <a:rPr lang="de-DE" altLang="de-DE" sz="2400" b="1" dirty="0" smtClean="0">
                <a:solidFill>
                  <a:srgbClr val="C00000"/>
                </a:solidFill>
                <a:latin typeface="Arial" pitchFamily="34" charset="0"/>
                <a:cs typeface="Arial" pitchFamily="34" charset="0"/>
              </a:rPr>
              <a:t> Insgesamt </a:t>
            </a:r>
            <a:r>
              <a:rPr lang="de-DE" altLang="de-DE" sz="2400" b="1" dirty="0">
                <a:solidFill>
                  <a:srgbClr val="C00000"/>
                </a:solidFill>
                <a:latin typeface="Arial" pitchFamily="34" charset="0"/>
                <a:cs typeface="Arial" pitchFamily="34" charset="0"/>
              </a:rPr>
              <a:t>19.000,- €</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003609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6435" name="Rectangle 3"/>
          <p:cNvSpPr>
            <a:spLocks noGrp="1" noChangeArrowheads="1"/>
          </p:cNvSpPr>
          <p:nvPr>
            <p:ph type="body" sz="half" idx="4294967295"/>
          </p:nvPr>
        </p:nvSpPr>
        <p:spPr>
          <a:xfrm>
            <a:off x="377912" y="1641475"/>
            <a:ext cx="7797800" cy="4905375"/>
          </a:xfrm>
          <a:prstGeom prst="rect">
            <a:avLst/>
          </a:prstGeom>
        </p:spPr>
        <p:txBody>
          <a:bodyPr/>
          <a:lstStyle/>
          <a:p>
            <a:pPr marL="431800" indent="-431800">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Energieeinsparung </a:t>
            </a:r>
            <a:r>
              <a:rPr lang="de-DE" altLang="de-DE" sz="2400" b="1" dirty="0">
                <a:solidFill>
                  <a:schemeClr val="tx1">
                    <a:lumMod val="75000"/>
                    <a:lumOff val="25000"/>
                  </a:schemeClr>
                </a:solidFill>
                <a:latin typeface="Arial" pitchFamily="34" charset="0"/>
                <a:cs typeface="Arial" pitchFamily="34" charset="0"/>
              </a:rPr>
              <a:t>ca. 10.000 kWh/Jahr</a:t>
            </a:r>
          </a:p>
          <a:p>
            <a:pPr marL="431800" indent="-431800">
              <a:buClr>
                <a:srgbClr val="FF3300"/>
              </a:buClr>
              <a:buFont typeface="Wingdings" pitchFamily="2" charset="2"/>
              <a:buNone/>
            </a:pPr>
            <a:r>
              <a:rPr lang="de-DE" altLang="de-DE" sz="2400" dirty="0">
                <a:solidFill>
                  <a:srgbClr val="C00000"/>
                </a:solidFill>
                <a:latin typeface="Arial" pitchFamily="34" charset="0"/>
                <a:cs typeface="Arial" pitchFamily="34" charset="0"/>
              </a:rPr>
              <a:t>in 30 Jahren insgesamt 10.000 kWh/Jahr x 30 Jahre </a:t>
            </a:r>
          </a:p>
          <a:p>
            <a:pPr marL="431800" indent="-431800">
              <a:buClr>
                <a:srgbClr val="FF3300"/>
              </a:buClr>
              <a:buFont typeface="Wingdings" pitchFamily="2" charset="2"/>
              <a:buNone/>
            </a:pPr>
            <a:r>
              <a:rPr lang="de-DE" altLang="de-DE" sz="2400" b="1" dirty="0" smtClean="0">
                <a:solidFill>
                  <a:srgbClr val="C00000"/>
                </a:solidFill>
                <a:latin typeface="Arial" pitchFamily="34" charset="0"/>
                <a:cs typeface="Arial" pitchFamily="34" charset="0"/>
              </a:rPr>
              <a:t>= 300.000 </a:t>
            </a:r>
            <a:r>
              <a:rPr lang="de-DE" altLang="de-DE" sz="2400" b="1" dirty="0">
                <a:solidFill>
                  <a:srgbClr val="C00000"/>
                </a:solidFill>
                <a:latin typeface="Arial" pitchFamily="34" charset="0"/>
                <a:cs typeface="Arial" pitchFamily="34" charset="0"/>
              </a:rPr>
              <a:t>kWh</a:t>
            </a:r>
          </a:p>
          <a:p>
            <a:pPr marL="431800" indent="-431800">
              <a:buClr>
                <a:srgbClr val="FF3300"/>
              </a:buClr>
              <a:buFont typeface="Wingdings" pitchFamily="2" charset="2"/>
              <a:buNone/>
            </a:pPr>
            <a:r>
              <a:rPr lang="de-DE" altLang="de-DE" sz="2400" b="1" dirty="0">
                <a:latin typeface="Arial" pitchFamily="34" charset="0"/>
                <a:cs typeface="Arial" pitchFamily="34" charset="0"/>
              </a:rPr>
              <a:t> </a:t>
            </a:r>
          </a:p>
          <a:p>
            <a:pPr marL="431800" indent="-431800">
              <a:buClr>
                <a:srgbClr val="FF3300"/>
              </a:buClr>
              <a:buFont typeface="Wingdings" pitchFamily="2" charset="2"/>
              <a:buNone/>
            </a:pPr>
            <a:r>
              <a:rPr lang="de-DE" altLang="de-DE" sz="2400" dirty="0">
                <a:solidFill>
                  <a:schemeClr val="tx1">
                    <a:lumMod val="75000"/>
                    <a:lumOff val="25000"/>
                  </a:schemeClr>
                </a:solidFill>
                <a:latin typeface="Arial" pitchFamily="34" charset="0"/>
                <a:cs typeface="Arial" pitchFamily="34" charset="0"/>
              </a:rPr>
              <a:t>Aufnahme eines zinsgünstigen Darlehens mit einer </a:t>
            </a:r>
          </a:p>
          <a:p>
            <a:pPr marL="431800" indent="-4318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Laufzeit von 10 Jahren, Effektivzins </a:t>
            </a:r>
            <a:r>
              <a:rPr lang="de-DE" altLang="de-DE" sz="2400" b="1" dirty="0" smtClean="0">
                <a:solidFill>
                  <a:schemeClr val="tx1">
                    <a:lumMod val="75000"/>
                    <a:lumOff val="25000"/>
                  </a:schemeClr>
                </a:solidFill>
                <a:latin typeface="Arial" pitchFamily="34" charset="0"/>
                <a:cs typeface="Arial" pitchFamily="34" charset="0"/>
              </a:rPr>
              <a:t>2,00 </a:t>
            </a:r>
            <a:r>
              <a:rPr lang="de-DE" altLang="de-DE" sz="2400" b="1" dirty="0">
                <a:solidFill>
                  <a:schemeClr val="tx1">
                    <a:lumMod val="75000"/>
                    <a:lumOff val="25000"/>
                  </a:schemeClr>
                </a:solidFill>
                <a:latin typeface="Arial" pitchFamily="34" charset="0"/>
                <a:cs typeface="Arial" pitchFamily="34" charset="0"/>
              </a:rPr>
              <a:t>%</a:t>
            </a:r>
          </a:p>
          <a:p>
            <a:pPr marL="431800" indent="-431800">
              <a:buClr>
                <a:srgbClr val="FF3300"/>
              </a:buClr>
              <a:buFont typeface="Wingdings" pitchFamily="2" charset="2"/>
              <a:buNone/>
            </a:pPr>
            <a:endParaRPr lang="de-DE" altLang="de-DE" sz="2400" b="1" dirty="0">
              <a:solidFill>
                <a:schemeClr val="tx1">
                  <a:lumMod val="75000"/>
                  <a:lumOff val="25000"/>
                </a:schemeClr>
              </a:solidFill>
              <a:latin typeface="Arial" pitchFamily="34" charset="0"/>
              <a:cs typeface="Arial" pitchFamily="34" charset="0"/>
            </a:endParaRPr>
          </a:p>
          <a:p>
            <a:pPr marL="1270000" lvl="2" indent="-342900">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Investitionskosten	</a:t>
            </a:r>
            <a:r>
              <a:rPr lang="de-DE" altLang="de-DE" sz="2400" b="1" dirty="0">
                <a:solidFill>
                  <a:schemeClr val="tx1">
                    <a:lumMod val="75000"/>
                    <a:lumOff val="25000"/>
                  </a:schemeClr>
                </a:solidFill>
                <a:latin typeface="Arial" pitchFamily="34" charset="0"/>
                <a:cs typeface="Arial" pitchFamily="34" charset="0"/>
              </a:rPr>
              <a:t>	26.000,- €</a:t>
            </a:r>
          </a:p>
          <a:p>
            <a:pPr marL="1270000" lvl="2" indent="-342900">
              <a:buClr>
                <a:srgbClr val="FF3300"/>
              </a:buClr>
              <a:buFont typeface="Wingdings" pitchFamily="2" charset="2"/>
              <a:buNone/>
            </a:pPr>
            <a:r>
              <a:rPr lang="de-DE" altLang="de-DE" sz="2400" b="1" u="sng" dirty="0">
                <a:solidFill>
                  <a:schemeClr val="tx1">
                    <a:lumMod val="75000"/>
                    <a:lumOff val="25000"/>
                  </a:schemeClr>
                </a:solidFill>
                <a:latin typeface="Arial" pitchFamily="34" charset="0"/>
                <a:cs typeface="Arial" pitchFamily="34" charset="0"/>
              </a:rPr>
              <a:t>Zinsen insgesamt	</a:t>
            </a:r>
            <a:r>
              <a:rPr lang="de-DE" altLang="de-DE" sz="2400" b="1" u="sng" dirty="0" smtClean="0">
                <a:solidFill>
                  <a:schemeClr val="tx1">
                    <a:lumMod val="75000"/>
                    <a:lumOff val="25000"/>
                  </a:schemeClr>
                </a:solidFill>
                <a:latin typeface="Arial" pitchFamily="34" charset="0"/>
                <a:cs typeface="Arial" pitchFamily="34" charset="0"/>
              </a:rPr>
              <a:t>	  3.000,- </a:t>
            </a:r>
            <a:r>
              <a:rPr lang="de-DE" altLang="de-DE" sz="2400" b="1" u="sng" dirty="0">
                <a:solidFill>
                  <a:schemeClr val="tx1">
                    <a:lumMod val="75000"/>
                    <a:lumOff val="25000"/>
                  </a:schemeClr>
                </a:solidFill>
                <a:latin typeface="Arial" pitchFamily="34" charset="0"/>
                <a:cs typeface="Arial" pitchFamily="34" charset="0"/>
              </a:rPr>
              <a:t>€</a:t>
            </a:r>
          </a:p>
          <a:p>
            <a:pPr marL="1270000" lvl="2" indent="-3429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Summe		</a:t>
            </a:r>
            <a:r>
              <a:rPr lang="de-DE" altLang="de-DE" sz="2400" b="1" dirty="0" smtClean="0">
                <a:solidFill>
                  <a:schemeClr val="tx1">
                    <a:lumMod val="75000"/>
                    <a:lumOff val="25000"/>
                  </a:schemeClr>
                </a:solidFill>
                <a:latin typeface="Arial" pitchFamily="34" charset="0"/>
                <a:cs typeface="Arial" pitchFamily="34" charset="0"/>
              </a:rPr>
              <a:t>			29.000,- </a:t>
            </a:r>
            <a:r>
              <a:rPr lang="de-DE" altLang="de-DE" sz="2400" b="1" dirty="0">
                <a:solidFill>
                  <a:schemeClr val="tx1">
                    <a:lumMod val="75000"/>
                    <a:lumOff val="25000"/>
                  </a:schemeClr>
                </a:solidFill>
                <a:latin typeface="Arial" pitchFamily="34" charset="0"/>
                <a:cs typeface="Arial" pitchFamily="34" charset="0"/>
              </a:rPr>
              <a:t>€</a:t>
            </a:r>
          </a:p>
        </p:txBody>
      </p:sp>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552642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7459" name="Rectangle 3"/>
          <p:cNvSpPr>
            <a:spLocks noGrp="1" noChangeArrowheads="1"/>
          </p:cNvSpPr>
          <p:nvPr>
            <p:ph type="body" sz="half" idx="4294967295"/>
          </p:nvPr>
        </p:nvSpPr>
        <p:spPr>
          <a:xfrm>
            <a:off x="392113" y="1481138"/>
            <a:ext cx="8675687" cy="5346700"/>
          </a:xfrm>
          <a:prstGeom prst="rect">
            <a:avLst/>
          </a:prstGeom>
        </p:spPr>
        <p:txBody>
          <a:bodyPr/>
          <a:lstStyle/>
          <a:p>
            <a:pPr marL="431800" indent="-431800" defTabSz="952500">
              <a:lnSpc>
                <a:spcPct val="90000"/>
              </a:lnSpc>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Gesamtkosten</a:t>
            </a:r>
            <a:r>
              <a:rPr lang="de-DE" altLang="de-DE" sz="2400" dirty="0">
                <a:solidFill>
                  <a:schemeClr val="tx1">
                    <a:lumMod val="75000"/>
                    <a:lumOff val="25000"/>
                  </a:schemeClr>
                </a:solidFill>
                <a:latin typeface="Arial" pitchFamily="34" charset="0"/>
                <a:cs typeface="Arial" pitchFamily="34" charset="0"/>
              </a:rPr>
              <a:t> pro kWh eingesparter Energie</a:t>
            </a:r>
          </a:p>
          <a:p>
            <a:pPr marL="431800" indent="-431800" defTabSz="952500">
              <a:lnSpc>
                <a:spcPct val="90000"/>
              </a:lnSpc>
              <a:buClr>
                <a:srgbClr val="FF3300"/>
              </a:buClr>
              <a:buFont typeface="Wingdings" pitchFamily="2" charset="2"/>
              <a:buNone/>
            </a:pPr>
            <a:r>
              <a:rPr lang="de-DE" altLang="de-DE" sz="2400" b="1" dirty="0">
                <a:latin typeface="Arial" pitchFamily="34" charset="0"/>
                <a:cs typeface="Arial" pitchFamily="34" charset="0"/>
              </a:rPr>
              <a:t>	</a:t>
            </a:r>
            <a:r>
              <a:rPr lang="de-DE" altLang="de-DE" sz="2400" b="1" dirty="0">
                <a:solidFill>
                  <a:srgbClr val="C00000"/>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29.000</a:t>
            </a:r>
            <a:r>
              <a:rPr lang="de-DE" altLang="de-DE" sz="2400" b="1" dirty="0">
                <a:solidFill>
                  <a:srgbClr val="C00000"/>
                </a:solidFill>
                <a:latin typeface="Arial" pitchFamily="34" charset="0"/>
                <a:cs typeface="Arial" pitchFamily="34" charset="0"/>
              </a:rPr>
              <a:t>,- € / 300.000 kWh = </a:t>
            </a:r>
            <a:r>
              <a:rPr lang="de-DE" altLang="de-DE" sz="2400" b="1" dirty="0" smtClean="0">
                <a:solidFill>
                  <a:srgbClr val="C00000"/>
                </a:solidFill>
                <a:latin typeface="Arial" pitchFamily="34" charset="0"/>
                <a:cs typeface="Arial" pitchFamily="34" charset="0"/>
              </a:rPr>
              <a:t>9,7 </a:t>
            </a:r>
            <a:r>
              <a:rPr lang="de-DE" altLang="de-DE" sz="2400" b="1" dirty="0" err="1">
                <a:solidFill>
                  <a:srgbClr val="C00000"/>
                </a:solidFill>
                <a:latin typeface="Arial" pitchFamily="34" charset="0"/>
                <a:cs typeface="Arial" pitchFamily="34" charset="0"/>
              </a:rPr>
              <a:t>Ct</a:t>
            </a:r>
            <a:r>
              <a:rPr lang="de-DE" altLang="de-DE" sz="2400" b="1" dirty="0">
                <a:solidFill>
                  <a:srgbClr val="C00000"/>
                </a:solidFill>
                <a:latin typeface="Arial" pitchFamily="34" charset="0"/>
                <a:cs typeface="Arial" pitchFamily="34" charset="0"/>
              </a:rPr>
              <a:t> / kWh</a:t>
            </a:r>
          </a:p>
          <a:p>
            <a:pPr marL="431800" indent="-431800" defTabSz="952500">
              <a:lnSpc>
                <a:spcPct val="90000"/>
              </a:lnSpc>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Mehrkosten</a:t>
            </a:r>
            <a:r>
              <a:rPr lang="de-DE" altLang="de-DE" sz="2400" dirty="0">
                <a:solidFill>
                  <a:schemeClr val="tx1">
                    <a:lumMod val="75000"/>
                    <a:lumOff val="25000"/>
                  </a:schemeClr>
                </a:solidFill>
                <a:latin typeface="Arial" pitchFamily="34" charset="0"/>
                <a:cs typeface="Arial" pitchFamily="34" charset="0"/>
              </a:rPr>
              <a:t> pro kWh eingesparter Energie</a:t>
            </a:r>
            <a:r>
              <a:rPr lang="de-DE" altLang="de-DE" sz="2400" b="1" dirty="0">
                <a:latin typeface="Arial" pitchFamily="34" charset="0"/>
                <a:cs typeface="Arial" pitchFamily="34" charset="0"/>
              </a:rPr>
              <a:t>	</a:t>
            </a:r>
          </a:p>
          <a:p>
            <a:pPr marL="431800" indent="-431800" defTabSz="952500">
              <a:lnSpc>
                <a:spcPct val="90000"/>
              </a:lnSpc>
              <a:buClr>
                <a:srgbClr val="FF3300"/>
              </a:buClr>
              <a:buFont typeface="Wingdings" pitchFamily="2" charset="2"/>
              <a:buNone/>
            </a:pPr>
            <a:r>
              <a:rPr lang="de-DE" altLang="de-DE" sz="2400" b="1" dirty="0">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21.190,- </a:t>
            </a:r>
            <a:r>
              <a:rPr lang="de-DE" altLang="de-DE" sz="2400" b="1" dirty="0">
                <a:solidFill>
                  <a:srgbClr val="C00000"/>
                </a:solidFill>
                <a:latin typeface="Arial" pitchFamily="34" charset="0"/>
                <a:cs typeface="Arial" pitchFamily="34" charset="0"/>
              </a:rPr>
              <a:t>€ / 300.000 kWh = </a:t>
            </a:r>
            <a:r>
              <a:rPr lang="de-DE" altLang="de-DE" sz="2400" b="1" dirty="0" smtClean="0">
                <a:solidFill>
                  <a:srgbClr val="C00000"/>
                </a:solidFill>
                <a:latin typeface="Arial" pitchFamily="34" charset="0"/>
                <a:cs typeface="Arial" pitchFamily="34" charset="0"/>
              </a:rPr>
              <a:t>7,1 </a:t>
            </a:r>
            <a:r>
              <a:rPr lang="de-DE" altLang="de-DE" sz="2400" b="1" dirty="0" err="1">
                <a:solidFill>
                  <a:srgbClr val="C00000"/>
                </a:solidFill>
                <a:latin typeface="Arial" pitchFamily="34" charset="0"/>
                <a:cs typeface="Arial" pitchFamily="34" charset="0"/>
              </a:rPr>
              <a:t>Ct</a:t>
            </a:r>
            <a:r>
              <a:rPr lang="de-DE" altLang="de-DE" sz="2400" b="1" dirty="0">
                <a:solidFill>
                  <a:srgbClr val="C00000"/>
                </a:solidFill>
                <a:latin typeface="Arial" pitchFamily="34" charset="0"/>
                <a:cs typeface="Arial" pitchFamily="34" charset="0"/>
              </a:rPr>
              <a:t> / kWh</a:t>
            </a:r>
          </a:p>
          <a:p>
            <a:pPr marL="0" indent="0" defTabSz="952500">
              <a:spcBef>
                <a:spcPts val="0"/>
              </a:spcBef>
              <a:buClr>
                <a:srgbClr val="FF3300"/>
              </a:buClr>
              <a:buFont typeface="Wingdings" pitchFamily="2" charset="2"/>
              <a:buNone/>
            </a:pPr>
            <a:endParaRPr lang="de-DE" altLang="de-DE" sz="1000" dirty="0" smtClean="0">
              <a:solidFill>
                <a:schemeClr val="tx1">
                  <a:lumMod val="75000"/>
                  <a:lumOff val="25000"/>
                </a:schemeClr>
              </a:solidFill>
              <a:latin typeface="Arial" pitchFamily="34" charset="0"/>
              <a:cs typeface="Arial" pitchFamily="34" charset="0"/>
            </a:endParaRPr>
          </a:p>
          <a:p>
            <a:pPr marL="0" indent="0" defTabSz="952500">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Durchschnittliche</a:t>
            </a:r>
            <a:r>
              <a:rPr lang="de-DE" altLang="de-DE" sz="2400" b="1" dirty="0" smtClean="0">
                <a:latin typeface="Arial" pitchFamily="34" charset="0"/>
                <a:cs typeface="Arial" pitchFamily="34" charset="0"/>
              </a:rPr>
              <a:t> </a:t>
            </a:r>
            <a:r>
              <a:rPr lang="de-DE" altLang="de-DE" sz="2400" b="1" dirty="0">
                <a:solidFill>
                  <a:srgbClr val="C00000"/>
                </a:solidFill>
                <a:latin typeface="Arial" pitchFamily="34" charset="0"/>
                <a:cs typeface="Arial" pitchFamily="34" charset="0"/>
              </a:rPr>
              <a:t>Nutzenergiekosten </a:t>
            </a:r>
            <a:r>
              <a:rPr lang="de-DE" altLang="de-DE" sz="2400" b="1" dirty="0">
                <a:solidFill>
                  <a:schemeClr val="tx1">
                    <a:lumMod val="75000"/>
                    <a:lumOff val="25000"/>
                  </a:schemeClr>
                </a:solidFill>
                <a:latin typeface="Arial" pitchFamily="34" charset="0"/>
                <a:cs typeface="Arial" pitchFamily="34" charset="0"/>
              </a:rPr>
              <a:t>bei </a:t>
            </a:r>
            <a:r>
              <a:rPr lang="de-DE" altLang="de-DE" sz="2400" b="1" dirty="0" smtClean="0">
                <a:solidFill>
                  <a:schemeClr val="tx1">
                    <a:lumMod val="75000"/>
                    <a:lumOff val="25000"/>
                  </a:schemeClr>
                </a:solidFill>
                <a:latin typeface="Arial" pitchFamily="34" charset="0"/>
                <a:cs typeface="Arial" pitchFamily="34" charset="0"/>
              </a:rPr>
              <a:t>einer Ölheizung in </a:t>
            </a:r>
            <a:r>
              <a:rPr lang="de-DE" altLang="de-DE" sz="2400" b="1" dirty="0">
                <a:solidFill>
                  <a:schemeClr val="tx1">
                    <a:lumMod val="75000"/>
                    <a:lumOff val="25000"/>
                  </a:schemeClr>
                </a:solidFill>
                <a:latin typeface="Arial" pitchFamily="34" charset="0"/>
                <a:cs typeface="Arial" pitchFamily="34" charset="0"/>
              </a:rPr>
              <a:t>den nächsten 30 </a:t>
            </a:r>
            <a:r>
              <a:rPr lang="de-DE" altLang="de-DE" sz="2400" b="1" dirty="0" smtClean="0">
                <a:solidFill>
                  <a:schemeClr val="tx1">
                    <a:lumMod val="75000"/>
                    <a:lumOff val="25000"/>
                  </a:schemeClr>
                </a:solidFill>
                <a:latin typeface="Arial" pitchFamily="34" charset="0"/>
                <a:cs typeface="Arial" pitchFamily="34" charset="0"/>
              </a:rPr>
              <a:t>Jahren:</a:t>
            </a:r>
            <a:endParaRPr lang="de-DE" altLang="de-DE" sz="2400" b="1" dirty="0">
              <a:solidFill>
                <a:schemeClr val="tx1">
                  <a:lumMod val="75000"/>
                  <a:lumOff val="25000"/>
                </a:schemeClr>
              </a:solidFill>
              <a:latin typeface="Arial" pitchFamily="34" charset="0"/>
              <a:cs typeface="Arial" pitchFamily="34" charset="0"/>
            </a:endParaRPr>
          </a:p>
          <a:p>
            <a:pPr marL="0" indent="0" defTabSz="952500">
              <a:lnSpc>
                <a:spcPct val="90000"/>
              </a:lnSpc>
              <a:spcBef>
                <a:spcPts val="1200"/>
              </a:spcBef>
              <a:buClr>
                <a:srgbClr val="FF3300"/>
              </a:buClr>
              <a:buFont typeface="Wingdings" pitchFamily="2" charset="2"/>
              <a:buNone/>
            </a:pPr>
            <a:r>
              <a:rPr lang="de-DE" altLang="de-DE" sz="2400" dirty="0" smtClean="0">
                <a:solidFill>
                  <a:schemeClr val="tx1">
                    <a:lumMod val="75000"/>
                    <a:lumOff val="25000"/>
                  </a:schemeClr>
                </a:solidFill>
                <a:latin typeface="Arial" pitchFamily="34" charset="0"/>
                <a:cs typeface="Arial" pitchFamily="34" charset="0"/>
              </a:rPr>
              <a:t>Aktueller </a:t>
            </a:r>
            <a:r>
              <a:rPr lang="de-DE" altLang="de-DE" sz="2400" dirty="0">
                <a:solidFill>
                  <a:schemeClr val="tx1">
                    <a:lumMod val="75000"/>
                    <a:lumOff val="25000"/>
                  </a:schemeClr>
                </a:solidFill>
                <a:latin typeface="Arial" pitchFamily="34" charset="0"/>
                <a:cs typeface="Arial" pitchFamily="34" charset="0"/>
              </a:rPr>
              <a:t>Heizölpreis: </a:t>
            </a:r>
            <a:r>
              <a:rPr lang="de-DE" altLang="de-DE" sz="2400" dirty="0" smtClean="0">
                <a:solidFill>
                  <a:schemeClr val="tx1">
                    <a:lumMod val="75000"/>
                    <a:lumOff val="25000"/>
                  </a:schemeClr>
                </a:solidFill>
                <a:latin typeface="Arial" pitchFamily="34" charset="0"/>
                <a:cs typeface="Arial" pitchFamily="34" charset="0"/>
              </a:rPr>
              <a:t>65 </a:t>
            </a:r>
            <a:r>
              <a:rPr lang="de-DE" altLang="de-DE" sz="2400" dirty="0" err="1" smtClean="0">
                <a:solidFill>
                  <a:schemeClr val="tx1">
                    <a:lumMod val="75000"/>
                    <a:lumOff val="25000"/>
                  </a:schemeClr>
                </a:solidFill>
                <a:latin typeface="Arial" pitchFamily="34" charset="0"/>
                <a:cs typeface="Arial" pitchFamily="34" charset="0"/>
              </a:rPr>
              <a:t>Ct</a:t>
            </a:r>
            <a:r>
              <a:rPr lang="de-DE" altLang="de-DE" sz="2400" dirty="0" smtClean="0">
                <a:solidFill>
                  <a:schemeClr val="tx1">
                    <a:lumMod val="75000"/>
                    <a:lumOff val="25000"/>
                  </a:schemeClr>
                </a:solidFill>
                <a:latin typeface="Arial" pitchFamily="34" charset="0"/>
                <a:cs typeface="Arial" pitchFamily="34" charset="0"/>
              </a:rPr>
              <a:t>/L </a:t>
            </a:r>
            <a:r>
              <a:rPr lang="de-DE" altLang="de-DE" sz="2400" dirty="0">
                <a:solidFill>
                  <a:schemeClr val="tx1">
                    <a:lumMod val="75000"/>
                    <a:lumOff val="25000"/>
                  </a:schemeClr>
                </a:solidFill>
                <a:latin typeface="Arial" pitchFamily="34" charset="0"/>
                <a:cs typeface="Arial" pitchFamily="34" charset="0"/>
              </a:rPr>
              <a:t>≈ </a:t>
            </a:r>
            <a:r>
              <a:rPr lang="de-DE" altLang="de-DE" sz="2400" dirty="0" smtClean="0">
                <a:solidFill>
                  <a:schemeClr val="tx1">
                    <a:lumMod val="75000"/>
                    <a:lumOff val="25000"/>
                  </a:schemeClr>
                </a:solidFill>
                <a:latin typeface="Arial" pitchFamily="34" charset="0"/>
                <a:cs typeface="Arial" pitchFamily="34" charset="0"/>
              </a:rPr>
              <a:t>6,5 </a:t>
            </a:r>
            <a:r>
              <a:rPr lang="de-DE" altLang="de-DE" sz="2400" dirty="0" err="1">
                <a:solidFill>
                  <a:schemeClr val="tx1">
                    <a:lumMod val="75000"/>
                    <a:lumOff val="25000"/>
                  </a:schemeClr>
                </a:solidFill>
                <a:latin typeface="Arial" pitchFamily="34" charset="0"/>
                <a:cs typeface="Arial" pitchFamily="34" charset="0"/>
              </a:rPr>
              <a:t>Ct</a:t>
            </a:r>
            <a:r>
              <a:rPr lang="de-DE" altLang="de-DE" sz="2400" dirty="0">
                <a:solidFill>
                  <a:schemeClr val="tx1">
                    <a:lumMod val="75000"/>
                    <a:lumOff val="25000"/>
                  </a:schemeClr>
                </a:solidFill>
                <a:latin typeface="Arial" pitchFamily="34" charset="0"/>
                <a:cs typeface="Arial" pitchFamily="34" charset="0"/>
              </a:rPr>
              <a:t>/kWh </a:t>
            </a:r>
            <a:r>
              <a:rPr lang="de-DE" altLang="de-DE" sz="2400" b="1" dirty="0" smtClean="0">
                <a:solidFill>
                  <a:schemeClr val="tx1">
                    <a:lumMod val="75000"/>
                    <a:lumOff val="25000"/>
                  </a:schemeClr>
                </a:solidFill>
                <a:latin typeface="Arial" pitchFamily="34" charset="0"/>
                <a:cs typeface="Arial" pitchFamily="34" charset="0"/>
              </a:rPr>
              <a:t>Endenergie</a:t>
            </a:r>
            <a:r>
              <a:rPr lang="de-DE" altLang="de-DE" sz="2400" dirty="0" smtClean="0">
                <a:solidFill>
                  <a:srgbClr val="C00000"/>
                </a:solidFill>
                <a:latin typeface="Arial" pitchFamily="34" charset="0"/>
                <a:cs typeface="Arial" pitchFamily="34" charset="0"/>
              </a:rPr>
              <a:t> </a:t>
            </a:r>
            <a:endParaRPr lang="de-DE" altLang="de-DE" sz="2400" dirty="0">
              <a:solidFill>
                <a:srgbClr val="C00000"/>
              </a:solidFill>
              <a:latin typeface="Arial" pitchFamily="34" charset="0"/>
              <a:cs typeface="Arial" pitchFamily="34" charset="0"/>
            </a:endParaRPr>
          </a:p>
          <a:p>
            <a:pPr marL="0" indent="0" defTabSz="952500">
              <a:lnSpc>
                <a:spcPct val="90000"/>
              </a:lnSpc>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Aktueller </a:t>
            </a:r>
            <a:r>
              <a:rPr lang="de-DE" altLang="de-DE" sz="2400" b="1" dirty="0">
                <a:solidFill>
                  <a:schemeClr val="tx1">
                    <a:lumMod val="75000"/>
                    <a:lumOff val="25000"/>
                  </a:schemeClr>
                </a:solidFill>
                <a:latin typeface="Arial" pitchFamily="34" charset="0"/>
                <a:cs typeface="Arial" pitchFamily="34" charset="0"/>
              </a:rPr>
              <a:t>Preis pro kWh Nutzenergie: </a:t>
            </a:r>
            <a:r>
              <a:rPr lang="de-DE" altLang="de-DE" sz="2400" b="1" dirty="0" smtClean="0">
                <a:solidFill>
                  <a:schemeClr val="tx1">
                    <a:lumMod val="75000"/>
                    <a:lumOff val="25000"/>
                  </a:schemeClr>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ca. 7,2 </a:t>
            </a:r>
            <a:r>
              <a:rPr lang="de-DE" altLang="de-DE" sz="2400" b="1" dirty="0" err="1" smtClean="0">
                <a:solidFill>
                  <a:srgbClr val="C00000"/>
                </a:solidFill>
                <a:latin typeface="Arial" pitchFamily="34" charset="0"/>
                <a:cs typeface="Arial" pitchFamily="34" charset="0"/>
              </a:rPr>
              <a:t>Ct</a:t>
            </a:r>
            <a:r>
              <a:rPr lang="de-DE" altLang="de-DE" sz="2400" b="1" dirty="0" smtClean="0">
                <a:solidFill>
                  <a:srgbClr val="C00000"/>
                </a:solidFill>
                <a:latin typeface="Arial" pitchFamily="34" charset="0"/>
                <a:cs typeface="Arial" pitchFamily="34" charset="0"/>
              </a:rPr>
              <a:t> </a:t>
            </a:r>
            <a:r>
              <a:rPr lang="de-DE" altLang="de-DE" sz="2400" b="1" dirty="0">
                <a:solidFill>
                  <a:srgbClr val="C00000"/>
                </a:solidFill>
                <a:latin typeface="Arial" pitchFamily="34" charset="0"/>
                <a:cs typeface="Arial" pitchFamily="34" charset="0"/>
              </a:rPr>
              <a:t>/ kWh</a:t>
            </a:r>
          </a:p>
          <a:p>
            <a:pPr marL="0" indent="0" defTabSz="952500">
              <a:lnSpc>
                <a:spcPct val="90000"/>
              </a:lnSpc>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Mittlerer Preis bei </a:t>
            </a:r>
            <a:r>
              <a:rPr lang="de-DE" altLang="de-DE" sz="2400" b="1" dirty="0" err="1" smtClean="0">
                <a:solidFill>
                  <a:schemeClr val="tx1">
                    <a:lumMod val="75000"/>
                    <a:lumOff val="25000"/>
                  </a:schemeClr>
                </a:solidFill>
                <a:latin typeface="Arial" pitchFamily="34" charset="0"/>
                <a:cs typeface="Arial" pitchFamily="34" charset="0"/>
              </a:rPr>
              <a:t>jährl</a:t>
            </a:r>
            <a:r>
              <a:rPr lang="de-DE" altLang="de-DE" sz="2400" b="1" dirty="0" smtClean="0">
                <a:solidFill>
                  <a:schemeClr val="tx1">
                    <a:lumMod val="75000"/>
                    <a:lumOff val="25000"/>
                  </a:schemeClr>
                </a:solidFill>
                <a:latin typeface="Arial" pitchFamily="34" charset="0"/>
                <a:cs typeface="Arial" pitchFamily="34" charset="0"/>
              </a:rPr>
              <a:t>. </a:t>
            </a:r>
            <a:r>
              <a:rPr lang="de-DE" altLang="de-DE" sz="2400" b="1" dirty="0">
                <a:solidFill>
                  <a:schemeClr val="tx1">
                    <a:lumMod val="75000"/>
                    <a:lumOff val="25000"/>
                  </a:schemeClr>
                </a:solidFill>
                <a:latin typeface="Arial" pitchFamily="34" charset="0"/>
                <a:cs typeface="Arial" pitchFamily="34" charset="0"/>
              </a:rPr>
              <a:t>Preissteigerung 0 </a:t>
            </a:r>
            <a:r>
              <a:rPr lang="de-DE" altLang="de-DE" sz="2400" b="1" dirty="0" smtClean="0">
                <a:solidFill>
                  <a:schemeClr val="tx1">
                    <a:lumMod val="75000"/>
                    <a:lumOff val="25000"/>
                  </a:schemeClr>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7,2 </a:t>
            </a:r>
            <a:r>
              <a:rPr lang="de-DE" altLang="de-DE" sz="2400" b="1" dirty="0" err="1">
                <a:solidFill>
                  <a:srgbClr val="C00000"/>
                </a:solidFill>
                <a:latin typeface="Arial" pitchFamily="34" charset="0"/>
                <a:cs typeface="Arial" pitchFamily="34" charset="0"/>
              </a:rPr>
              <a:t>Ct</a:t>
            </a:r>
            <a:r>
              <a:rPr lang="de-DE" altLang="de-DE" sz="2400" b="1" dirty="0">
                <a:solidFill>
                  <a:srgbClr val="C00000"/>
                </a:solidFill>
                <a:latin typeface="Arial" pitchFamily="34" charset="0"/>
                <a:cs typeface="Arial" pitchFamily="34" charset="0"/>
              </a:rPr>
              <a:t> / kWh</a:t>
            </a:r>
          </a:p>
          <a:p>
            <a:pPr marL="396000" indent="-431800" defTabSz="952500">
              <a:lnSpc>
                <a:spcPct val="90000"/>
              </a:lnSpc>
              <a:buClr>
                <a:srgbClr val="FF3300"/>
              </a:buClr>
              <a:buFont typeface="Wingdings" pitchFamily="2" charset="2"/>
              <a:buNone/>
            </a:pPr>
            <a:r>
              <a:rPr lang="de-DE" altLang="de-DE" sz="2400" b="1" dirty="0">
                <a:solidFill>
                  <a:srgbClr val="C00000"/>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				             </a:t>
            </a:r>
            <a:r>
              <a:rPr lang="de-DE" altLang="de-DE" sz="2400" b="1" dirty="0" smtClean="0">
                <a:solidFill>
                  <a:schemeClr val="tx1">
                    <a:lumMod val="75000"/>
                    <a:lumOff val="25000"/>
                  </a:schemeClr>
                </a:solidFill>
                <a:latin typeface="Arial" pitchFamily="34" charset="0"/>
                <a:cs typeface="Arial" pitchFamily="34" charset="0"/>
              </a:rPr>
              <a:t>2 %:  </a:t>
            </a:r>
            <a:r>
              <a:rPr lang="de-DE" altLang="de-DE" sz="2400" b="1" dirty="0" smtClean="0">
                <a:solidFill>
                  <a:srgbClr val="C00000"/>
                </a:solidFill>
                <a:latin typeface="Arial" pitchFamily="34" charset="0"/>
                <a:cs typeface="Arial" pitchFamily="34" charset="0"/>
              </a:rPr>
              <a:t>9,9 </a:t>
            </a:r>
            <a:r>
              <a:rPr lang="de-DE" altLang="de-DE" sz="2400" b="1" dirty="0" err="1">
                <a:solidFill>
                  <a:srgbClr val="C00000"/>
                </a:solidFill>
                <a:latin typeface="Arial" pitchFamily="34" charset="0"/>
                <a:cs typeface="Arial" pitchFamily="34" charset="0"/>
              </a:rPr>
              <a:t>Ct</a:t>
            </a:r>
            <a:r>
              <a:rPr lang="de-DE" altLang="de-DE" sz="2400" b="1" dirty="0">
                <a:solidFill>
                  <a:srgbClr val="C00000"/>
                </a:solidFill>
                <a:latin typeface="Arial" pitchFamily="34" charset="0"/>
                <a:cs typeface="Arial" pitchFamily="34" charset="0"/>
              </a:rPr>
              <a:t> / kWh</a:t>
            </a:r>
          </a:p>
          <a:p>
            <a:pPr marL="396000" indent="-431800" defTabSz="952500">
              <a:lnSpc>
                <a:spcPct val="90000"/>
              </a:lnSpc>
              <a:buClr>
                <a:srgbClr val="FF3300"/>
              </a:buClr>
              <a:buFont typeface="Wingdings" pitchFamily="2" charset="2"/>
              <a:buNone/>
            </a:pPr>
            <a:r>
              <a:rPr lang="de-DE" altLang="de-DE" sz="2400" b="1" dirty="0">
                <a:solidFill>
                  <a:srgbClr val="C00000"/>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				             </a:t>
            </a:r>
            <a:r>
              <a:rPr lang="de-DE" altLang="de-DE" sz="2400" b="1" dirty="0" smtClean="0">
                <a:solidFill>
                  <a:schemeClr val="tx1">
                    <a:lumMod val="75000"/>
                    <a:lumOff val="25000"/>
                  </a:schemeClr>
                </a:solidFill>
                <a:latin typeface="Arial" pitchFamily="34" charset="0"/>
                <a:cs typeface="Arial" pitchFamily="34" charset="0"/>
              </a:rPr>
              <a:t>5 %:</a:t>
            </a:r>
            <a:r>
              <a:rPr lang="de-DE" altLang="de-DE" sz="2400" b="1" dirty="0" smtClean="0">
                <a:solidFill>
                  <a:srgbClr val="C00000"/>
                </a:solidFill>
                <a:latin typeface="Arial" pitchFamily="34" charset="0"/>
                <a:cs typeface="Arial" pitchFamily="34" charset="0"/>
              </a:rPr>
              <a:t>16,8 </a:t>
            </a:r>
            <a:r>
              <a:rPr lang="de-DE" altLang="de-DE" sz="2400" b="1" dirty="0" err="1" smtClean="0">
                <a:solidFill>
                  <a:srgbClr val="C00000"/>
                </a:solidFill>
                <a:latin typeface="Arial" pitchFamily="34" charset="0"/>
                <a:cs typeface="Arial" pitchFamily="34" charset="0"/>
              </a:rPr>
              <a:t>Ct</a:t>
            </a:r>
            <a:r>
              <a:rPr lang="de-DE" altLang="de-DE" sz="2400" b="1" dirty="0" smtClean="0">
                <a:solidFill>
                  <a:srgbClr val="C00000"/>
                </a:solidFill>
                <a:latin typeface="Arial" pitchFamily="34" charset="0"/>
                <a:cs typeface="Arial" pitchFamily="34" charset="0"/>
              </a:rPr>
              <a:t> </a:t>
            </a:r>
            <a:r>
              <a:rPr lang="de-DE" altLang="de-DE" sz="2400" b="1" dirty="0">
                <a:solidFill>
                  <a:srgbClr val="C00000"/>
                </a:solidFill>
                <a:latin typeface="Arial" pitchFamily="34" charset="0"/>
                <a:cs typeface="Arial" pitchFamily="34" charset="0"/>
              </a:rPr>
              <a:t>/ kWh</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185116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Wirtschaftlichkeit</a:t>
            </a:r>
            <a:br>
              <a:rPr lang="de-DE" dirty="0" smtClean="0"/>
            </a:br>
            <a:endParaRPr lang="de-DE" dirty="0"/>
          </a:p>
        </p:txBody>
      </p:sp>
      <p:sp>
        <p:nvSpPr>
          <p:cNvPr id="788483" name="Rectangle 3"/>
          <p:cNvSpPr>
            <a:spLocks noGrp="1" noChangeArrowheads="1"/>
          </p:cNvSpPr>
          <p:nvPr>
            <p:ph type="body" sz="half" idx="4294967295"/>
          </p:nvPr>
        </p:nvSpPr>
        <p:spPr>
          <a:xfrm>
            <a:off x="380999" y="1644650"/>
            <a:ext cx="8524875" cy="5346700"/>
          </a:xfrm>
          <a:prstGeom prst="rect">
            <a:avLst/>
          </a:prstGeom>
        </p:spPr>
        <p:txBody>
          <a:bodyPr/>
          <a:lstStyle/>
          <a:p>
            <a:pPr marL="431800" indent="-431800" defTabSz="9525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Gesamtkosten </a:t>
            </a:r>
            <a:r>
              <a:rPr lang="de-DE" altLang="de-DE" sz="2400" b="1" dirty="0">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29.000,- </a:t>
            </a:r>
            <a:r>
              <a:rPr lang="de-DE" altLang="de-DE" sz="2400" b="1" dirty="0">
                <a:solidFill>
                  <a:srgbClr val="C00000"/>
                </a:solidFill>
                <a:latin typeface="Arial" pitchFamily="34" charset="0"/>
                <a:cs typeface="Arial" pitchFamily="34" charset="0"/>
              </a:rPr>
              <a:t>€</a:t>
            </a:r>
          </a:p>
          <a:p>
            <a:pPr marL="431800" indent="-431800" defTabSz="952500">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Mehrkosten </a:t>
            </a:r>
            <a:r>
              <a:rPr lang="de-DE" altLang="de-DE" sz="2400" b="1" dirty="0">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21.190,- </a:t>
            </a:r>
            <a:r>
              <a:rPr lang="de-DE" altLang="de-DE" sz="2400" b="1" dirty="0">
                <a:solidFill>
                  <a:srgbClr val="C00000"/>
                </a:solidFill>
                <a:latin typeface="Arial" pitchFamily="34" charset="0"/>
                <a:cs typeface="Arial" pitchFamily="34" charset="0"/>
              </a:rPr>
              <a:t>€</a:t>
            </a:r>
          </a:p>
          <a:p>
            <a:pPr marL="431800" indent="-431800" defTabSz="952500">
              <a:buClr>
                <a:srgbClr val="FF3300"/>
              </a:buClr>
              <a:buFont typeface="Wingdings" pitchFamily="2" charset="2"/>
              <a:buNone/>
            </a:pPr>
            <a:endParaRPr lang="de-DE" altLang="de-DE" sz="2400" b="1" dirty="0" smtClean="0">
              <a:solidFill>
                <a:schemeClr val="tx1">
                  <a:lumMod val="75000"/>
                  <a:lumOff val="25000"/>
                </a:schemeClr>
              </a:solidFill>
              <a:latin typeface="Arial" pitchFamily="34" charset="0"/>
              <a:cs typeface="Arial" pitchFamily="34" charset="0"/>
            </a:endParaRPr>
          </a:p>
          <a:p>
            <a:pPr marL="0" indent="0" defTabSz="952500">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Durchschnittliche </a:t>
            </a:r>
            <a:r>
              <a:rPr lang="de-DE" altLang="de-DE" sz="2400" b="1" dirty="0">
                <a:solidFill>
                  <a:srgbClr val="C00000"/>
                </a:solidFill>
                <a:latin typeface="Arial" pitchFamily="34" charset="0"/>
                <a:cs typeface="Arial" pitchFamily="34" charset="0"/>
              </a:rPr>
              <a:t>Nutzenergiekosten ohne Dämmung</a:t>
            </a:r>
            <a:r>
              <a:rPr lang="de-DE" altLang="de-DE" sz="2400" b="1" dirty="0">
                <a:latin typeface="Arial" pitchFamily="34" charset="0"/>
                <a:cs typeface="Arial" pitchFamily="34" charset="0"/>
              </a:rPr>
              <a:t> </a:t>
            </a:r>
            <a:r>
              <a:rPr lang="de-DE" altLang="de-DE" sz="2400" b="1" dirty="0">
                <a:solidFill>
                  <a:schemeClr val="tx1">
                    <a:lumMod val="75000"/>
                    <a:lumOff val="25000"/>
                  </a:schemeClr>
                </a:solidFill>
                <a:latin typeface="Arial" pitchFamily="34" charset="0"/>
                <a:cs typeface="Arial" pitchFamily="34" charset="0"/>
              </a:rPr>
              <a:t>bei einer Ölheizung in den nächsten 30 </a:t>
            </a:r>
            <a:r>
              <a:rPr lang="de-DE" altLang="de-DE" sz="2400" b="1" dirty="0" smtClean="0">
                <a:solidFill>
                  <a:schemeClr val="tx1">
                    <a:lumMod val="75000"/>
                    <a:lumOff val="25000"/>
                  </a:schemeClr>
                </a:solidFill>
                <a:latin typeface="Arial" pitchFamily="34" charset="0"/>
                <a:cs typeface="Arial" pitchFamily="34" charset="0"/>
              </a:rPr>
              <a:t>Jahren: </a:t>
            </a:r>
            <a:endParaRPr lang="de-DE" altLang="de-DE" sz="2400" b="1" dirty="0">
              <a:solidFill>
                <a:schemeClr val="tx1">
                  <a:lumMod val="75000"/>
                  <a:lumOff val="25000"/>
                </a:schemeClr>
              </a:solidFill>
              <a:latin typeface="Arial" pitchFamily="34" charset="0"/>
              <a:cs typeface="Arial" pitchFamily="34" charset="0"/>
            </a:endParaRPr>
          </a:p>
          <a:p>
            <a:pPr marL="431800" indent="-431800" defTabSz="952500">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	</a:t>
            </a:r>
            <a:r>
              <a:rPr lang="de-DE" altLang="de-DE" sz="2400" dirty="0" smtClean="0">
                <a:solidFill>
                  <a:schemeClr val="tx1">
                    <a:lumMod val="75000"/>
                    <a:lumOff val="25000"/>
                  </a:schemeClr>
                </a:solidFill>
                <a:latin typeface="Arial" pitchFamily="34" charset="0"/>
                <a:cs typeface="Arial" pitchFamily="34" charset="0"/>
              </a:rPr>
              <a:t>Aktueller </a:t>
            </a:r>
            <a:r>
              <a:rPr lang="de-DE" altLang="de-DE" sz="2400" dirty="0">
                <a:solidFill>
                  <a:schemeClr val="tx1">
                    <a:lumMod val="75000"/>
                    <a:lumOff val="25000"/>
                  </a:schemeClr>
                </a:solidFill>
                <a:latin typeface="Arial" pitchFamily="34" charset="0"/>
                <a:cs typeface="Arial" pitchFamily="34" charset="0"/>
              </a:rPr>
              <a:t>Preis pro kWh </a:t>
            </a:r>
            <a:r>
              <a:rPr lang="de-DE" altLang="de-DE" sz="2400" b="1" dirty="0">
                <a:solidFill>
                  <a:schemeClr val="tx1">
                    <a:lumMod val="75000"/>
                    <a:lumOff val="25000"/>
                  </a:schemeClr>
                </a:solidFill>
                <a:latin typeface="Arial" pitchFamily="34" charset="0"/>
                <a:cs typeface="Arial" pitchFamily="34" charset="0"/>
              </a:rPr>
              <a:t>Nutzenergie</a:t>
            </a:r>
            <a:r>
              <a:rPr lang="de-DE" altLang="de-DE" sz="2400" dirty="0">
                <a:latin typeface="Arial" pitchFamily="34" charset="0"/>
                <a:cs typeface="Arial" pitchFamily="34" charset="0"/>
              </a:rPr>
              <a:t>:</a:t>
            </a:r>
            <a:r>
              <a:rPr lang="de-DE" altLang="de-DE" sz="2400" dirty="0">
                <a:solidFill>
                  <a:srgbClr val="0000FF"/>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ca. 7,2 </a:t>
            </a:r>
            <a:r>
              <a:rPr lang="de-DE" altLang="de-DE" sz="2400" b="1" dirty="0" err="1">
                <a:solidFill>
                  <a:srgbClr val="C00000"/>
                </a:solidFill>
                <a:latin typeface="Arial" pitchFamily="34" charset="0"/>
                <a:cs typeface="Arial" pitchFamily="34" charset="0"/>
              </a:rPr>
              <a:t>Ct</a:t>
            </a:r>
            <a:r>
              <a:rPr lang="de-DE" altLang="de-DE" sz="2400" b="1" dirty="0">
                <a:solidFill>
                  <a:srgbClr val="C00000"/>
                </a:solidFill>
                <a:latin typeface="Arial" pitchFamily="34" charset="0"/>
                <a:cs typeface="Arial" pitchFamily="34" charset="0"/>
              </a:rPr>
              <a:t> / kWh</a:t>
            </a:r>
          </a:p>
          <a:p>
            <a:pPr marL="431800" indent="-431800" defTabSz="952500">
              <a:buClr>
                <a:srgbClr val="FF3300"/>
              </a:buClr>
              <a:buFont typeface="Wingdings" pitchFamily="2" charset="2"/>
              <a:buNone/>
            </a:pPr>
            <a:r>
              <a:rPr lang="de-DE" altLang="de-DE" sz="2400" b="1" i="1" dirty="0" smtClean="0">
                <a:solidFill>
                  <a:srgbClr val="C00000"/>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Nutzenergiekosten </a:t>
            </a:r>
            <a:r>
              <a:rPr lang="de-DE" altLang="de-DE" sz="2400" b="1" dirty="0">
                <a:solidFill>
                  <a:schemeClr val="tx1">
                    <a:lumMod val="75000"/>
                    <a:lumOff val="25000"/>
                  </a:schemeClr>
                </a:solidFill>
                <a:latin typeface="Arial" pitchFamily="34" charset="0"/>
                <a:cs typeface="Arial" pitchFamily="34" charset="0"/>
              </a:rPr>
              <a:t>für 300.000 kWh bei </a:t>
            </a:r>
          </a:p>
          <a:p>
            <a:pPr marL="431800" indent="-431800" defTabSz="952500">
              <a:buClr>
                <a:srgbClr val="FF3300"/>
              </a:buClr>
              <a:buFont typeface="Wingdings" pitchFamily="2" charset="2"/>
              <a:buNone/>
            </a:pPr>
            <a:r>
              <a:rPr lang="de-DE" altLang="de-DE" sz="2400" b="1" dirty="0">
                <a:solidFill>
                  <a:srgbClr val="C00000"/>
                </a:solidFill>
                <a:latin typeface="Arial" pitchFamily="34" charset="0"/>
                <a:cs typeface="Arial" pitchFamily="34" charset="0"/>
              </a:rPr>
              <a:t>		</a:t>
            </a:r>
            <a:r>
              <a:rPr lang="de-DE" altLang="de-DE" sz="2400" dirty="0" smtClean="0">
                <a:solidFill>
                  <a:schemeClr val="tx1">
                    <a:lumMod val="75000"/>
                    <a:lumOff val="25000"/>
                  </a:schemeClr>
                </a:solidFill>
                <a:latin typeface="Arial" pitchFamily="34" charset="0"/>
                <a:cs typeface="Arial" pitchFamily="34" charset="0"/>
              </a:rPr>
              <a:t>jährlicher </a:t>
            </a:r>
            <a:r>
              <a:rPr lang="de-DE" altLang="de-DE" sz="2400" dirty="0">
                <a:solidFill>
                  <a:schemeClr val="tx1">
                    <a:lumMod val="75000"/>
                    <a:lumOff val="25000"/>
                  </a:schemeClr>
                </a:solidFill>
                <a:latin typeface="Arial" pitchFamily="34" charset="0"/>
                <a:cs typeface="Arial" pitchFamily="34" charset="0"/>
              </a:rPr>
              <a:t>Preissteigerung 0 %: </a:t>
            </a:r>
            <a:r>
              <a:rPr lang="de-DE" altLang="de-DE" sz="2400" dirty="0" smtClean="0">
                <a:solidFill>
                  <a:schemeClr val="tx1">
                    <a:lumMod val="75000"/>
                    <a:lumOff val="25000"/>
                  </a:schemeClr>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21.600</a:t>
            </a:r>
            <a:r>
              <a:rPr lang="de-DE" altLang="de-DE" sz="2400" b="1" dirty="0">
                <a:solidFill>
                  <a:srgbClr val="C00000"/>
                </a:solidFill>
                <a:latin typeface="Arial" pitchFamily="34" charset="0"/>
                <a:cs typeface="Arial" pitchFamily="34" charset="0"/>
              </a:rPr>
              <a:t>,- €</a:t>
            </a:r>
            <a:r>
              <a:rPr lang="de-DE" altLang="de-DE" sz="2400" dirty="0">
                <a:solidFill>
                  <a:schemeClr val="tx1">
                    <a:lumMod val="75000"/>
                    <a:lumOff val="25000"/>
                  </a:schemeClr>
                </a:solidFill>
                <a:latin typeface="Arial" pitchFamily="34" charset="0"/>
                <a:cs typeface="Arial" pitchFamily="34" charset="0"/>
              </a:rPr>
              <a:t>	</a:t>
            </a:r>
          </a:p>
          <a:p>
            <a:pPr marL="431800" indent="-431800" defTabSz="952500">
              <a:buClr>
                <a:srgbClr val="FF3300"/>
              </a:buClr>
              <a:buFont typeface="Wingdings" pitchFamily="2" charset="2"/>
              <a:buNone/>
            </a:pPr>
            <a:r>
              <a:rPr lang="de-DE" altLang="de-DE" sz="2400" dirty="0">
                <a:solidFill>
                  <a:schemeClr val="tx1">
                    <a:lumMod val="75000"/>
                    <a:lumOff val="25000"/>
                  </a:schemeClr>
                </a:solidFill>
                <a:latin typeface="Arial" pitchFamily="34" charset="0"/>
                <a:cs typeface="Arial" pitchFamily="34" charset="0"/>
              </a:rPr>
              <a:t>	</a:t>
            </a:r>
            <a:r>
              <a:rPr lang="de-DE" altLang="de-DE" sz="2400" dirty="0" smtClean="0">
                <a:solidFill>
                  <a:schemeClr val="tx1">
                    <a:lumMod val="75000"/>
                    <a:lumOff val="25000"/>
                  </a:schemeClr>
                </a:solidFill>
                <a:latin typeface="Arial" pitchFamily="34" charset="0"/>
                <a:cs typeface="Arial" pitchFamily="34" charset="0"/>
              </a:rPr>
              <a:t>	jährlicher </a:t>
            </a:r>
            <a:r>
              <a:rPr lang="de-DE" altLang="de-DE" sz="2400" dirty="0">
                <a:solidFill>
                  <a:schemeClr val="tx1">
                    <a:lumMod val="75000"/>
                    <a:lumOff val="25000"/>
                  </a:schemeClr>
                </a:solidFill>
                <a:latin typeface="Arial" pitchFamily="34" charset="0"/>
                <a:cs typeface="Arial" pitchFamily="34" charset="0"/>
              </a:rPr>
              <a:t>Preissteigerung 2 </a:t>
            </a:r>
            <a:r>
              <a:rPr lang="de-DE" altLang="de-DE" sz="2400" dirty="0" smtClean="0">
                <a:solidFill>
                  <a:schemeClr val="tx1">
                    <a:lumMod val="75000"/>
                    <a:lumOff val="25000"/>
                  </a:schemeClr>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29.700</a:t>
            </a:r>
            <a:r>
              <a:rPr lang="de-DE" altLang="de-DE" sz="2400" b="1" dirty="0">
                <a:solidFill>
                  <a:srgbClr val="C00000"/>
                </a:solidFill>
                <a:latin typeface="Arial" pitchFamily="34" charset="0"/>
                <a:cs typeface="Arial" pitchFamily="34" charset="0"/>
              </a:rPr>
              <a:t>,- €</a:t>
            </a:r>
          </a:p>
          <a:p>
            <a:pPr marL="431800" indent="-431800" defTabSz="952500">
              <a:buClr>
                <a:srgbClr val="FF3300"/>
              </a:buClr>
              <a:buFont typeface="Wingdings" pitchFamily="2" charset="2"/>
              <a:buNone/>
            </a:pPr>
            <a:r>
              <a:rPr lang="de-DE" altLang="de-DE" sz="2400" dirty="0">
                <a:solidFill>
                  <a:schemeClr val="tx1">
                    <a:lumMod val="75000"/>
                    <a:lumOff val="25000"/>
                  </a:schemeClr>
                </a:solidFill>
                <a:latin typeface="Arial" pitchFamily="34" charset="0"/>
                <a:cs typeface="Arial" pitchFamily="34" charset="0"/>
              </a:rPr>
              <a:t>		jährlicher Preissteigerung 5 </a:t>
            </a:r>
            <a:r>
              <a:rPr lang="de-DE" altLang="de-DE" sz="2400" dirty="0" smtClean="0">
                <a:solidFill>
                  <a:schemeClr val="tx1">
                    <a:lumMod val="75000"/>
                    <a:lumOff val="25000"/>
                  </a:schemeClr>
                </a:solidFill>
                <a:latin typeface="Arial" pitchFamily="34" charset="0"/>
                <a:cs typeface="Arial" pitchFamily="34" charset="0"/>
              </a:rPr>
              <a:t>%:        </a:t>
            </a:r>
            <a:r>
              <a:rPr lang="de-DE" altLang="de-DE" sz="2400" b="1" dirty="0" smtClean="0">
                <a:solidFill>
                  <a:srgbClr val="C00000"/>
                </a:solidFill>
                <a:latin typeface="Arial" pitchFamily="34" charset="0"/>
                <a:cs typeface="Arial" pitchFamily="34" charset="0"/>
              </a:rPr>
              <a:t>50.400,- </a:t>
            </a:r>
            <a:r>
              <a:rPr lang="de-DE" altLang="de-DE" sz="2400" b="1" dirty="0">
                <a:solidFill>
                  <a:srgbClr val="C00000"/>
                </a:solidFill>
                <a:latin typeface="Arial" pitchFamily="34" charset="0"/>
                <a:cs typeface="Arial" pitchFamily="34" charset="0"/>
              </a:rPr>
              <a:t>€</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993132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Entwicklung Heizölpreis</a:t>
            </a:r>
            <a:br>
              <a:rPr lang="de-DE" dirty="0" smtClean="0"/>
            </a:br>
            <a:endParaRPr lang="de-DE" dirty="0"/>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Im Raum Mainz/Wiesbaden</a:t>
            </a:r>
          </a:p>
        </p:txBody>
      </p:sp>
      <p:graphicFrame>
        <p:nvGraphicFramePr>
          <p:cNvPr id="7" name="Diagramm 6"/>
          <p:cNvGraphicFramePr>
            <a:graphicFrameLocks/>
          </p:cNvGraphicFramePr>
          <p:nvPr>
            <p:extLst>
              <p:ext uri="{D42A27DB-BD31-4B8C-83A1-F6EECF244321}">
                <p14:modId xmlns:p14="http://schemas.microsoft.com/office/powerpoint/2010/main" val="991597401"/>
              </p:ext>
            </p:extLst>
          </p:nvPr>
        </p:nvGraphicFramePr>
        <p:xfrm>
          <a:off x="389339" y="1389311"/>
          <a:ext cx="8208396" cy="480960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 Box 34"/>
          <p:cNvSpPr txBox="1">
            <a:spLocks noChangeArrowheads="1"/>
          </p:cNvSpPr>
          <p:nvPr/>
        </p:nvSpPr>
        <p:spPr bwMode="auto">
          <a:xfrm>
            <a:off x="7083301" y="4368306"/>
            <a:ext cx="1397249" cy="635988"/>
          </a:xfrm>
          <a:prstGeom prst="rect">
            <a:avLst/>
          </a:prstGeom>
          <a:solidFill>
            <a:srgbClr xmlns:mc="http://schemas.openxmlformats.org/markup-compatibility/2006" xmlns:a14="http://schemas.microsoft.com/office/drawing/2010/main" val="FFFFFF" mc:Ignorable="a14" a14:legacySpreadsheetColorIndex="65"/>
          </a:solidFill>
          <a:ln w="9525">
            <a:solidFill>
              <a:srgbClr xmlns:mc="http://schemas.openxmlformats.org/markup-compatibility/2006" xmlns:a14="http://schemas.microsoft.com/office/drawing/2010/main" val="000000" mc:Ignorable="a14" a14:legacySpreadsheetColorIndex="64"/>
            </a:solidFill>
            <a:miter lim="800000"/>
            <a:headEnd/>
            <a:tailEnd/>
          </a:ln>
        </p:spPr>
        <p:txBody>
          <a:bodyPr wrap="square" lIns="0" tIns="27432"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rtl="0">
              <a:defRPr sz="1000"/>
            </a:pPr>
            <a:r>
              <a:rPr lang="de-DE" sz="1200" b="1" i="0" u="none" strike="noStrike" baseline="0" dirty="0">
                <a:solidFill>
                  <a:srgbClr val="000000"/>
                </a:solidFill>
                <a:latin typeface="Arial"/>
                <a:cs typeface="Arial"/>
              </a:rPr>
              <a:t>2000 Liter</a:t>
            </a:r>
          </a:p>
          <a:p>
            <a:pPr algn="r" rtl="0">
              <a:defRPr sz="1000"/>
            </a:pPr>
            <a:endParaRPr lang="de-DE" sz="1200" b="1" i="0" u="none" strike="noStrike" baseline="0" dirty="0">
              <a:solidFill>
                <a:srgbClr val="000000"/>
              </a:solidFill>
              <a:latin typeface="Arial"/>
              <a:cs typeface="Arial"/>
            </a:endParaRPr>
          </a:p>
          <a:p>
            <a:pPr algn="r" rtl="0">
              <a:defRPr sz="1000"/>
            </a:pPr>
            <a:r>
              <a:rPr lang="de-DE" sz="1200" b="1" i="0" u="none" strike="noStrike" baseline="0" dirty="0">
                <a:solidFill>
                  <a:srgbClr val="000000"/>
                </a:solidFill>
                <a:latin typeface="Arial"/>
                <a:cs typeface="Arial"/>
              </a:rPr>
              <a:t>5000 Liter</a:t>
            </a:r>
          </a:p>
        </p:txBody>
      </p:sp>
      <p:cxnSp>
        <p:nvCxnSpPr>
          <p:cNvPr id="4" name="Gerade Verbindung 3"/>
          <p:cNvCxnSpPr/>
          <p:nvPr/>
        </p:nvCxnSpPr>
        <p:spPr>
          <a:xfrm>
            <a:off x="7186919" y="4486275"/>
            <a:ext cx="461656" cy="0"/>
          </a:xfrm>
          <a:prstGeom prst="line">
            <a:avLst/>
          </a:prstGeom>
          <a:ln>
            <a:solidFill>
              <a:schemeClr val="accent4">
                <a:lumMod val="50000"/>
              </a:schemeClr>
            </a:solidFill>
          </a:ln>
        </p:spPr>
        <p:style>
          <a:lnRef idx="2">
            <a:schemeClr val="accent1"/>
          </a:lnRef>
          <a:fillRef idx="0">
            <a:schemeClr val="accent1"/>
          </a:fillRef>
          <a:effectRef idx="1">
            <a:schemeClr val="accent1"/>
          </a:effectRef>
          <a:fontRef idx="minor">
            <a:schemeClr val="tx1"/>
          </a:fontRef>
        </p:style>
      </p:cxnSp>
      <p:cxnSp>
        <p:nvCxnSpPr>
          <p:cNvPr id="8" name="Gerade Verbindung 7"/>
          <p:cNvCxnSpPr/>
          <p:nvPr/>
        </p:nvCxnSpPr>
        <p:spPr>
          <a:xfrm>
            <a:off x="7186919" y="4838700"/>
            <a:ext cx="461656" cy="0"/>
          </a:xfrm>
          <a:prstGeom prst="line">
            <a:avLst/>
          </a:prstGeom>
          <a:ln>
            <a:solidFill>
              <a:srgbClr val="397636"/>
            </a:solidFill>
          </a:ln>
        </p:spPr>
        <p:style>
          <a:lnRef idx="2">
            <a:schemeClr val="accent1"/>
          </a:lnRef>
          <a:fillRef idx="0">
            <a:schemeClr val="accent1"/>
          </a:fillRef>
          <a:effectRef idx="1">
            <a:schemeClr val="accent1"/>
          </a:effectRef>
          <a:fontRef idx="minor">
            <a:schemeClr val="tx1"/>
          </a:fontRef>
        </p:style>
      </p:cxnSp>
      <p:sp>
        <p:nvSpPr>
          <p:cNvPr id="9" name="Text Box 39"/>
          <p:cNvSpPr txBox="1">
            <a:spLocks noChangeArrowheads="1"/>
          </p:cNvSpPr>
          <p:nvPr/>
        </p:nvSpPr>
        <p:spPr bwMode="auto">
          <a:xfrm>
            <a:off x="2652551" y="2857521"/>
            <a:ext cx="1667197" cy="457157"/>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54864" tIns="5029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de-DE" sz="2400" b="1" i="0" u="none" strike="noStrike" baseline="0" dirty="0">
                <a:solidFill>
                  <a:srgbClr val="000000"/>
                </a:solidFill>
                <a:latin typeface="Arial"/>
                <a:cs typeface="Arial"/>
              </a:rPr>
              <a:t>Trendlinie</a:t>
            </a:r>
          </a:p>
        </p:txBody>
      </p:sp>
      <p:sp>
        <p:nvSpPr>
          <p:cNvPr id="1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IHK Frankfurt am Main</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sz="half" idx="4294967295"/>
          </p:nvPr>
        </p:nvSpPr>
        <p:spPr>
          <a:xfrm>
            <a:off x="1108076" y="1041400"/>
            <a:ext cx="8035925" cy="5283200"/>
          </a:xfrm>
          <a:prstGeom prst="rect">
            <a:avLst/>
          </a:prstGeom>
        </p:spPr>
        <p:txBody>
          <a:bodyPr/>
          <a:lstStyle/>
          <a:p>
            <a:pPr>
              <a:buClr>
                <a:srgbClr val="FF3300"/>
              </a:buClr>
              <a:buFont typeface="Wingdings" pitchFamily="2" charset="2"/>
              <a:buNone/>
            </a:pPr>
            <a:endParaRPr lang="de-DE" altLang="de-DE" sz="3600" b="1" dirty="0">
              <a:solidFill>
                <a:srgbClr val="0000FF"/>
              </a:solidFill>
            </a:endParaRPr>
          </a:p>
          <a:p>
            <a:pPr>
              <a:buClr>
                <a:srgbClr val="FF3300"/>
              </a:buClr>
              <a:buFont typeface="Wingdings" pitchFamily="2" charset="2"/>
              <a:buChar char="§"/>
            </a:pPr>
            <a:endParaRPr lang="de-DE" altLang="de-DE" sz="1800" b="1" dirty="0"/>
          </a:p>
        </p:txBody>
      </p:sp>
      <p:sp>
        <p:nvSpPr>
          <p:cNvPr id="3" name="Rectangle 2"/>
          <p:cNvSpPr txBox="1">
            <a:spLocks noChangeArrowheads="1"/>
          </p:cNvSpPr>
          <p:nvPr/>
        </p:nvSpPr>
        <p:spPr>
          <a:xfrm>
            <a:off x="461597" y="2484438"/>
            <a:ext cx="8285285" cy="14605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sz="3800" dirty="0" smtClean="0">
                <a:solidFill>
                  <a:schemeClr val="tx1">
                    <a:lumMod val="75000"/>
                    <a:lumOff val="25000"/>
                  </a:schemeClr>
                </a:solidFill>
                <a:latin typeface="Arial" pitchFamily="34" charset="0"/>
                <a:cs typeface="Arial" pitchFamily="34" charset="0"/>
              </a:rPr>
              <a:t>ANFORDERUNGEN DER ENERGIEEINSPARVERORDNUNG</a:t>
            </a:r>
          </a:p>
          <a:p>
            <a:r>
              <a:rPr lang="de-DE" altLang="de-DE" sz="3800" dirty="0" smtClean="0">
                <a:solidFill>
                  <a:schemeClr val="tx1">
                    <a:lumMod val="75000"/>
                    <a:lumOff val="25000"/>
                  </a:schemeClr>
                </a:solidFill>
                <a:latin typeface="Arial" pitchFamily="34" charset="0"/>
                <a:cs typeface="Arial" pitchFamily="34" charset="0"/>
              </a:rPr>
              <a:t>(</a:t>
            </a:r>
            <a:r>
              <a:rPr lang="de-DE" altLang="de-DE" sz="3800" dirty="0" err="1" smtClean="0">
                <a:solidFill>
                  <a:schemeClr val="tx1">
                    <a:lumMod val="75000"/>
                    <a:lumOff val="25000"/>
                  </a:schemeClr>
                </a:solidFill>
                <a:latin typeface="Arial" pitchFamily="34" charset="0"/>
                <a:cs typeface="Arial" pitchFamily="34" charset="0"/>
              </a:rPr>
              <a:t>EnEV</a:t>
            </a:r>
            <a:r>
              <a:rPr lang="de-DE" altLang="de-DE" sz="3800" dirty="0" smtClean="0">
                <a:solidFill>
                  <a:schemeClr val="tx1">
                    <a:lumMod val="75000"/>
                    <a:lumOff val="25000"/>
                  </a:schemeClr>
                </a:solidFill>
                <a:latin typeface="Arial" pitchFamily="34" charset="0"/>
                <a:cs typeface="Arial" pitchFamily="34" charset="0"/>
              </a:rPr>
              <a:t>)</a:t>
            </a:r>
            <a:endParaRPr lang="de-DE" altLang="de-DE" sz="38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47535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Nachrüstpflichten </a:t>
            </a:r>
            <a:br>
              <a:rPr lang="de-DE" dirty="0" smtClean="0"/>
            </a:br>
            <a:endParaRPr lang="de-DE" dirty="0"/>
          </a:p>
        </p:txBody>
      </p:sp>
      <p:sp>
        <p:nvSpPr>
          <p:cNvPr id="4" name="Rechteck 3"/>
          <p:cNvSpPr/>
          <p:nvPr/>
        </p:nvSpPr>
        <p:spPr>
          <a:xfrm>
            <a:off x="354011" y="1580575"/>
            <a:ext cx="7398545" cy="4339650"/>
          </a:xfrm>
          <a:prstGeom prst="rect">
            <a:avLst/>
          </a:prstGeom>
        </p:spPr>
        <p:txBody>
          <a:bodyPr wrap="square">
            <a:spAutoFit/>
          </a:bodyPr>
          <a:lstStyle/>
          <a:p>
            <a:pPr marL="342900" marR="0" lvl="1" indent="-342900" defTabSz="914400" eaLnBrk="1" fontAlgn="auto" latinLnBrk="0" hangingPunct="1">
              <a:lnSpc>
                <a:spcPct val="100000"/>
              </a:lnSpc>
              <a:spcBef>
                <a:spcPts val="0"/>
              </a:spcBef>
              <a:spcAft>
                <a:spcPts val="0"/>
              </a:spcAft>
              <a:buClr>
                <a:srgbClr val="C00000"/>
              </a:buClr>
              <a:buSzTx/>
              <a:buFont typeface="Arial" pitchFamily="34" charset="0"/>
              <a:buChar char="•"/>
              <a:tabLst/>
              <a:defRPr/>
            </a:pPr>
            <a:endParaRPr kumimoji="0" lang="de-DE" sz="1800" b="0" i="0" u="none" strike="noStrike" kern="0" cap="none" spc="0" normalizeH="0" baseline="0" noProof="0" dirty="0" smtClean="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
                <a:schemeClr val="tx1">
                  <a:lumMod val="75000"/>
                  <a:lumOff val="25000"/>
                </a:schemeClr>
              </a:buClr>
              <a:buSzTx/>
              <a:buFont typeface="Arial" pitchFamily="34" charset="0"/>
              <a:buChar char="•"/>
              <a:tabLst/>
              <a:defRPr/>
            </a:pPr>
            <a:r>
              <a:rPr kumimoji="0" lang="de-DE" sz="2400" b="0" i="0" u="none" strike="noStrike" kern="0" cap="none" spc="0" normalizeH="0" baseline="0" noProof="0" dirty="0" smtClean="0">
                <a:ln>
                  <a:noFill/>
                </a:ln>
                <a:solidFill>
                  <a:srgbClr val="C00000"/>
                </a:solidFill>
                <a:effectLst/>
                <a:uLnTx/>
                <a:uFillTx/>
              </a:rPr>
              <a:t>Heizkessel</a:t>
            </a:r>
            <a:r>
              <a:rPr kumimoji="0" lang="de-DE" sz="2400" b="0" i="0" u="none" strike="noStrike" kern="0" cap="none" spc="0" normalizeH="0" baseline="0" noProof="0" dirty="0" smtClean="0">
                <a:ln>
                  <a:noFill/>
                </a:ln>
                <a:solidFill>
                  <a:sysClr val="windowText" lastClr="000000"/>
                </a:solidFill>
                <a:effectLst/>
                <a:uLnTx/>
                <a:uFillTx/>
              </a:rPr>
              <a:t> </a:t>
            </a:r>
            <a:r>
              <a:rPr kumimoji="0" lang="de-DE" altLang="de-DE" sz="2400" b="0" i="0" u="none" strike="noStrike" kern="0" cap="none" spc="0" normalizeH="0" baseline="0" noProof="0" dirty="0" smtClean="0">
                <a:ln>
                  <a:noFill/>
                </a:ln>
                <a:solidFill>
                  <a:sysClr val="windowText" lastClr="000000"/>
                </a:solidFill>
                <a:effectLst/>
                <a:uLnTx/>
                <a:uFillTx/>
              </a:rPr>
              <a:t>für </a:t>
            </a:r>
            <a:r>
              <a:rPr kumimoji="0" lang="de-DE" altLang="de-DE" sz="2400" b="0" i="0" u="none" strike="noStrike" kern="0" cap="none" spc="0" normalizeH="0" baseline="0" noProof="0" dirty="0">
                <a:ln>
                  <a:noFill/>
                </a:ln>
                <a:solidFill>
                  <a:sysClr val="windowText" lastClr="000000"/>
                </a:solidFill>
                <a:effectLst/>
                <a:uLnTx/>
                <a:uFillTx/>
              </a:rPr>
              <a:t>flüssige und gasförmige </a:t>
            </a:r>
            <a:r>
              <a:rPr kumimoji="0" lang="de-DE" altLang="de-DE" sz="2400" b="0" i="0" u="none" strike="noStrike" kern="0" cap="none" spc="0" normalizeH="0" baseline="0" noProof="0" dirty="0" smtClean="0">
                <a:ln>
                  <a:noFill/>
                </a:ln>
                <a:solidFill>
                  <a:sysClr val="windowText" lastClr="000000"/>
                </a:solidFill>
                <a:effectLst/>
                <a:uLnTx/>
                <a:uFillTx/>
              </a:rPr>
              <a:t>Brennstoffe müssen </a:t>
            </a:r>
            <a:r>
              <a:rPr kumimoji="0" lang="de-DE" sz="2400" b="0" i="0" u="none" strike="noStrike" kern="0" cap="none" spc="0" normalizeH="0" baseline="0" noProof="0" dirty="0" smtClean="0">
                <a:ln>
                  <a:noFill/>
                </a:ln>
                <a:solidFill>
                  <a:srgbClr val="C00000"/>
                </a:solidFill>
                <a:effectLst/>
                <a:uLnTx/>
                <a:uFillTx/>
              </a:rPr>
              <a:t>nach </a:t>
            </a:r>
            <a:r>
              <a:rPr kumimoji="0" lang="de-DE" sz="2400" b="0" i="0" u="none" strike="noStrike" kern="0" cap="none" spc="0" normalizeH="0" baseline="0" noProof="0" dirty="0">
                <a:ln>
                  <a:noFill/>
                </a:ln>
                <a:solidFill>
                  <a:srgbClr val="C00000"/>
                </a:solidFill>
                <a:effectLst/>
                <a:uLnTx/>
                <a:uFillTx/>
              </a:rPr>
              <a:t>30 Jahren </a:t>
            </a:r>
            <a:r>
              <a:rPr kumimoji="0" lang="de-DE" sz="2400" b="0" i="0" u="none" strike="noStrike" kern="0" cap="none" spc="0" normalizeH="0" baseline="0" noProof="0" dirty="0">
                <a:ln>
                  <a:noFill/>
                </a:ln>
                <a:solidFill>
                  <a:sysClr val="windowText" lastClr="000000"/>
                </a:solidFill>
                <a:effectLst/>
                <a:uLnTx/>
                <a:uFillTx/>
              </a:rPr>
              <a:t>außer Betrieb genommen </a:t>
            </a:r>
            <a:r>
              <a:rPr kumimoji="0" lang="de-DE" sz="2400" b="0" i="0" u="none" strike="noStrike" kern="0" cap="none" spc="0" normalizeH="0" baseline="0" noProof="0" dirty="0" smtClean="0">
                <a:ln>
                  <a:noFill/>
                </a:ln>
                <a:solidFill>
                  <a:sysClr val="windowText" lastClr="000000"/>
                </a:solidFill>
                <a:effectLst/>
                <a:uLnTx/>
                <a:uFillTx/>
              </a:rPr>
              <a:t>werden (</a:t>
            </a:r>
            <a:r>
              <a:rPr kumimoji="0" lang="de-DE" altLang="de-DE" sz="2400" b="0" i="0" u="none" strike="noStrike" kern="0" cap="none" spc="0" normalizeH="0" baseline="0" noProof="0" dirty="0" smtClean="0">
                <a:ln>
                  <a:noFill/>
                </a:ln>
                <a:solidFill>
                  <a:sysClr val="windowText" lastClr="000000"/>
                </a:solidFill>
                <a:effectLst/>
                <a:uLnTx/>
                <a:uFillTx/>
              </a:rPr>
              <a:t>Ausnahme NT- und BW-Kessel)</a:t>
            </a:r>
          </a:p>
          <a:p>
            <a:pPr marL="342900" marR="0" lvl="1" indent="-342900" defTabSz="914400" eaLnBrk="1" fontAlgn="auto" latinLnBrk="0" hangingPunct="1">
              <a:lnSpc>
                <a:spcPct val="100000"/>
              </a:lnSpc>
              <a:spcBef>
                <a:spcPts val="0"/>
              </a:spcBef>
              <a:spcAft>
                <a:spcPts val="0"/>
              </a:spcAft>
              <a:buClr>
                <a:schemeClr val="tx1">
                  <a:lumMod val="75000"/>
                  <a:lumOff val="25000"/>
                </a:schemeClr>
              </a:buClr>
              <a:buSzTx/>
              <a:buFont typeface="Arial" pitchFamily="34" charset="0"/>
              <a:buChar char="•"/>
              <a:tabLst/>
              <a:defRPr/>
            </a:pPr>
            <a:endParaRPr lang="de-DE" altLang="de-DE" sz="2400" kern="0" dirty="0">
              <a:solidFill>
                <a:sysClr val="windowText" lastClr="000000"/>
              </a:solidFill>
            </a:endParaRPr>
          </a:p>
          <a:p>
            <a:pPr marL="342900" lvl="1" indent="-342900" fontAlgn="auto">
              <a:spcBef>
                <a:spcPts val="0"/>
              </a:spcBef>
              <a:spcAft>
                <a:spcPts val="0"/>
              </a:spcAft>
              <a:buClr>
                <a:schemeClr val="tx1">
                  <a:lumMod val="75000"/>
                  <a:lumOff val="25000"/>
                </a:schemeClr>
              </a:buClr>
              <a:buFont typeface="Arial" pitchFamily="34" charset="0"/>
              <a:buChar char="•"/>
            </a:pPr>
            <a:r>
              <a:rPr lang="de-DE" altLang="de-DE" sz="2400" dirty="0" smtClean="0">
                <a:solidFill>
                  <a:srgbClr val="C00000"/>
                </a:solidFill>
                <a:latin typeface="Arial" pitchFamily="34" charset="0"/>
                <a:cs typeface="Arial" pitchFamily="34" charset="0"/>
              </a:rPr>
              <a:t>Zugängliche Heizungs- und Warmwasser-      </a:t>
            </a:r>
            <a:r>
              <a:rPr lang="de-DE" altLang="de-DE" sz="2400" dirty="0" err="1" smtClean="0">
                <a:solidFill>
                  <a:srgbClr val="C00000"/>
                </a:solidFill>
                <a:latin typeface="Arial" pitchFamily="34" charset="0"/>
                <a:cs typeface="Arial" pitchFamily="34" charset="0"/>
              </a:rPr>
              <a:t>leitungen</a:t>
            </a:r>
            <a:r>
              <a:rPr lang="de-DE" altLang="de-DE" sz="2400" dirty="0" smtClean="0">
                <a:solidFill>
                  <a:srgbClr val="C00000"/>
                </a:solidFill>
                <a:latin typeface="Arial" pitchFamily="34" charset="0"/>
                <a:cs typeface="Arial" pitchFamily="34" charset="0"/>
              </a:rPr>
              <a:t> </a:t>
            </a:r>
            <a:r>
              <a:rPr lang="de-DE" altLang="de-DE" sz="2400" dirty="0">
                <a:latin typeface="Arial" pitchFamily="34" charset="0"/>
                <a:cs typeface="Arial" pitchFamily="34" charset="0"/>
              </a:rPr>
              <a:t>und </a:t>
            </a:r>
            <a:r>
              <a:rPr lang="de-DE" altLang="de-DE" sz="2400" dirty="0" smtClean="0">
                <a:latin typeface="Arial" pitchFamily="34" charset="0"/>
                <a:cs typeface="Arial" pitchFamily="34" charset="0"/>
              </a:rPr>
              <a:t>Armaturen in unbeheizten    </a:t>
            </a:r>
            <a:r>
              <a:rPr lang="de-DE" altLang="de-DE" sz="2400" dirty="0">
                <a:latin typeface="Arial" pitchFamily="34" charset="0"/>
                <a:cs typeface="Arial" pitchFamily="34" charset="0"/>
              </a:rPr>
              <a:t>Räumen </a:t>
            </a:r>
            <a:r>
              <a:rPr lang="de-DE" altLang="de-DE" sz="2400" dirty="0" smtClean="0">
                <a:latin typeface="Arial" pitchFamily="34" charset="0"/>
                <a:cs typeface="Arial" pitchFamily="34" charset="0"/>
              </a:rPr>
              <a:t>sind unverzüglich zu dämmen. Dämmstärke soll dem Rohrleitungsdurch-    </a:t>
            </a:r>
            <a:r>
              <a:rPr lang="de-DE" altLang="de-DE" sz="2400" dirty="0" err="1" smtClean="0">
                <a:latin typeface="Arial" pitchFamily="34" charset="0"/>
                <a:cs typeface="Arial" pitchFamily="34" charset="0"/>
              </a:rPr>
              <a:t>messer</a:t>
            </a:r>
            <a:r>
              <a:rPr lang="de-DE" altLang="de-DE" sz="2400" dirty="0" smtClean="0">
                <a:latin typeface="Arial" pitchFamily="34" charset="0"/>
                <a:cs typeface="Arial" pitchFamily="34" charset="0"/>
              </a:rPr>
              <a:t> entsprechen (WLG 035)</a:t>
            </a:r>
            <a:endParaRPr lang="de-DE" altLang="de-DE" sz="2400" dirty="0">
              <a:latin typeface="Arial" pitchFamily="34" charset="0"/>
              <a:cs typeface="Arial" pitchFamily="34" charset="0"/>
            </a:endParaRPr>
          </a:p>
          <a:p>
            <a:pPr marL="342900" marR="0" lvl="1" indent="-342900" defTabSz="914400" eaLnBrk="1" fontAlgn="auto" latinLnBrk="0" hangingPunct="1">
              <a:lnSpc>
                <a:spcPct val="100000"/>
              </a:lnSpc>
              <a:spcBef>
                <a:spcPts val="0"/>
              </a:spcBef>
              <a:spcAft>
                <a:spcPts val="0"/>
              </a:spcAft>
              <a:buClr>
                <a:srgbClr val="C00000"/>
              </a:buClr>
              <a:buSzTx/>
              <a:buFont typeface="Arial" pitchFamily="34" charset="0"/>
              <a:buChar char="•"/>
              <a:tabLst/>
              <a:defRPr/>
            </a:pPr>
            <a:endParaRPr kumimoji="0" lang="de-DE" altLang="de-DE" sz="2400" b="1"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
                <a:srgbClr val="C00000"/>
              </a:buClr>
              <a:buSzTx/>
              <a:buFont typeface="Arial" pitchFamily="34" charset="0"/>
              <a:buChar char="•"/>
              <a:tabLst/>
              <a:defRPr/>
            </a:pPr>
            <a:endParaRPr kumimoji="0" lang="de-DE" sz="1800" b="0" i="0" u="none" strike="noStrike" kern="0" cap="none" spc="0" normalizeH="0" baseline="0" noProof="0" dirty="0" smtClean="0">
              <a:ln>
                <a:noFill/>
              </a:ln>
              <a:solidFill>
                <a:sysClr val="windowText" lastClr="000000"/>
              </a:solidFill>
              <a:effectLst/>
              <a:uLnTx/>
              <a:uFillTx/>
            </a:endParaRPr>
          </a:p>
        </p:txBody>
      </p:sp>
      <p:pic>
        <p:nvPicPr>
          <p:cNvPr id="8509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67500" y="3148529"/>
            <a:ext cx="2170113"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Im Gebäudebestand</a:t>
            </a:r>
            <a:endParaRPr lang="de-DE" sz="2800" dirty="0" smtClean="0">
              <a:solidFill>
                <a:prstClr val="black">
                  <a:lumMod val="75000"/>
                  <a:lumOff val="25000"/>
                </a:prstClr>
              </a:solidFill>
              <a:latin typeface="Arial" pitchFamily="34" charset="0"/>
              <a:cs typeface="Arial" pitchFamily="34" charset="0"/>
            </a:endParaRP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 Martina Rittersdorf</a:t>
            </a:r>
            <a:endParaRPr lang="de-DE" altLang="de-DE" sz="1200" dirty="0">
              <a:solidFill>
                <a:srgbClr val="000000"/>
              </a:solidFill>
            </a:endParaRPr>
          </a:p>
        </p:txBody>
      </p:sp>
    </p:spTree>
    <p:extLst>
      <p:ext uri="{BB962C8B-B14F-4D97-AF65-F5344CB8AC3E}">
        <p14:creationId xmlns:p14="http://schemas.microsoft.com/office/powerpoint/2010/main" val="1075084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r>
              <a:rPr lang="de-DE" altLang="de-DE" sz="2800" dirty="0">
                <a:solidFill>
                  <a:schemeClr val="tx1">
                    <a:lumMod val="75000"/>
                    <a:lumOff val="25000"/>
                  </a:schemeClr>
                </a:solidFill>
              </a:rPr>
              <a:t>Thermische </a:t>
            </a:r>
            <a:r>
              <a:rPr lang="de-DE" altLang="de-DE" sz="2800" dirty="0" smtClean="0">
                <a:solidFill>
                  <a:schemeClr val="tx1">
                    <a:lumMod val="75000"/>
                    <a:lumOff val="25000"/>
                  </a:schemeClr>
                </a:solidFill>
              </a:rPr>
              <a:t>Behaglichkeit</a:t>
            </a:r>
            <a:br>
              <a:rPr lang="de-DE" altLang="de-DE" sz="2800" dirty="0" smtClean="0">
                <a:solidFill>
                  <a:schemeClr val="tx1">
                    <a:lumMod val="75000"/>
                    <a:lumOff val="25000"/>
                  </a:schemeClr>
                </a:solidFill>
              </a:rPr>
            </a:br>
            <a:endParaRPr lang="de-DE" altLang="de-DE" sz="2800" dirty="0">
              <a:solidFill>
                <a:schemeClr val="tx1">
                  <a:lumMod val="75000"/>
                  <a:lumOff val="25000"/>
                </a:schemeClr>
              </a:solidFill>
            </a:endParaRPr>
          </a:p>
        </p:txBody>
      </p:sp>
      <p:grpSp>
        <p:nvGrpSpPr>
          <p:cNvPr id="4" name="Gruppieren 3"/>
          <p:cNvGrpSpPr/>
          <p:nvPr/>
        </p:nvGrpSpPr>
        <p:grpSpPr>
          <a:xfrm>
            <a:off x="448221" y="730729"/>
            <a:ext cx="6775938" cy="5410201"/>
            <a:chOff x="0" y="230612"/>
            <a:chExt cx="7454412" cy="5941589"/>
          </a:xfrm>
        </p:grpSpPr>
        <p:sp>
          <p:nvSpPr>
            <p:cNvPr id="378883" name="Line 3"/>
            <p:cNvSpPr>
              <a:spLocks noChangeShapeType="1"/>
            </p:cNvSpPr>
            <p:nvPr/>
          </p:nvSpPr>
          <p:spPr bwMode="auto">
            <a:xfrm flipV="1">
              <a:off x="1758462" y="996950"/>
              <a:ext cx="2870689" cy="1866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884" name="Line 4"/>
            <p:cNvSpPr>
              <a:spLocks noChangeShapeType="1"/>
            </p:cNvSpPr>
            <p:nvPr/>
          </p:nvSpPr>
          <p:spPr bwMode="auto">
            <a:xfrm rot="4123705" flipV="1">
              <a:off x="4649766" y="966800"/>
              <a:ext cx="2376856" cy="166953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885" name="AutoShape 5"/>
            <p:cNvSpPr>
              <a:spLocks noChangeArrowheads="1"/>
            </p:cNvSpPr>
            <p:nvPr/>
          </p:nvSpPr>
          <p:spPr bwMode="auto">
            <a:xfrm>
              <a:off x="2227385" y="5124450"/>
              <a:ext cx="1992923" cy="565150"/>
            </a:xfrm>
            <a:prstGeom prst="notchedRightArrow">
              <a:avLst>
                <a:gd name="adj1" fmla="val 50000"/>
                <a:gd name="adj2" fmla="val 95506"/>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86" name="Rectangle 6"/>
            <p:cNvSpPr>
              <a:spLocks noChangeArrowheads="1"/>
            </p:cNvSpPr>
            <p:nvPr/>
          </p:nvSpPr>
          <p:spPr bwMode="auto">
            <a:xfrm>
              <a:off x="1758461" y="2587625"/>
              <a:ext cx="5691554" cy="254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87" name="Rectangle 7"/>
            <p:cNvSpPr>
              <a:spLocks noChangeArrowheads="1"/>
            </p:cNvSpPr>
            <p:nvPr/>
          </p:nvSpPr>
          <p:spPr bwMode="auto">
            <a:xfrm>
              <a:off x="1758462" y="5845176"/>
              <a:ext cx="5695950" cy="327025"/>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88" name="Rectangle 8"/>
            <p:cNvSpPr>
              <a:spLocks noChangeArrowheads="1"/>
            </p:cNvSpPr>
            <p:nvPr/>
          </p:nvSpPr>
          <p:spPr bwMode="auto">
            <a:xfrm>
              <a:off x="1865435" y="3289300"/>
              <a:ext cx="52754" cy="133985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89" name="Line 9"/>
            <p:cNvSpPr>
              <a:spLocks noChangeShapeType="1"/>
            </p:cNvSpPr>
            <p:nvPr/>
          </p:nvSpPr>
          <p:spPr bwMode="auto">
            <a:xfrm flipV="1">
              <a:off x="1758462" y="682625"/>
              <a:ext cx="2845777" cy="19034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890" name="Line 10"/>
            <p:cNvSpPr>
              <a:spLocks noChangeShapeType="1"/>
            </p:cNvSpPr>
            <p:nvPr/>
          </p:nvSpPr>
          <p:spPr bwMode="auto">
            <a:xfrm rot="14919860" flipV="1">
              <a:off x="4623713" y="657326"/>
              <a:ext cx="2809024" cy="19555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891" name="Rectangle 11"/>
            <p:cNvSpPr>
              <a:spLocks noChangeArrowheads="1"/>
            </p:cNvSpPr>
            <p:nvPr/>
          </p:nvSpPr>
          <p:spPr bwMode="auto">
            <a:xfrm rot="-5400000">
              <a:off x="6667256" y="5056432"/>
              <a:ext cx="1206500" cy="367812"/>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2" name="Rectangle 12"/>
            <p:cNvSpPr>
              <a:spLocks noChangeArrowheads="1"/>
            </p:cNvSpPr>
            <p:nvPr/>
          </p:nvSpPr>
          <p:spPr bwMode="auto">
            <a:xfrm>
              <a:off x="7297616" y="3287713"/>
              <a:ext cx="57150" cy="13462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378893" name="Group 13"/>
            <p:cNvGrpSpPr>
              <a:grpSpLocks/>
            </p:cNvGrpSpPr>
            <p:nvPr/>
          </p:nvGrpSpPr>
          <p:grpSpPr bwMode="auto">
            <a:xfrm>
              <a:off x="4418135" y="3848100"/>
              <a:ext cx="773723" cy="1936750"/>
              <a:chOff x="3110" y="2755"/>
              <a:chExt cx="432" cy="908"/>
            </a:xfrm>
          </p:grpSpPr>
          <p:sp>
            <p:nvSpPr>
              <p:cNvPr id="378894" name="Rectangle 14"/>
              <p:cNvSpPr>
                <a:spLocks noChangeArrowheads="1"/>
              </p:cNvSpPr>
              <p:nvPr/>
            </p:nvSpPr>
            <p:spPr bwMode="auto">
              <a:xfrm>
                <a:off x="3210" y="3315"/>
                <a:ext cx="77" cy="34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5" name="Rectangle 15"/>
              <p:cNvSpPr>
                <a:spLocks noChangeArrowheads="1"/>
              </p:cNvSpPr>
              <p:nvPr/>
            </p:nvSpPr>
            <p:spPr bwMode="auto">
              <a:xfrm>
                <a:off x="3365" y="3315"/>
                <a:ext cx="77" cy="34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6" name="Rectangle 16"/>
              <p:cNvSpPr>
                <a:spLocks noChangeArrowheads="1"/>
              </p:cNvSpPr>
              <p:nvPr/>
            </p:nvSpPr>
            <p:spPr bwMode="auto">
              <a:xfrm>
                <a:off x="3210" y="2967"/>
                <a:ext cx="232" cy="34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7" name="AutoShape 17"/>
              <p:cNvSpPr>
                <a:spLocks noChangeArrowheads="1"/>
              </p:cNvSpPr>
              <p:nvPr/>
            </p:nvSpPr>
            <p:spPr bwMode="auto">
              <a:xfrm>
                <a:off x="3110" y="2967"/>
                <a:ext cx="88" cy="368"/>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8" name="AutoShape 18"/>
              <p:cNvSpPr>
                <a:spLocks noChangeArrowheads="1"/>
              </p:cNvSpPr>
              <p:nvPr/>
            </p:nvSpPr>
            <p:spPr bwMode="auto">
              <a:xfrm rot="-318023">
                <a:off x="3453" y="2967"/>
                <a:ext cx="89" cy="368"/>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899" name="Oval 19"/>
              <p:cNvSpPr>
                <a:spLocks noChangeArrowheads="1"/>
              </p:cNvSpPr>
              <p:nvPr/>
            </p:nvSpPr>
            <p:spPr bwMode="auto">
              <a:xfrm>
                <a:off x="3210" y="2755"/>
                <a:ext cx="210" cy="183"/>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78900" name="Group 20"/>
            <p:cNvGrpSpPr>
              <a:grpSpLocks/>
            </p:cNvGrpSpPr>
            <p:nvPr/>
          </p:nvGrpSpPr>
          <p:grpSpPr bwMode="auto">
            <a:xfrm>
              <a:off x="6330461" y="2979738"/>
              <a:ext cx="335574" cy="1554162"/>
              <a:chOff x="4011" y="2038"/>
              <a:chExt cx="240" cy="1143"/>
            </a:xfrm>
          </p:grpSpPr>
          <p:sp>
            <p:nvSpPr>
              <p:cNvPr id="378901" name="AutoShape 21"/>
              <p:cNvSpPr>
                <a:spLocks noChangeArrowheads="1"/>
              </p:cNvSpPr>
              <p:nvPr/>
            </p:nvSpPr>
            <p:spPr bwMode="auto">
              <a:xfrm>
                <a:off x="4125" y="2038"/>
                <a:ext cx="99" cy="987"/>
              </a:xfrm>
              <a:prstGeom prst="flowChartTermina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02" name="Oval 22"/>
              <p:cNvSpPr>
                <a:spLocks noChangeArrowheads="1"/>
              </p:cNvSpPr>
              <p:nvPr/>
            </p:nvSpPr>
            <p:spPr bwMode="auto">
              <a:xfrm>
                <a:off x="4098" y="3025"/>
                <a:ext cx="153" cy="156"/>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03" name="Line 23"/>
              <p:cNvSpPr>
                <a:spLocks noChangeShapeType="1"/>
              </p:cNvSpPr>
              <p:nvPr/>
            </p:nvSpPr>
            <p:spPr bwMode="auto">
              <a:xfrm>
                <a:off x="4173" y="2476"/>
                <a:ext cx="0" cy="612"/>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04" name="Line 24"/>
              <p:cNvSpPr>
                <a:spLocks noChangeShapeType="1"/>
              </p:cNvSpPr>
              <p:nvPr/>
            </p:nvSpPr>
            <p:spPr bwMode="auto">
              <a:xfrm>
                <a:off x="4014" y="2914"/>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05" name="Line 25"/>
              <p:cNvSpPr>
                <a:spLocks noChangeShapeType="1"/>
              </p:cNvSpPr>
              <p:nvPr/>
            </p:nvSpPr>
            <p:spPr bwMode="auto">
              <a:xfrm>
                <a:off x="4011" y="2302"/>
                <a:ext cx="9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78906" name="Text Box 26"/>
            <p:cNvSpPr txBox="1">
              <a:spLocks noChangeArrowheads="1"/>
            </p:cNvSpPr>
            <p:nvPr/>
          </p:nvSpPr>
          <p:spPr bwMode="auto">
            <a:xfrm>
              <a:off x="5690089" y="4035425"/>
              <a:ext cx="781050"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+16</a:t>
              </a:r>
              <a:r>
                <a:rPr lang="de-DE" altLang="de-DE" sz="1200" b="1" baseline="30000"/>
                <a:t>0</a:t>
              </a:r>
            </a:p>
          </p:txBody>
        </p:sp>
        <p:sp>
          <p:nvSpPr>
            <p:cNvPr id="378907" name="Text Box 27"/>
            <p:cNvSpPr txBox="1">
              <a:spLocks noChangeArrowheads="1"/>
            </p:cNvSpPr>
            <p:nvPr/>
          </p:nvSpPr>
          <p:spPr bwMode="auto">
            <a:xfrm>
              <a:off x="5690089" y="3135314"/>
              <a:ext cx="781050"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+25</a:t>
              </a:r>
              <a:r>
                <a:rPr lang="de-DE" altLang="de-DE" sz="1200" b="1" baseline="30000"/>
                <a:t>0</a:t>
              </a:r>
            </a:p>
          </p:txBody>
        </p:sp>
        <p:sp>
          <p:nvSpPr>
            <p:cNvPr id="378908" name="Text Box 28"/>
            <p:cNvSpPr txBox="1">
              <a:spLocks noChangeArrowheads="1"/>
            </p:cNvSpPr>
            <p:nvPr/>
          </p:nvSpPr>
          <p:spPr bwMode="auto">
            <a:xfrm>
              <a:off x="2498482" y="3606799"/>
              <a:ext cx="518746"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0%</a:t>
              </a:r>
            </a:p>
          </p:txBody>
        </p:sp>
        <p:sp>
          <p:nvSpPr>
            <p:cNvPr id="378909" name="Text Box 29"/>
            <p:cNvSpPr txBox="1">
              <a:spLocks noChangeArrowheads="1"/>
            </p:cNvSpPr>
            <p:nvPr/>
          </p:nvSpPr>
          <p:spPr bwMode="auto">
            <a:xfrm>
              <a:off x="3365989" y="3621089"/>
              <a:ext cx="778119"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100%</a:t>
              </a:r>
            </a:p>
          </p:txBody>
        </p:sp>
        <p:sp>
          <p:nvSpPr>
            <p:cNvPr id="378910" name="Text Box 30"/>
            <p:cNvSpPr txBox="1">
              <a:spLocks noChangeArrowheads="1"/>
            </p:cNvSpPr>
            <p:nvPr/>
          </p:nvSpPr>
          <p:spPr bwMode="auto">
            <a:xfrm>
              <a:off x="2921978" y="2890839"/>
              <a:ext cx="631581"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50%</a:t>
              </a:r>
            </a:p>
          </p:txBody>
        </p:sp>
        <p:sp>
          <p:nvSpPr>
            <p:cNvPr id="378912" name="Oval 32"/>
            <p:cNvSpPr>
              <a:spLocks noChangeArrowheads="1"/>
            </p:cNvSpPr>
            <p:nvPr/>
          </p:nvSpPr>
          <p:spPr bwMode="auto">
            <a:xfrm>
              <a:off x="2895601" y="3217863"/>
              <a:ext cx="641838" cy="6016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13" name="Line 33"/>
            <p:cNvSpPr>
              <a:spLocks noChangeShapeType="1"/>
            </p:cNvSpPr>
            <p:nvPr/>
          </p:nvSpPr>
          <p:spPr bwMode="auto">
            <a:xfrm>
              <a:off x="3210658" y="3106738"/>
              <a:ext cx="0" cy="106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14" name="Line 34"/>
            <p:cNvSpPr>
              <a:spLocks noChangeShapeType="1"/>
            </p:cNvSpPr>
            <p:nvPr/>
          </p:nvSpPr>
          <p:spPr bwMode="auto">
            <a:xfrm flipH="1">
              <a:off x="2886808" y="3714750"/>
              <a:ext cx="74735" cy="77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15" name="Line 35"/>
            <p:cNvSpPr>
              <a:spLocks noChangeShapeType="1"/>
            </p:cNvSpPr>
            <p:nvPr/>
          </p:nvSpPr>
          <p:spPr bwMode="auto">
            <a:xfrm>
              <a:off x="3494943" y="3689350"/>
              <a:ext cx="89388" cy="904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16" name="Line 36"/>
            <p:cNvSpPr>
              <a:spLocks noChangeShapeType="1"/>
            </p:cNvSpPr>
            <p:nvPr/>
          </p:nvSpPr>
          <p:spPr bwMode="auto">
            <a:xfrm rot="5854149" flipV="1">
              <a:off x="3082070" y="3341688"/>
              <a:ext cx="238125" cy="571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17" name="Oval 37"/>
            <p:cNvSpPr>
              <a:spLocks noChangeArrowheads="1"/>
            </p:cNvSpPr>
            <p:nvPr/>
          </p:nvSpPr>
          <p:spPr bwMode="auto">
            <a:xfrm>
              <a:off x="2924908" y="3246438"/>
              <a:ext cx="586154" cy="5397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18" name="Text Box 38"/>
            <p:cNvSpPr txBox="1">
              <a:spLocks noChangeArrowheads="1"/>
            </p:cNvSpPr>
            <p:nvPr/>
          </p:nvSpPr>
          <p:spPr bwMode="auto">
            <a:xfrm>
              <a:off x="2271346" y="3865564"/>
              <a:ext cx="1883020"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Luftfeuchtigkeit</a:t>
              </a:r>
            </a:p>
          </p:txBody>
        </p:sp>
        <p:sp>
          <p:nvSpPr>
            <p:cNvPr id="378919" name="Text Box 39"/>
            <p:cNvSpPr txBox="1">
              <a:spLocks noChangeArrowheads="1"/>
            </p:cNvSpPr>
            <p:nvPr/>
          </p:nvSpPr>
          <p:spPr bwMode="auto">
            <a:xfrm>
              <a:off x="5654921" y="4573589"/>
              <a:ext cx="1566495"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200" b="1" dirty="0"/>
                <a:t>Lufttemperatur</a:t>
              </a:r>
            </a:p>
          </p:txBody>
        </p:sp>
        <p:sp>
          <p:nvSpPr>
            <p:cNvPr id="378920" name="Line 40"/>
            <p:cNvSpPr>
              <a:spLocks noChangeShapeType="1"/>
            </p:cNvSpPr>
            <p:nvPr/>
          </p:nvSpPr>
          <p:spPr bwMode="auto">
            <a:xfrm>
              <a:off x="965689" y="2776538"/>
              <a:ext cx="3235569" cy="30607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1" name="Line 41"/>
            <p:cNvSpPr>
              <a:spLocks noChangeShapeType="1"/>
            </p:cNvSpPr>
            <p:nvPr/>
          </p:nvSpPr>
          <p:spPr bwMode="auto">
            <a:xfrm>
              <a:off x="931985" y="2863850"/>
              <a:ext cx="3159369" cy="29845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2" name="Line 42"/>
            <p:cNvSpPr>
              <a:spLocks noChangeShapeType="1"/>
            </p:cNvSpPr>
            <p:nvPr/>
          </p:nvSpPr>
          <p:spPr bwMode="auto">
            <a:xfrm>
              <a:off x="929054" y="2955925"/>
              <a:ext cx="3056792" cy="288925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3" name="Line 43"/>
            <p:cNvSpPr>
              <a:spLocks noChangeShapeType="1"/>
            </p:cNvSpPr>
            <p:nvPr/>
          </p:nvSpPr>
          <p:spPr bwMode="auto">
            <a:xfrm>
              <a:off x="915866" y="3059114"/>
              <a:ext cx="2964473" cy="279558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4" name="Line 44"/>
            <p:cNvSpPr>
              <a:spLocks noChangeShapeType="1"/>
            </p:cNvSpPr>
            <p:nvPr/>
          </p:nvSpPr>
          <p:spPr bwMode="auto">
            <a:xfrm>
              <a:off x="908538" y="3167063"/>
              <a:ext cx="2848708" cy="2690812"/>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5" name="Line 45"/>
            <p:cNvSpPr>
              <a:spLocks noChangeShapeType="1"/>
            </p:cNvSpPr>
            <p:nvPr/>
          </p:nvSpPr>
          <p:spPr bwMode="auto">
            <a:xfrm flipV="1">
              <a:off x="4769827" y="3328989"/>
              <a:ext cx="0" cy="422275"/>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29" name="Text Box 49"/>
            <p:cNvSpPr txBox="1">
              <a:spLocks noChangeArrowheads="1"/>
            </p:cNvSpPr>
            <p:nvPr/>
          </p:nvSpPr>
          <p:spPr bwMode="auto">
            <a:xfrm>
              <a:off x="2203938" y="5524501"/>
              <a:ext cx="1359877" cy="30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200" b="1"/>
                <a:t>Luftbewegung</a:t>
              </a:r>
            </a:p>
          </p:txBody>
        </p:sp>
        <p:sp>
          <p:nvSpPr>
            <p:cNvPr id="378931" name="Rectangle 51"/>
            <p:cNvSpPr>
              <a:spLocks noChangeArrowheads="1"/>
            </p:cNvSpPr>
            <p:nvPr/>
          </p:nvSpPr>
          <p:spPr bwMode="auto">
            <a:xfrm>
              <a:off x="7080738" y="2843213"/>
              <a:ext cx="369277" cy="4445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32" name="Rectangle 52"/>
            <p:cNvSpPr>
              <a:spLocks noChangeArrowheads="1"/>
            </p:cNvSpPr>
            <p:nvPr/>
          </p:nvSpPr>
          <p:spPr bwMode="auto">
            <a:xfrm>
              <a:off x="1758462" y="2843213"/>
              <a:ext cx="369277" cy="4445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33" name="Rectangle 53"/>
            <p:cNvSpPr>
              <a:spLocks noChangeArrowheads="1"/>
            </p:cNvSpPr>
            <p:nvPr/>
          </p:nvSpPr>
          <p:spPr bwMode="auto">
            <a:xfrm rot="-5400000">
              <a:off x="1345041" y="5051731"/>
              <a:ext cx="1204912" cy="369277"/>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8934" name="Line 54"/>
            <p:cNvSpPr>
              <a:spLocks noChangeShapeType="1"/>
            </p:cNvSpPr>
            <p:nvPr/>
          </p:nvSpPr>
          <p:spPr bwMode="auto">
            <a:xfrm rot="19027266" flipV="1">
              <a:off x="4254012" y="3743326"/>
              <a:ext cx="1465" cy="422275"/>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35" name="Line 55"/>
            <p:cNvSpPr>
              <a:spLocks noChangeShapeType="1"/>
            </p:cNvSpPr>
            <p:nvPr/>
          </p:nvSpPr>
          <p:spPr bwMode="auto">
            <a:xfrm rot="2315554" flipV="1">
              <a:off x="5279782" y="3721101"/>
              <a:ext cx="1465" cy="422275"/>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36" name="Line 56"/>
            <p:cNvSpPr>
              <a:spLocks noChangeShapeType="1"/>
            </p:cNvSpPr>
            <p:nvPr/>
          </p:nvSpPr>
          <p:spPr bwMode="auto">
            <a:xfrm rot="5400000" flipH="1" flipV="1">
              <a:off x="5460024" y="4310429"/>
              <a:ext cx="0" cy="389792"/>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8937" name="Line 57"/>
            <p:cNvSpPr>
              <a:spLocks noChangeShapeType="1"/>
            </p:cNvSpPr>
            <p:nvPr/>
          </p:nvSpPr>
          <p:spPr bwMode="auto">
            <a:xfrm rot="5400000" flipH="1">
              <a:off x="4152901" y="4316779"/>
              <a:ext cx="0" cy="389792"/>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29" name="AutoShape 1077"/>
            <p:cNvSpPr>
              <a:spLocks noChangeArrowheads="1"/>
            </p:cNvSpPr>
            <p:nvPr/>
          </p:nvSpPr>
          <p:spPr bwMode="auto">
            <a:xfrm>
              <a:off x="0" y="1443038"/>
              <a:ext cx="1384789" cy="1358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30" name="Text Box 1078"/>
            <p:cNvSpPr txBox="1">
              <a:spLocks noChangeArrowheads="1"/>
            </p:cNvSpPr>
            <p:nvPr/>
          </p:nvSpPr>
          <p:spPr bwMode="auto">
            <a:xfrm>
              <a:off x="4665785" y="4508501"/>
              <a:ext cx="304800" cy="236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400" b="1"/>
                <a:t>37°</a:t>
              </a:r>
            </a:p>
          </p:txBody>
        </p:sp>
        <p:sp>
          <p:nvSpPr>
            <p:cNvPr id="383031" name="Text Box 1079"/>
            <p:cNvSpPr txBox="1">
              <a:spLocks noChangeArrowheads="1"/>
            </p:cNvSpPr>
            <p:nvPr/>
          </p:nvSpPr>
          <p:spPr bwMode="auto">
            <a:xfrm>
              <a:off x="5227835" y="5181601"/>
              <a:ext cx="1548103" cy="64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600" b="1" dirty="0">
                  <a:solidFill>
                    <a:srgbClr val="FF3300"/>
                  </a:solidFill>
                </a:rPr>
                <a:t>Oberflächen-temperatur</a:t>
              </a:r>
            </a:p>
          </p:txBody>
        </p:sp>
        <p:sp>
          <p:nvSpPr>
            <p:cNvPr id="383032" name="Line 1080"/>
            <p:cNvSpPr>
              <a:spLocks noChangeShapeType="1"/>
            </p:cNvSpPr>
            <p:nvPr/>
          </p:nvSpPr>
          <p:spPr bwMode="auto">
            <a:xfrm flipV="1">
              <a:off x="6740769" y="5207000"/>
              <a:ext cx="339969" cy="10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33" name="Line 1081"/>
            <p:cNvSpPr>
              <a:spLocks noChangeShapeType="1"/>
            </p:cNvSpPr>
            <p:nvPr/>
          </p:nvSpPr>
          <p:spPr bwMode="auto">
            <a:xfrm>
              <a:off x="6682154" y="5422900"/>
              <a:ext cx="128954" cy="40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Nachrüstpflichten </a:t>
            </a:r>
            <a:br>
              <a:rPr lang="de-DE" dirty="0" smtClean="0"/>
            </a:br>
            <a:endParaRPr lang="de-DE" dirty="0"/>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Im Gebäudebestand</a:t>
            </a:r>
            <a:endParaRPr lang="de-DE" sz="2800" dirty="0" smtClean="0">
              <a:solidFill>
                <a:prstClr val="black">
                  <a:lumMod val="75000"/>
                  <a:lumOff val="25000"/>
                </a:prstClr>
              </a:solidFill>
              <a:latin typeface="Arial" pitchFamily="34" charset="0"/>
              <a:cs typeface="Arial" pitchFamily="34" charset="0"/>
            </a:endParaRP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 </a:t>
            </a:r>
            <a:r>
              <a:rPr lang="de-DE" altLang="de-DE" sz="1200" dirty="0" err="1" smtClean="0">
                <a:solidFill>
                  <a:srgbClr val="000000"/>
                </a:solidFill>
              </a:rPr>
              <a:t>Envysis</a:t>
            </a:r>
            <a:r>
              <a:rPr lang="de-DE" altLang="de-DE" sz="1200" dirty="0" smtClean="0">
                <a:solidFill>
                  <a:srgbClr val="000000"/>
                </a:solidFill>
              </a:rPr>
              <a:t> GmbH</a:t>
            </a:r>
            <a:endParaRPr lang="de-DE" altLang="de-DE" sz="1200" dirty="0">
              <a:solidFill>
                <a:srgbClr val="000000"/>
              </a:solidFill>
            </a:endParaRPr>
          </a:p>
        </p:txBody>
      </p:sp>
      <p:pic>
        <p:nvPicPr>
          <p:cNvPr id="8519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10275" y="3429516"/>
            <a:ext cx="274320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hteck 2"/>
          <p:cNvSpPr/>
          <p:nvPr/>
        </p:nvSpPr>
        <p:spPr>
          <a:xfrm>
            <a:off x="373063" y="1897642"/>
            <a:ext cx="7008812" cy="3083921"/>
          </a:xfrm>
          <a:prstGeom prst="rect">
            <a:avLst/>
          </a:prstGeom>
        </p:spPr>
        <p:txBody>
          <a:bodyPr wrap="square">
            <a:spAutoFit/>
          </a:bodyPr>
          <a:lstStyle/>
          <a:p>
            <a:pPr marL="342900" indent="-342900">
              <a:lnSpc>
                <a:spcPct val="90000"/>
              </a:lnSpc>
              <a:buClr>
                <a:schemeClr val="tx1">
                  <a:lumMod val="75000"/>
                  <a:lumOff val="25000"/>
                </a:schemeClr>
              </a:buClr>
              <a:buFont typeface="Arial" pitchFamily="34" charset="0"/>
              <a:buChar char="•"/>
            </a:pPr>
            <a:r>
              <a:rPr lang="de-DE" altLang="de-DE" sz="2400" dirty="0">
                <a:solidFill>
                  <a:srgbClr val="C00000"/>
                </a:solidFill>
                <a:latin typeface="Arial" pitchFamily="34" charset="0"/>
                <a:cs typeface="Arial" pitchFamily="34" charset="0"/>
              </a:rPr>
              <a:t>Zugängliche oberste Geschossdecken</a:t>
            </a:r>
            <a:r>
              <a:rPr lang="de-DE" altLang="de-DE" sz="2400" dirty="0">
                <a:latin typeface="Arial" pitchFamily="34" charset="0"/>
                <a:cs typeface="Arial" pitchFamily="34" charset="0"/>
              </a:rPr>
              <a:t> von beheizten Räumen, die nicht die Anforderungen an den  Mindestwärmeschutz nach DIN 4108-2 erfüllen, müssen bis </a:t>
            </a:r>
            <a:r>
              <a:rPr lang="de-DE" altLang="de-DE" sz="2400" b="1" dirty="0">
                <a:latin typeface="Arial" pitchFamily="34" charset="0"/>
                <a:cs typeface="Arial" pitchFamily="34" charset="0"/>
              </a:rPr>
              <a:t>Ende 2015 </a:t>
            </a:r>
            <a:r>
              <a:rPr lang="de-DE" altLang="de-DE" sz="2400" dirty="0">
                <a:latin typeface="Arial" pitchFamily="34" charset="0"/>
                <a:cs typeface="Arial" pitchFamily="34" charset="0"/>
              </a:rPr>
              <a:t>gedämmt </a:t>
            </a:r>
            <a:r>
              <a:rPr lang="de-DE" altLang="de-DE" sz="2400" dirty="0" smtClean="0">
                <a:latin typeface="Arial" pitchFamily="34" charset="0"/>
                <a:cs typeface="Arial" pitchFamily="34" charset="0"/>
              </a:rPr>
              <a:t>werden (U-Wert </a:t>
            </a:r>
            <a:r>
              <a:rPr lang="de-DE" altLang="de-DE" sz="2400" dirty="0">
                <a:latin typeface="Arial" pitchFamily="34" charset="0"/>
                <a:cs typeface="Arial" pitchFamily="34" charset="0"/>
              </a:rPr>
              <a:t>≤ 0,24 </a:t>
            </a:r>
            <a:r>
              <a:rPr lang="de-DE" altLang="de-DE" sz="2400" dirty="0" smtClean="0">
                <a:latin typeface="Arial" pitchFamily="34" charset="0"/>
                <a:cs typeface="Arial" pitchFamily="34" charset="0"/>
              </a:rPr>
              <a:t>W/m</a:t>
            </a:r>
            <a:r>
              <a:rPr lang="de-DE" altLang="de-DE" sz="2400" baseline="30000" dirty="0" smtClean="0">
                <a:latin typeface="Arial" pitchFamily="34" charset="0"/>
                <a:cs typeface="Arial" pitchFamily="34" charset="0"/>
              </a:rPr>
              <a:t>2</a:t>
            </a:r>
            <a:r>
              <a:rPr lang="de-DE" altLang="de-DE" sz="2400" dirty="0" smtClean="0">
                <a:latin typeface="Arial" pitchFamily="34" charset="0"/>
                <a:cs typeface="Arial" pitchFamily="34" charset="0"/>
              </a:rPr>
              <a:t>K,                           ca. 17 cm Dämmstärke). </a:t>
            </a:r>
          </a:p>
          <a:p>
            <a:pPr marL="342900" indent="-342900">
              <a:lnSpc>
                <a:spcPct val="90000"/>
              </a:lnSpc>
              <a:buClr>
                <a:schemeClr val="tx1">
                  <a:lumMod val="75000"/>
                  <a:lumOff val="25000"/>
                </a:schemeClr>
              </a:buClr>
              <a:buFont typeface="Arial" pitchFamily="34" charset="0"/>
              <a:buChar char="•"/>
            </a:pPr>
            <a:endParaRPr lang="de-DE" altLang="de-DE" sz="2400" dirty="0">
              <a:latin typeface="Arial" pitchFamily="34" charset="0"/>
              <a:cs typeface="Arial" pitchFamily="34" charset="0"/>
            </a:endParaRPr>
          </a:p>
          <a:p>
            <a:pPr marL="342900" indent="-342900">
              <a:lnSpc>
                <a:spcPct val="90000"/>
              </a:lnSpc>
              <a:buClr>
                <a:schemeClr val="tx1">
                  <a:lumMod val="75000"/>
                  <a:lumOff val="25000"/>
                </a:schemeClr>
              </a:buClr>
              <a:buFont typeface="Arial" pitchFamily="34" charset="0"/>
              <a:buChar char="•"/>
            </a:pPr>
            <a:r>
              <a:rPr lang="de-DE" altLang="de-DE" sz="2400" dirty="0" smtClean="0">
                <a:latin typeface="Arial" pitchFamily="34" charset="0"/>
                <a:cs typeface="Arial" pitchFamily="34" charset="0"/>
              </a:rPr>
              <a:t>Alternativ </a:t>
            </a:r>
            <a:r>
              <a:rPr lang="de-DE" altLang="de-DE" sz="2400" dirty="0">
                <a:latin typeface="Arial" pitchFamily="34" charset="0"/>
                <a:cs typeface="Arial" pitchFamily="34" charset="0"/>
              </a:rPr>
              <a:t>kann auch das </a:t>
            </a:r>
            <a:r>
              <a:rPr lang="de-DE" altLang="de-DE" sz="2400" dirty="0" smtClean="0">
                <a:latin typeface="Arial" pitchFamily="34" charset="0"/>
                <a:cs typeface="Arial" pitchFamily="34" charset="0"/>
              </a:rPr>
              <a:t>darüber               </a:t>
            </a:r>
            <a:r>
              <a:rPr lang="de-DE" altLang="de-DE" sz="2400" dirty="0">
                <a:latin typeface="Arial" pitchFamily="34" charset="0"/>
                <a:cs typeface="Arial" pitchFamily="34" charset="0"/>
              </a:rPr>
              <a:t>liegende Dach gedämmt werden.</a:t>
            </a:r>
          </a:p>
        </p:txBody>
      </p:sp>
    </p:spTree>
    <p:extLst>
      <p:ext uri="{BB962C8B-B14F-4D97-AF65-F5344CB8AC3E}">
        <p14:creationId xmlns:p14="http://schemas.microsoft.com/office/powerpoint/2010/main" val="1960088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Nachrüstpflichten </a:t>
            </a:r>
            <a:br>
              <a:rPr lang="de-DE" dirty="0" smtClean="0"/>
            </a:br>
            <a:endParaRPr lang="de-DE" dirty="0"/>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Im Gebäudebestand</a:t>
            </a:r>
            <a:endParaRPr lang="de-DE" sz="2800" dirty="0" smtClean="0">
              <a:solidFill>
                <a:prstClr val="black">
                  <a:lumMod val="75000"/>
                  <a:lumOff val="25000"/>
                </a:prstClr>
              </a:solidFill>
              <a:latin typeface="Arial" pitchFamily="34" charset="0"/>
              <a:cs typeface="Arial" pitchFamily="34" charset="0"/>
            </a:endParaRPr>
          </a:p>
        </p:txBody>
      </p:sp>
      <p:sp>
        <p:nvSpPr>
          <p:cNvPr id="8" name="Rectangle 2"/>
          <p:cNvSpPr txBox="1">
            <a:spLocks noChangeArrowheads="1"/>
          </p:cNvSpPr>
          <p:nvPr/>
        </p:nvSpPr>
        <p:spPr>
          <a:xfrm>
            <a:off x="715963" y="1865612"/>
            <a:ext cx="7742237" cy="1584000"/>
          </a:xfrm>
          <a:prstGeom prst="rect">
            <a:avLst/>
          </a:prstGeom>
        </p:spPr>
        <p:txBody>
          <a:bodyPr/>
          <a:lstStyle>
            <a:lvl1pPr marL="373063" indent="-373063" algn="l" defTabSz="993775" rtl="0" eaLnBrk="0" fontAlgn="base" hangingPunct="0">
              <a:spcBef>
                <a:spcPct val="20000"/>
              </a:spcBef>
              <a:spcAft>
                <a:spcPct val="0"/>
              </a:spcAft>
              <a:buChar char="•"/>
              <a:defRPr sz="3400" kern="1200">
                <a:solidFill>
                  <a:schemeClr val="tx1"/>
                </a:solidFill>
                <a:latin typeface="+mn-lt"/>
                <a:ea typeface="+mn-ea"/>
                <a:cs typeface="+mn-cs"/>
              </a:defRPr>
            </a:lvl1pPr>
            <a:lvl2pPr marL="809625" indent="-311150" algn="l" defTabSz="993775" rtl="0" eaLnBrk="0" fontAlgn="base" hangingPunct="0">
              <a:spcBef>
                <a:spcPct val="20000"/>
              </a:spcBef>
              <a:spcAft>
                <a:spcPct val="0"/>
              </a:spcAft>
              <a:buChar char="–"/>
              <a:defRPr sz="3000" kern="1200">
                <a:solidFill>
                  <a:schemeClr val="tx1"/>
                </a:solidFill>
                <a:latin typeface="+mn-lt"/>
                <a:ea typeface="+mn-ea"/>
                <a:cs typeface="+mn-cs"/>
              </a:defRPr>
            </a:lvl2pPr>
            <a:lvl3pPr marL="1246188" indent="-250825" algn="l" defTabSz="993775" rtl="0" eaLnBrk="0" fontAlgn="base" hangingPunct="0">
              <a:spcBef>
                <a:spcPct val="20000"/>
              </a:spcBef>
              <a:spcAft>
                <a:spcPct val="0"/>
              </a:spcAft>
              <a:buChar char="•"/>
              <a:defRPr sz="2500" kern="1200">
                <a:solidFill>
                  <a:schemeClr val="tx1"/>
                </a:solidFill>
                <a:latin typeface="+mn-lt"/>
                <a:ea typeface="+mn-ea"/>
                <a:cs typeface="+mn-cs"/>
              </a:defRPr>
            </a:lvl3pPr>
            <a:lvl4pPr marL="1744663" indent="-247650" algn="l" defTabSz="993775" rtl="0" eaLnBrk="0" fontAlgn="base" hangingPunct="0">
              <a:spcBef>
                <a:spcPct val="20000"/>
              </a:spcBef>
              <a:spcAft>
                <a:spcPct val="0"/>
              </a:spcAft>
              <a:buChar char="–"/>
              <a:defRPr sz="2200" kern="1200">
                <a:solidFill>
                  <a:schemeClr val="tx1"/>
                </a:solidFill>
                <a:latin typeface="+mn-lt"/>
                <a:ea typeface="+mn-ea"/>
                <a:cs typeface="+mn-cs"/>
              </a:defRPr>
            </a:lvl4pPr>
            <a:lvl5pPr marL="2241550" indent="-246063" algn="l" defTabSz="993775" rtl="0" eaLnBrk="0" fontAlgn="base" hangingPunct="0">
              <a:spcBef>
                <a:spcPct val="20000"/>
              </a:spcBef>
              <a:spcAft>
                <a:spcPct val="0"/>
              </a:spcAft>
              <a:buChar char="»"/>
              <a:defRPr sz="22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C00000"/>
              </a:buClr>
              <a:buNone/>
            </a:pPr>
            <a:r>
              <a:rPr lang="de-DE" altLang="de-DE" sz="2400" b="1" dirty="0" smtClean="0">
                <a:latin typeface="Arial" pitchFamily="34" charset="0"/>
                <a:cs typeface="Arial" pitchFamily="34" charset="0"/>
              </a:rPr>
              <a:t>Ausnahmen:</a:t>
            </a:r>
          </a:p>
          <a:p>
            <a:pPr>
              <a:buClr>
                <a:schemeClr val="tx1">
                  <a:lumMod val="75000"/>
                  <a:lumOff val="25000"/>
                </a:schemeClr>
              </a:buClr>
              <a:buFont typeface="Arial" pitchFamily="34" charset="0"/>
              <a:buChar char="•"/>
            </a:pPr>
            <a:r>
              <a:rPr lang="de-DE" altLang="de-DE" sz="2400" b="1" dirty="0" smtClean="0">
                <a:latin typeface="Arial" pitchFamily="34" charset="0"/>
                <a:cs typeface="Arial" pitchFamily="34" charset="0"/>
              </a:rPr>
              <a:t>Selbstgenutzte Ein - Zweifamilienhäuser</a:t>
            </a:r>
            <a:r>
              <a:rPr lang="de-DE" altLang="de-DE" sz="2400" dirty="0" smtClean="0">
                <a:latin typeface="Arial" pitchFamily="34" charset="0"/>
                <a:cs typeface="Arial" pitchFamily="34" charset="0"/>
              </a:rPr>
              <a:t>, die der Eigentümer am 1.2.2002 bewohnt hat:                   </a:t>
            </a:r>
            <a:r>
              <a:rPr lang="de-DE" altLang="de-DE" sz="2400" b="1" dirty="0" smtClean="0">
                <a:solidFill>
                  <a:srgbClr val="C00000"/>
                </a:solidFill>
                <a:latin typeface="Arial" pitchFamily="34" charset="0"/>
                <a:cs typeface="Arial" pitchFamily="34" charset="0"/>
              </a:rPr>
              <a:t>Die Pflichten sind erst bei Eigentümerwechsel zu erfüllen, </a:t>
            </a:r>
            <a:r>
              <a:rPr lang="de-DE" altLang="de-DE" sz="2400" dirty="0" smtClean="0">
                <a:latin typeface="Arial" pitchFamily="34" charset="0"/>
                <a:cs typeface="Arial" pitchFamily="34" charset="0"/>
              </a:rPr>
              <a:t>Frist 2 Jahre ab Übergang</a:t>
            </a:r>
          </a:p>
          <a:p>
            <a:pPr>
              <a:buClr>
                <a:schemeClr val="tx1">
                  <a:lumMod val="75000"/>
                  <a:lumOff val="25000"/>
                </a:schemeClr>
              </a:buClr>
              <a:buFont typeface="Arial" pitchFamily="34" charset="0"/>
              <a:buChar char="•"/>
            </a:pPr>
            <a:r>
              <a:rPr lang="de-DE" altLang="de-DE" sz="2400" b="1" dirty="0" smtClean="0">
                <a:latin typeface="Arial" pitchFamily="34" charset="0"/>
                <a:cs typeface="Arial" pitchFamily="34" charset="0"/>
              </a:rPr>
              <a:t>Die Maßnahme ist unwirtschaftlich</a:t>
            </a:r>
            <a:r>
              <a:rPr lang="de-DE" altLang="de-DE" sz="2400" dirty="0" smtClean="0">
                <a:latin typeface="Arial" pitchFamily="34" charset="0"/>
                <a:cs typeface="Arial" pitchFamily="34" charset="0"/>
              </a:rPr>
              <a:t>. Antrag bei Baubehörde stellen - gilt nicht für Heizkessel!</a:t>
            </a:r>
            <a:endParaRPr lang="de-DE" altLang="de-DE" dirty="0">
              <a:latin typeface="Arial" pitchFamily="34" charset="0"/>
              <a:cs typeface="Arial" pitchFamily="34" charset="0"/>
            </a:endParaRPr>
          </a:p>
        </p:txBody>
      </p:sp>
    </p:spTree>
    <p:extLst>
      <p:ext uri="{BB962C8B-B14F-4D97-AF65-F5344CB8AC3E}">
        <p14:creationId xmlns:p14="http://schemas.microsoft.com/office/powerpoint/2010/main" val="2924962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3" name="Picture 3" descr="Haus3 m Hz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0621" y="1431127"/>
            <a:ext cx="4752000" cy="4683125"/>
          </a:xfrm>
          <a:prstGeom prst="rect">
            <a:avLst/>
          </a:prstGeom>
          <a:noFill/>
          <a:extLst>
            <a:ext uri="{909E8E84-426E-40DD-AFC4-6F175D3DCCD1}">
              <a14:hiddenFill xmlns:a14="http://schemas.microsoft.com/office/drawing/2010/main">
                <a:solidFill>
                  <a:srgbClr val="FFFFFF"/>
                </a:solidFill>
              </a14:hiddenFill>
            </a:ext>
          </a:extLst>
        </p:spPr>
      </p:pic>
      <p:sp>
        <p:nvSpPr>
          <p:cNvPr id="716804" name="Rectangle 4"/>
          <p:cNvSpPr>
            <a:spLocks noGrp="1" noChangeArrowheads="1"/>
          </p:cNvSpPr>
          <p:nvPr>
            <p:ph type="title"/>
          </p:nvPr>
        </p:nvSpPr>
        <p:spPr/>
        <p:txBody>
          <a:bodyPr/>
          <a:lstStyle/>
          <a:p>
            <a:pPr algn="l"/>
            <a:r>
              <a:rPr lang="de-DE" altLang="de-DE" sz="2800" b="1" dirty="0" smtClean="0">
                <a:solidFill>
                  <a:schemeClr val="tx1">
                    <a:lumMod val="75000"/>
                    <a:lumOff val="25000"/>
                  </a:schemeClr>
                </a:solidFill>
                <a:latin typeface="Arial" pitchFamily="34" charset="0"/>
                <a:cs typeface="Arial" pitchFamily="34" charset="0"/>
              </a:rPr>
              <a:t>GEBÄUDEBESTAND</a:t>
            </a:r>
            <a:r>
              <a:rPr lang="de-DE" altLang="de-DE" sz="2800" dirty="0" smtClean="0">
                <a:solidFill>
                  <a:schemeClr val="tx1">
                    <a:lumMod val="75000"/>
                    <a:lumOff val="25000"/>
                  </a:schemeClr>
                </a:solidFill>
                <a:latin typeface="Arial" pitchFamily="34" charset="0"/>
                <a:cs typeface="Arial" pitchFamily="34" charset="0"/>
              </a:rPr>
              <a:t> </a:t>
            </a:r>
            <a:br>
              <a:rPr lang="de-DE" altLang="de-DE" sz="2800" dirty="0" smtClean="0">
                <a:solidFill>
                  <a:schemeClr val="tx1">
                    <a:lumMod val="75000"/>
                    <a:lumOff val="25000"/>
                  </a:schemeClr>
                </a:solidFill>
                <a:latin typeface="Arial" pitchFamily="34" charset="0"/>
                <a:cs typeface="Arial" pitchFamily="34" charset="0"/>
              </a:rPr>
            </a:br>
            <a:endParaRPr lang="de-DE" altLang="de-DE" sz="2800" dirty="0">
              <a:solidFill>
                <a:schemeClr val="tx1">
                  <a:lumMod val="75000"/>
                  <a:lumOff val="25000"/>
                </a:schemeClr>
              </a:solidFill>
              <a:latin typeface="Arial" pitchFamily="34" charset="0"/>
              <a:cs typeface="Arial" pitchFamily="34" charset="0"/>
            </a:endParaRPr>
          </a:p>
        </p:txBody>
      </p:sp>
      <p:sp>
        <p:nvSpPr>
          <p:cNvPr id="716805" name="Oval 5"/>
          <p:cNvSpPr>
            <a:spLocks noChangeArrowheads="1"/>
          </p:cNvSpPr>
          <p:nvPr/>
        </p:nvSpPr>
        <p:spPr bwMode="auto">
          <a:xfrm>
            <a:off x="2441821" y="1408103"/>
            <a:ext cx="2590800" cy="12192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6806" name="Text Box 6"/>
          <p:cNvSpPr txBox="1">
            <a:spLocks noChangeArrowheads="1"/>
          </p:cNvSpPr>
          <p:nvPr/>
        </p:nvSpPr>
        <p:spPr bwMode="auto">
          <a:xfrm>
            <a:off x="5080246" y="2206274"/>
            <a:ext cx="3876675" cy="3780522"/>
          </a:xfrm>
          <a:prstGeom prst="rect">
            <a:avLst/>
          </a:prstGeom>
          <a:solidFill>
            <a:srgbClr val="FABB00">
              <a:alpha val="75000"/>
            </a:srgbClr>
          </a:solidFill>
          <a:ln w="9525">
            <a:solidFill>
              <a:schemeClr val="tx1"/>
            </a:solidFill>
            <a:miter lim="800000"/>
            <a:headEnd/>
            <a:tailEnd/>
          </a:ln>
          <a:effectLst/>
          <a:extLst/>
        </p:spPr>
        <p:txBody>
          <a:bodyPr wrap="square">
            <a:spAutoFit/>
          </a:bodyPr>
          <a:lstStyle/>
          <a:p>
            <a:r>
              <a:rPr lang="de-DE" altLang="de-DE" sz="1600" b="1" dirty="0"/>
              <a:t>Dächer und oberste Geschossdecken </a:t>
            </a:r>
          </a:p>
          <a:p>
            <a:r>
              <a:rPr lang="de-DE" altLang="de-DE" sz="1400" dirty="0"/>
              <a:t>müssen Mindestdämmwerte einhalten (</a:t>
            </a:r>
            <a:r>
              <a:rPr lang="de-DE" altLang="de-DE" sz="1400" dirty="0" smtClean="0"/>
              <a:t>U</a:t>
            </a:r>
            <a:r>
              <a:rPr lang="de-DE" altLang="de-DE" sz="1400" baseline="-25000" dirty="0" smtClean="0"/>
              <a:t>D</a:t>
            </a:r>
            <a:r>
              <a:rPr lang="de-DE" altLang="de-DE" sz="1400" dirty="0" smtClean="0"/>
              <a:t>-Wert </a:t>
            </a:r>
            <a:r>
              <a:rPr lang="de-DE" altLang="de-DE" sz="1400" dirty="0"/>
              <a:t>&lt; 0,24 W/m²K</a:t>
            </a:r>
            <a:r>
              <a:rPr lang="de-DE" altLang="de-DE" sz="1400" dirty="0" smtClean="0"/>
              <a:t>;  ~ </a:t>
            </a:r>
            <a:r>
              <a:rPr lang="de-DE" altLang="de-DE" sz="1400" dirty="0"/>
              <a:t>18 cm Dämmstärke), </a:t>
            </a:r>
            <a:endParaRPr lang="de-DE" altLang="de-DE" sz="1400" dirty="0" smtClean="0"/>
          </a:p>
          <a:p>
            <a:endParaRPr lang="de-DE" altLang="de-DE" sz="1400" dirty="0"/>
          </a:p>
          <a:p>
            <a:r>
              <a:rPr lang="de-DE" altLang="de-DE" sz="1400" dirty="0" smtClean="0"/>
              <a:t>z.B</a:t>
            </a:r>
            <a:r>
              <a:rPr lang="de-DE" altLang="de-DE" sz="1400" dirty="0"/>
              <a:t>. bei </a:t>
            </a:r>
          </a:p>
          <a:p>
            <a:pPr marL="285750" indent="-285750">
              <a:spcBef>
                <a:spcPct val="50000"/>
              </a:spcBef>
              <a:buClr>
                <a:srgbClr val="C00000"/>
              </a:buClr>
              <a:buFont typeface="Wingdings" pitchFamily="2" charset="2"/>
              <a:buChar char="ü"/>
            </a:pPr>
            <a:r>
              <a:rPr lang="de-DE" altLang="de-DE" sz="1400" dirty="0" smtClean="0"/>
              <a:t>Erneuerung </a:t>
            </a:r>
            <a:r>
              <a:rPr lang="de-DE" altLang="de-DE" sz="1400" dirty="0"/>
              <a:t>der </a:t>
            </a:r>
            <a:r>
              <a:rPr lang="de-DE" altLang="de-DE" sz="1400" dirty="0" smtClean="0"/>
              <a:t>Dachhaut einschl. </a:t>
            </a:r>
            <a:r>
              <a:rPr lang="de-DE" altLang="de-DE" sz="1400" dirty="0" err="1" smtClean="0"/>
              <a:t>Lattung</a:t>
            </a:r>
            <a:r>
              <a:rPr lang="de-DE" altLang="de-DE" sz="1400" dirty="0" smtClean="0"/>
              <a:t> und Verschalung,</a:t>
            </a:r>
          </a:p>
          <a:p>
            <a:pPr marL="284400" indent="-284400">
              <a:spcBef>
                <a:spcPct val="50000"/>
              </a:spcBef>
              <a:buClr>
                <a:srgbClr val="C00000"/>
              </a:buClr>
              <a:buFont typeface="Wingdings" pitchFamily="2" charset="2"/>
              <a:buChar char="ü"/>
            </a:pPr>
            <a:r>
              <a:rPr lang="de-DE" altLang="de-DE" sz="1400" dirty="0" smtClean="0"/>
              <a:t>Erneuerung der Abdichtung bei Flachdächern,</a:t>
            </a:r>
          </a:p>
          <a:p>
            <a:pPr marL="284400" indent="-284400">
              <a:spcBef>
                <a:spcPct val="50000"/>
              </a:spcBef>
              <a:buClr>
                <a:srgbClr val="C00000"/>
              </a:buClr>
              <a:buFont typeface="Wingdings" pitchFamily="2" charset="2"/>
              <a:buChar char="ü"/>
            </a:pPr>
            <a:r>
              <a:rPr lang="de-DE" altLang="de-DE" sz="1400" dirty="0" smtClean="0"/>
              <a:t>Einbau von Bekleidungen oder Verschalungen auf der kalten Seite oder Einbau von Dämmschichten bei Wänden oder Decken zum unbeheizten Dachraum</a:t>
            </a:r>
          </a:p>
          <a:p>
            <a:pPr>
              <a:spcBef>
                <a:spcPts val="840"/>
              </a:spcBef>
              <a:buClr>
                <a:srgbClr val="FF0000"/>
              </a:buClr>
            </a:pPr>
            <a:r>
              <a:rPr lang="de-DE" altLang="de-DE" sz="1400" b="1" dirty="0"/>
              <a:t>Ausnahme:</a:t>
            </a:r>
            <a:r>
              <a:rPr lang="de-DE" altLang="de-DE" sz="1400" dirty="0"/>
              <a:t> </a:t>
            </a:r>
            <a:r>
              <a:rPr lang="de-DE" altLang="de-DE" sz="1400" dirty="0" smtClean="0"/>
              <a:t>Bauteile, </a:t>
            </a:r>
            <a:r>
              <a:rPr lang="de-DE" altLang="de-DE" sz="1400" dirty="0"/>
              <a:t>die ab 1984 errichtet oder erneuert wurden</a:t>
            </a:r>
          </a:p>
        </p:txBody>
      </p:sp>
      <p:sp>
        <p:nvSpPr>
          <p:cNvPr id="716807" name="Oval 7"/>
          <p:cNvSpPr>
            <a:spLocks noChangeArrowheads="1"/>
          </p:cNvSpPr>
          <p:nvPr/>
        </p:nvSpPr>
        <p:spPr bwMode="auto">
          <a:xfrm>
            <a:off x="2333625" y="3038475"/>
            <a:ext cx="1981200" cy="3810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6808" name="Oval 8"/>
          <p:cNvSpPr>
            <a:spLocks noChangeArrowheads="1"/>
          </p:cNvSpPr>
          <p:nvPr/>
        </p:nvSpPr>
        <p:spPr bwMode="auto">
          <a:xfrm>
            <a:off x="1019175" y="1905000"/>
            <a:ext cx="1447800" cy="9144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Wann greift die </a:t>
            </a:r>
            <a:r>
              <a:rPr lang="de-DE" sz="2800" dirty="0" err="1" smtClean="0">
                <a:solidFill>
                  <a:schemeClr val="tx1">
                    <a:lumMod val="75000"/>
                    <a:lumOff val="25000"/>
                  </a:schemeClr>
                </a:solidFill>
                <a:latin typeface="Arial" pitchFamily="34" charset="0"/>
                <a:cs typeface="Arial" pitchFamily="34" charset="0"/>
              </a:rPr>
              <a:t>EnEV</a:t>
            </a:r>
            <a:r>
              <a:rPr lang="de-DE" sz="2800" dirty="0" smtClean="0">
                <a:solidFill>
                  <a:schemeClr val="tx1">
                    <a:lumMod val="75000"/>
                    <a:lumOff val="25000"/>
                  </a:schemeClr>
                </a:solidFill>
                <a:latin typeface="Arial" pitchFamily="34" charset="0"/>
                <a:cs typeface="Arial" pitchFamily="34" charset="0"/>
              </a:rPr>
              <a:t>?</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702625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Haus3 m Hz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0621" y="1431127"/>
            <a:ext cx="4752000" cy="4683125"/>
          </a:xfrm>
          <a:prstGeom prst="rect">
            <a:avLst/>
          </a:prstGeom>
          <a:noFill/>
          <a:extLst>
            <a:ext uri="{909E8E84-426E-40DD-AFC4-6F175D3DCCD1}">
              <a14:hiddenFill xmlns:a14="http://schemas.microsoft.com/office/drawing/2010/main">
                <a:solidFill>
                  <a:srgbClr val="FFFFFF"/>
                </a:solidFill>
              </a14:hiddenFill>
            </a:ext>
          </a:extLst>
        </p:spPr>
      </p:pic>
      <p:sp>
        <p:nvSpPr>
          <p:cNvPr id="717828" name="Text Box 4"/>
          <p:cNvSpPr txBox="1">
            <a:spLocks noChangeArrowheads="1"/>
          </p:cNvSpPr>
          <p:nvPr/>
        </p:nvSpPr>
        <p:spPr bwMode="auto">
          <a:xfrm>
            <a:off x="5280271" y="2349222"/>
            <a:ext cx="3549404" cy="2846933"/>
          </a:xfrm>
          <a:prstGeom prst="rect">
            <a:avLst/>
          </a:prstGeom>
          <a:solidFill>
            <a:srgbClr val="FFC000">
              <a:alpha val="75000"/>
            </a:srgbClr>
          </a:solidFill>
          <a:ln w="9525">
            <a:solidFill>
              <a:schemeClr val="tx1"/>
            </a:solidFill>
            <a:miter lim="800000"/>
            <a:headEnd/>
            <a:tailEnd/>
          </a:ln>
          <a:effectLst/>
          <a:extLst/>
        </p:spPr>
        <p:txBody>
          <a:bodyPr wrap="square">
            <a:spAutoFit/>
          </a:bodyPr>
          <a:lstStyle/>
          <a:p>
            <a:r>
              <a:rPr lang="de-DE" altLang="de-DE" sz="1600" b="1" dirty="0"/>
              <a:t>Außenwände, die an Außenluft </a:t>
            </a:r>
            <a:r>
              <a:rPr lang="de-DE" altLang="de-DE" sz="1600" b="1" dirty="0" smtClean="0"/>
              <a:t>grenzen </a:t>
            </a:r>
            <a:r>
              <a:rPr lang="de-DE" altLang="de-DE" sz="1400" dirty="0" smtClean="0"/>
              <a:t>müssen </a:t>
            </a:r>
            <a:r>
              <a:rPr lang="de-DE" altLang="de-DE" sz="1400" dirty="0"/>
              <a:t>Mindestdämmwerte einhalten (U</a:t>
            </a:r>
            <a:r>
              <a:rPr lang="de-DE" altLang="de-DE" sz="1400" baseline="-25000" dirty="0"/>
              <a:t>AW</a:t>
            </a:r>
            <a:r>
              <a:rPr lang="de-DE" altLang="de-DE" sz="1400" dirty="0"/>
              <a:t>-Wert &lt; 0,24 W/m²K;</a:t>
            </a:r>
          </a:p>
          <a:p>
            <a:r>
              <a:rPr lang="de-DE" altLang="de-DE" sz="1400" dirty="0"/>
              <a:t> ~ 12 - 14 cm Dämmstärke</a:t>
            </a:r>
            <a:r>
              <a:rPr lang="de-DE" altLang="de-DE" sz="1400" dirty="0" smtClean="0"/>
              <a:t>),</a:t>
            </a:r>
          </a:p>
          <a:p>
            <a:endParaRPr lang="de-DE" altLang="de-DE" sz="1400" dirty="0"/>
          </a:p>
          <a:p>
            <a:r>
              <a:rPr lang="de-DE" altLang="de-DE" sz="1400" dirty="0" smtClean="0"/>
              <a:t> </a:t>
            </a:r>
            <a:r>
              <a:rPr lang="de-DE" altLang="de-DE" sz="1400" dirty="0"/>
              <a:t>z.B. bei </a:t>
            </a:r>
          </a:p>
          <a:p>
            <a:pPr marL="285750" indent="-285750">
              <a:spcBef>
                <a:spcPct val="50000"/>
              </a:spcBef>
              <a:buClr>
                <a:srgbClr val="C00000"/>
              </a:buClr>
              <a:buFont typeface="Wingdings" pitchFamily="2" charset="2"/>
              <a:buChar char="ü"/>
            </a:pPr>
            <a:r>
              <a:rPr lang="de-DE" altLang="de-DE" sz="1400" dirty="0" smtClean="0"/>
              <a:t>Außenseitiger  Anbringung </a:t>
            </a:r>
            <a:r>
              <a:rPr lang="de-DE" altLang="de-DE" sz="1400" dirty="0"/>
              <a:t>von Platten, Verschalung </a:t>
            </a:r>
            <a:r>
              <a:rPr lang="de-DE" altLang="de-DE" sz="1400" dirty="0" smtClean="0"/>
              <a:t>oder Vorsatzschalen</a:t>
            </a:r>
            <a:r>
              <a:rPr lang="de-DE" altLang="de-DE" sz="1400" dirty="0"/>
              <a:t>, </a:t>
            </a:r>
          </a:p>
          <a:p>
            <a:pPr marL="285750" indent="-285750">
              <a:spcBef>
                <a:spcPct val="50000"/>
              </a:spcBef>
              <a:buClr>
                <a:srgbClr val="C00000"/>
              </a:buClr>
              <a:buFont typeface="Wingdings" pitchFamily="2" charset="2"/>
              <a:buChar char="ü"/>
            </a:pPr>
            <a:r>
              <a:rPr lang="de-DE" altLang="de-DE" sz="1400" dirty="0" smtClean="0"/>
              <a:t>Putzerneuerung</a:t>
            </a:r>
          </a:p>
          <a:p>
            <a:pPr>
              <a:spcBef>
                <a:spcPct val="50000"/>
              </a:spcBef>
              <a:buClr>
                <a:srgbClr val="FF0000"/>
              </a:buClr>
            </a:pPr>
            <a:r>
              <a:rPr lang="de-DE" altLang="de-DE" sz="1400" b="1" dirty="0" smtClean="0"/>
              <a:t>Ausnahme:</a:t>
            </a:r>
            <a:r>
              <a:rPr lang="de-DE" altLang="de-DE" sz="1400" dirty="0" smtClean="0"/>
              <a:t> Außenwände, die ab 1984 errichtet oder erneuert wurden</a:t>
            </a:r>
            <a:endParaRPr lang="de-DE" altLang="de-DE" sz="1400" dirty="0"/>
          </a:p>
        </p:txBody>
      </p:sp>
      <p:sp>
        <p:nvSpPr>
          <p:cNvPr id="717830" name="Oval 6"/>
          <p:cNvSpPr>
            <a:spLocks noChangeArrowheads="1"/>
          </p:cNvSpPr>
          <p:nvPr/>
        </p:nvSpPr>
        <p:spPr bwMode="auto">
          <a:xfrm>
            <a:off x="4195762" y="4545802"/>
            <a:ext cx="459399" cy="1171576"/>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 name="Rectangle 4"/>
          <p:cNvSpPr txBox="1">
            <a:spLocks noChangeArrowheads="1"/>
          </p:cNvSpPr>
          <p:nvPr/>
        </p:nvSpPr>
        <p:spPr>
          <a:xfrm>
            <a:off x="285008" y="339436"/>
            <a:ext cx="9144000" cy="4572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b="1" dirty="0" smtClean="0">
                <a:solidFill>
                  <a:schemeClr val="tx1">
                    <a:lumMod val="75000"/>
                    <a:lumOff val="25000"/>
                  </a:schemeClr>
                </a:solidFill>
                <a:latin typeface="Arial" pitchFamily="34" charset="0"/>
                <a:cs typeface="Arial" pitchFamily="34" charset="0"/>
              </a:rPr>
              <a:t>GEBÄUDEBESTAND</a:t>
            </a:r>
            <a:r>
              <a:rPr lang="de-DE" altLang="de-DE" sz="2800" dirty="0" smtClean="0">
                <a:solidFill>
                  <a:schemeClr val="tx1">
                    <a:lumMod val="75000"/>
                    <a:lumOff val="25000"/>
                  </a:schemeClr>
                </a:solidFill>
                <a:latin typeface="Arial" pitchFamily="34" charset="0"/>
                <a:cs typeface="Arial" pitchFamily="34" charset="0"/>
              </a:rPr>
              <a:t> </a:t>
            </a:r>
            <a:br>
              <a:rPr lang="de-DE" altLang="de-DE" sz="2800" dirty="0" smtClean="0">
                <a:solidFill>
                  <a:schemeClr val="tx1">
                    <a:lumMod val="75000"/>
                    <a:lumOff val="25000"/>
                  </a:schemeClr>
                </a:solidFill>
                <a:latin typeface="Arial" pitchFamily="34" charset="0"/>
                <a:cs typeface="Arial" pitchFamily="34" charset="0"/>
              </a:rPr>
            </a:br>
            <a:r>
              <a:rPr lang="de-DE" altLang="de-DE" sz="2800" dirty="0" smtClean="0">
                <a:solidFill>
                  <a:schemeClr val="tx1">
                    <a:lumMod val="75000"/>
                    <a:lumOff val="25000"/>
                  </a:schemeClr>
                </a:solidFill>
                <a:latin typeface="Arial" pitchFamily="34" charset="0"/>
                <a:cs typeface="Arial" pitchFamily="34" charset="0"/>
              </a:rPr>
              <a:t>Wann greift die </a:t>
            </a:r>
            <a:r>
              <a:rPr lang="de-DE" altLang="de-DE" sz="2800" dirty="0" err="1" smtClean="0">
                <a:solidFill>
                  <a:schemeClr val="tx1">
                    <a:lumMod val="75000"/>
                    <a:lumOff val="25000"/>
                  </a:schemeClr>
                </a:solidFill>
                <a:latin typeface="Arial" pitchFamily="34" charset="0"/>
                <a:cs typeface="Arial" pitchFamily="34" charset="0"/>
              </a:rPr>
              <a:t>EnEV</a:t>
            </a:r>
            <a:r>
              <a:rPr lang="de-DE" altLang="de-DE" sz="2800" dirty="0" smtClean="0">
                <a:solidFill>
                  <a:schemeClr val="tx1">
                    <a:lumMod val="75000"/>
                    <a:lumOff val="25000"/>
                  </a:schemeClr>
                </a:solidFill>
                <a:latin typeface="Arial" pitchFamily="34" charset="0"/>
                <a:cs typeface="Arial" pitchFamily="34" charset="0"/>
              </a:rPr>
              <a:t>?</a:t>
            </a:r>
            <a:endParaRPr lang="de-DE" altLang="de-DE" sz="2800" dirty="0">
              <a:solidFill>
                <a:schemeClr val="tx1">
                  <a:lumMod val="75000"/>
                  <a:lumOff val="25000"/>
                </a:schemeClr>
              </a:solidFill>
              <a:latin typeface="Arial" pitchFamily="34" charset="0"/>
              <a:cs typeface="Arial" pitchFamily="34" charset="0"/>
            </a:endParaRPr>
          </a:p>
        </p:txBody>
      </p:sp>
      <p:sp>
        <p:nvSpPr>
          <p:cNvPr id="717831" name="Oval 7"/>
          <p:cNvSpPr>
            <a:spLocks noChangeArrowheads="1"/>
          </p:cNvSpPr>
          <p:nvPr/>
        </p:nvSpPr>
        <p:spPr bwMode="auto">
          <a:xfrm>
            <a:off x="4082562" y="2564602"/>
            <a:ext cx="685800" cy="19812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7829" name="Oval 5"/>
          <p:cNvSpPr>
            <a:spLocks noChangeArrowheads="1"/>
          </p:cNvSpPr>
          <p:nvPr/>
        </p:nvSpPr>
        <p:spPr bwMode="auto">
          <a:xfrm>
            <a:off x="453537" y="3734590"/>
            <a:ext cx="685800" cy="7620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2587835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Haus3 m Hz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0621" y="1431127"/>
            <a:ext cx="4752000" cy="468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txBox="1">
            <a:spLocks noChangeArrowheads="1"/>
          </p:cNvSpPr>
          <p:nvPr/>
        </p:nvSpPr>
        <p:spPr>
          <a:xfrm>
            <a:off x="285008" y="339436"/>
            <a:ext cx="9144000" cy="4572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b="1" dirty="0" smtClean="0">
                <a:solidFill>
                  <a:schemeClr val="tx1">
                    <a:lumMod val="75000"/>
                    <a:lumOff val="25000"/>
                  </a:schemeClr>
                </a:solidFill>
                <a:latin typeface="Arial" pitchFamily="34" charset="0"/>
                <a:cs typeface="Arial" pitchFamily="34" charset="0"/>
              </a:rPr>
              <a:t>GEBÄUDEBESTAND</a:t>
            </a:r>
            <a:r>
              <a:rPr lang="de-DE" altLang="de-DE" sz="2800" dirty="0" smtClean="0">
                <a:solidFill>
                  <a:schemeClr val="tx1">
                    <a:lumMod val="75000"/>
                    <a:lumOff val="25000"/>
                  </a:schemeClr>
                </a:solidFill>
                <a:latin typeface="Arial" pitchFamily="34" charset="0"/>
                <a:cs typeface="Arial" pitchFamily="34" charset="0"/>
              </a:rPr>
              <a:t> </a:t>
            </a:r>
            <a:br>
              <a:rPr lang="de-DE" altLang="de-DE" sz="2800" dirty="0" smtClean="0">
                <a:solidFill>
                  <a:schemeClr val="tx1">
                    <a:lumMod val="75000"/>
                    <a:lumOff val="25000"/>
                  </a:schemeClr>
                </a:solidFill>
                <a:latin typeface="Arial" pitchFamily="34" charset="0"/>
                <a:cs typeface="Arial" pitchFamily="34" charset="0"/>
              </a:rPr>
            </a:br>
            <a:r>
              <a:rPr lang="de-DE" altLang="de-DE" sz="2800" dirty="0" smtClean="0">
                <a:solidFill>
                  <a:schemeClr val="tx1">
                    <a:lumMod val="75000"/>
                    <a:lumOff val="25000"/>
                  </a:schemeClr>
                </a:solidFill>
                <a:latin typeface="Arial" pitchFamily="34" charset="0"/>
                <a:cs typeface="Arial" pitchFamily="34" charset="0"/>
              </a:rPr>
              <a:t>Wann greift die </a:t>
            </a:r>
            <a:r>
              <a:rPr lang="de-DE" altLang="de-DE" sz="2800" dirty="0" err="1" smtClean="0">
                <a:solidFill>
                  <a:schemeClr val="tx1">
                    <a:lumMod val="75000"/>
                    <a:lumOff val="25000"/>
                  </a:schemeClr>
                </a:solidFill>
                <a:latin typeface="Arial" pitchFamily="34" charset="0"/>
                <a:cs typeface="Arial" pitchFamily="34" charset="0"/>
              </a:rPr>
              <a:t>EnEV</a:t>
            </a:r>
            <a:r>
              <a:rPr lang="de-DE" altLang="de-DE" sz="2800" dirty="0" smtClean="0">
                <a:solidFill>
                  <a:schemeClr val="tx1">
                    <a:lumMod val="75000"/>
                    <a:lumOff val="25000"/>
                  </a:schemeClr>
                </a:solidFill>
                <a:latin typeface="Arial" pitchFamily="34" charset="0"/>
                <a:cs typeface="Arial" pitchFamily="34" charset="0"/>
              </a:rPr>
              <a:t>?</a:t>
            </a:r>
            <a:endParaRPr lang="de-DE" altLang="de-DE" sz="2800" dirty="0">
              <a:solidFill>
                <a:schemeClr val="tx1">
                  <a:lumMod val="75000"/>
                  <a:lumOff val="25000"/>
                </a:schemeClr>
              </a:solidFill>
              <a:latin typeface="Arial" pitchFamily="34" charset="0"/>
              <a:cs typeface="Arial" pitchFamily="34" charset="0"/>
            </a:endParaRPr>
          </a:p>
        </p:txBody>
      </p:sp>
      <p:sp>
        <p:nvSpPr>
          <p:cNvPr id="8" name="Text Box 4"/>
          <p:cNvSpPr txBox="1">
            <a:spLocks noChangeArrowheads="1"/>
          </p:cNvSpPr>
          <p:nvPr/>
        </p:nvSpPr>
        <p:spPr bwMode="auto">
          <a:xfrm>
            <a:off x="5032622" y="2315434"/>
            <a:ext cx="3997078" cy="3031599"/>
          </a:xfrm>
          <a:prstGeom prst="rect">
            <a:avLst/>
          </a:prstGeom>
          <a:solidFill>
            <a:srgbClr val="FABB00">
              <a:alpha val="75000"/>
            </a:srgbClr>
          </a:solidFill>
          <a:ln w="9525">
            <a:solidFill>
              <a:schemeClr val="tx1"/>
            </a:solidFill>
            <a:miter lim="800000"/>
            <a:headEnd/>
            <a:tailEnd/>
          </a:ln>
          <a:effectLst/>
          <a:extLst/>
        </p:spPr>
        <p:txBody>
          <a:bodyPr wrap="square">
            <a:spAutoFit/>
          </a:bodyPr>
          <a:lstStyle/>
          <a:p>
            <a:r>
              <a:rPr lang="de-DE" altLang="de-DE" sz="1600" b="1" dirty="0"/>
              <a:t>Fenster und Türen mit Glas</a:t>
            </a:r>
          </a:p>
          <a:p>
            <a:r>
              <a:rPr lang="de-DE" altLang="de-DE" sz="1400" dirty="0"/>
              <a:t>müssen Mindestdämmwerte </a:t>
            </a:r>
            <a:r>
              <a:rPr lang="de-DE" altLang="de-DE" sz="1400" dirty="0" smtClean="0"/>
              <a:t>einhalten</a:t>
            </a:r>
          </a:p>
          <a:p>
            <a:r>
              <a:rPr lang="de-DE" altLang="de-DE" sz="1400" dirty="0" smtClean="0"/>
              <a:t>U</a:t>
            </a:r>
            <a:r>
              <a:rPr lang="de-DE" altLang="de-DE" sz="1400" baseline="-25000" dirty="0" smtClean="0"/>
              <a:t>W</a:t>
            </a:r>
            <a:r>
              <a:rPr lang="de-DE" altLang="de-DE" sz="1400" dirty="0" smtClean="0"/>
              <a:t>-Wert </a:t>
            </a:r>
            <a:r>
              <a:rPr lang="de-DE" altLang="de-DE" sz="1400" dirty="0"/>
              <a:t>&lt; 1,3 W/m²K</a:t>
            </a:r>
            <a:r>
              <a:rPr lang="de-DE" altLang="de-DE" sz="1400" dirty="0" smtClean="0"/>
              <a:t>,</a:t>
            </a:r>
          </a:p>
          <a:p>
            <a:r>
              <a:rPr lang="de-DE" altLang="de-DE" sz="1400" dirty="0" smtClean="0"/>
              <a:t>bei </a:t>
            </a:r>
            <a:r>
              <a:rPr lang="de-DE" altLang="de-DE" sz="1400" dirty="0"/>
              <a:t>Sonderverglasungen U</a:t>
            </a:r>
            <a:r>
              <a:rPr lang="de-DE" altLang="de-DE" sz="1400" baseline="-25000" dirty="0"/>
              <a:t>W</a:t>
            </a:r>
            <a:r>
              <a:rPr lang="de-DE" altLang="de-DE" sz="1400" dirty="0"/>
              <a:t>-Wert &lt; 2,0 </a:t>
            </a:r>
            <a:r>
              <a:rPr lang="de-DE" altLang="de-DE" sz="1400" dirty="0" smtClean="0"/>
              <a:t>W/m²K, bei Fenstertüren mit Klapp-, Falt-, Schiebe- </a:t>
            </a:r>
            <a:r>
              <a:rPr lang="de-DE" altLang="de-DE" sz="1400" dirty="0"/>
              <a:t>oder </a:t>
            </a:r>
            <a:r>
              <a:rPr lang="de-DE" altLang="de-DE" sz="1400" dirty="0" smtClean="0"/>
              <a:t>Hebemechanismus U</a:t>
            </a:r>
            <a:r>
              <a:rPr lang="de-DE" altLang="de-DE" sz="1400" baseline="-25000" dirty="0" smtClean="0"/>
              <a:t>W</a:t>
            </a:r>
            <a:r>
              <a:rPr lang="de-DE" altLang="de-DE" sz="1400" dirty="0" smtClean="0"/>
              <a:t>-Wert </a:t>
            </a:r>
            <a:r>
              <a:rPr lang="de-DE" altLang="de-DE" sz="1400" dirty="0"/>
              <a:t>&lt; </a:t>
            </a:r>
            <a:r>
              <a:rPr lang="de-DE" altLang="de-DE" sz="1400" dirty="0" smtClean="0"/>
              <a:t>1,6 </a:t>
            </a:r>
            <a:r>
              <a:rPr lang="de-DE" altLang="de-DE" sz="1400" dirty="0"/>
              <a:t>W/m²K </a:t>
            </a:r>
            <a:r>
              <a:rPr lang="de-DE" altLang="de-DE" sz="1400" dirty="0" smtClean="0"/>
              <a:t>),</a:t>
            </a:r>
          </a:p>
          <a:p>
            <a:endParaRPr lang="de-DE" altLang="de-DE" sz="1400" dirty="0"/>
          </a:p>
          <a:p>
            <a:r>
              <a:rPr lang="de-DE" altLang="de-DE" sz="1400" dirty="0" smtClean="0"/>
              <a:t> </a:t>
            </a:r>
            <a:r>
              <a:rPr lang="de-DE" altLang="de-DE" sz="1400" dirty="0"/>
              <a:t>z.B. bei </a:t>
            </a:r>
          </a:p>
          <a:p>
            <a:pPr marL="284400" indent="-284400">
              <a:spcBef>
                <a:spcPct val="50000"/>
              </a:spcBef>
              <a:buClr>
                <a:srgbClr val="C00000"/>
              </a:buClr>
              <a:buFont typeface="Wingdings" pitchFamily="2" charset="2"/>
              <a:buChar char="ü"/>
            </a:pPr>
            <a:r>
              <a:rPr lang="de-DE" altLang="de-DE" sz="1400" dirty="0" smtClean="0"/>
              <a:t>Ersatz </a:t>
            </a:r>
            <a:r>
              <a:rPr lang="de-DE" altLang="de-DE" sz="1400" dirty="0"/>
              <a:t>oder erstmaligem Einbau, </a:t>
            </a:r>
          </a:p>
          <a:p>
            <a:pPr marL="284400" indent="-284400">
              <a:spcBef>
                <a:spcPct val="50000"/>
              </a:spcBef>
              <a:buClr>
                <a:srgbClr val="C00000"/>
              </a:buClr>
              <a:buFont typeface="Wingdings" pitchFamily="2" charset="2"/>
              <a:buChar char="ü"/>
            </a:pPr>
            <a:r>
              <a:rPr lang="de-DE" altLang="de-DE" sz="1400" dirty="0" smtClean="0"/>
              <a:t>Einbau </a:t>
            </a:r>
            <a:r>
              <a:rPr lang="de-DE" altLang="de-DE" sz="1400" dirty="0"/>
              <a:t>von Vor- oder Innenfenstern,</a:t>
            </a:r>
          </a:p>
          <a:p>
            <a:pPr marL="284400" indent="-284400">
              <a:spcBef>
                <a:spcPct val="50000"/>
              </a:spcBef>
              <a:buClr>
                <a:srgbClr val="C00000"/>
              </a:buClr>
              <a:buFont typeface="Wingdings" pitchFamily="2" charset="2"/>
              <a:buChar char="ü"/>
            </a:pPr>
            <a:r>
              <a:rPr lang="de-DE" altLang="de-DE" sz="1400" dirty="0" smtClean="0"/>
              <a:t>Ersatz </a:t>
            </a:r>
            <a:r>
              <a:rPr lang="de-DE" altLang="de-DE" sz="1400" dirty="0"/>
              <a:t>der </a:t>
            </a:r>
            <a:r>
              <a:rPr lang="de-DE" altLang="de-DE" sz="1400" dirty="0" smtClean="0"/>
              <a:t>Verglasung oder verglaster Flügelrahmen</a:t>
            </a:r>
            <a:endParaRPr lang="de-DE" altLang="de-DE" sz="1400" dirty="0"/>
          </a:p>
        </p:txBody>
      </p:sp>
      <p:sp>
        <p:nvSpPr>
          <p:cNvPr id="9" name="Oval 5"/>
          <p:cNvSpPr>
            <a:spLocks noChangeArrowheads="1"/>
          </p:cNvSpPr>
          <p:nvPr/>
        </p:nvSpPr>
        <p:spPr bwMode="auto">
          <a:xfrm>
            <a:off x="657225" y="3306034"/>
            <a:ext cx="457200" cy="9144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 name="Oval 7"/>
          <p:cNvSpPr>
            <a:spLocks noChangeArrowheads="1"/>
          </p:cNvSpPr>
          <p:nvPr/>
        </p:nvSpPr>
        <p:spPr bwMode="auto">
          <a:xfrm>
            <a:off x="885825" y="2077309"/>
            <a:ext cx="609600" cy="6096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 name="Oval 6"/>
          <p:cNvSpPr>
            <a:spLocks noChangeArrowheads="1"/>
          </p:cNvSpPr>
          <p:nvPr/>
        </p:nvSpPr>
        <p:spPr bwMode="auto">
          <a:xfrm>
            <a:off x="4267200" y="3374033"/>
            <a:ext cx="457200" cy="9144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370919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Haus3 m Hz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80621" y="1431127"/>
            <a:ext cx="4752000" cy="4683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4"/>
          <p:cNvSpPr txBox="1">
            <a:spLocks noChangeArrowheads="1"/>
          </p:cNvSpPr>
          <p:nvPr/>
        </p:nvSpPr>
        <p:spPr>
          <a:xfrm>
            <a:off x="285008" y="339436"/>
            <a:ext cx="9144000" cy="4572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b="1" dirty="0" smtClean="0">
                <a:solidFill>
                  <a:schemeClr val="tx1">
                    <a:lumMod val="75000"/>
                    <a:lumOff val="25000"/>
                  </a:schemeClr>
                </a:solidFill>
                <a:latin typeface="Arial" pitchFamily="34" charset="0"/>
                <a:cs typeface="Arial" pitchFamily="34" charset="0"/>
              </a:rPr>
              <a:t>GEBÄUDEBESTAND</a:t>
            </a:r>
            <a:r>
              <a:rPr lang="de-DE" altLang="de-DE" sz="2800" dirty="0" smtClean="0">
                <a:solidFill>
                  <a:schemeClr val="tx1">
                    <a:lumMod val="75000"/>
                    <a:lumOff val="25000"/>
                  </a:schemeClr>
                </a:solidFill>
                <a:latin typeface="Arial" pitchFamily="34" charset="0"/>
                <a:cs typeface="Arial" pitchFamily="34" charset="0"/>
              </a:rPr>
              <a:t> </a:t>
            </a:r>
            <a:br>
              <a:rPr lang="de-DE" altLang="de-DE" sz="2800" dirty="0" smtClean="0">
                <a:solidFill>
                  <a:schemeClr val="tx1">
                    <a:lumMod val="75000"/>
                    <a:lumOff val="25000"/>
                  </a:schemeClr>
                </a:solidFill>
                <a:latin typeface="Arial" pitchFamily="34" charset="0"/>
                <a:cs typeface="Arial" pitchFamily="34" charset="0"/>
              </a:rPr>
            </a:br>
            <a:r>
              <a:rPr lang="de-DE" altLang="de-DE" sz="2800" dirty="0" smtClean="0">
                <a:solidFill>
                  <a:schemeClr val="tx1">
                    <a:lumMod val="75000"/>
                    <a:lumOff val="25000"/>
                  </a:schemeClr>
                </a:solidFill>
                <a:latin typeface="Arial" pitchFamily="34" charset="0"/>
                <a:cs typeface="Arial" pitchFamily="34" charset="0"/>
              </a:rPr>
              <a:t>Wann greift die </a:t>
            </a:r>
            <a:r>
              <a:rPr lang="de-DE" altLang="de-DE" sz="2800" dirty="0" err="1" smtClean="0">
                <a:solidFill>
                  <a:schemeClr val="tx1">
                    <a:lumMod val="75000"/>
                    <a:lumOff val="25000"/>
                  </a:schemeClr>
                </a:solidFill>
                <a:latin typeface="Arial" pitchFamily="34" charset="0"/>
                <a:cs typeface="Arial" pitchFamily="34" charset="0"/>
              </a:rPr>
              <a:t>EnEV</a:t>
            </a:r>
            <a:r>
              <a:rPr lang="de-DE" altLang="de-DE" sz="2800" dirty="0" smtClean="0">
                <a:solidFill>
                  <a:schemeClr val="tx1">
                    <a:lumMod val="75000"/>
                    <a:lumOff val="25000"/>
                  </a:schemeClr>
                </a:solidFill>
                <a:latin typeface="Arial" pitchFamily="34" charset="0"/>
                <a:cs typeface="Arial" pitchFamily="34" charset="0"/>
              </a:rPr>
              <a:t>?</a:t>
            </a:r>
            <a:endParaRPr lang="de-DE" altLang="de-DE" sz="2800" dirty="0">
              <a:solidFill>
                <a:schemeClr val="tx1">
                  <a:lumMod val="75000"/>
                  <a:lumOff val="25000"/>
                </a:schemeClr>
              </a:solidFill>
              <a:latin typeface="Arial" pitchFamily="34" charset="0"/>
              <a:cs typeface="Arial" pitchFamily="34" charset="0"/>
            </a:endParaRPr>
          </a:p>
        </p:txBody>
      </p:sp>
      <p:sp>
        <p:nvSpPr>
          <p:cNvPr id="14" name="Text Box 8"/>
          <p:cNvSpPr txBox="1">
            <a:spLocks noChangeArrowheads="1"/>
          </p:cNvSpPr>
          <p:nvPr/>
        </p:nvSpPr>
        <p:spPr bwMode="auto">
          <a:xfrm>
            <a:off x="5032621" y="1592158"/>
            <a:ext cx="3978029" cy="4262705"/>
          </a:xfrm>
          <a:prstGeom prst="rect">
            <a:avLst/>
          </a:prstGeom>
          <a:solidFill>
            <a:srgbClr val="FABB00">
              <a:alpha val="75000"/>
            </a:srgbClr>
          </a:solidFill>
          <a:ln w="9525">
            <a:solidFill>
              <a:schemeClr val="tx1"/>
            </a:solidFill>
            <a:miter lim="800000"/>
            <a:headEnd/>
            <a:tailEnd/>
          </a:ln>
          <a:effectLst/>
          <a:extLst/>
        </p:spPr>
        <p:txBody>
          <a:bodyPr wrap="square">
            <a:spAutoFit/>
          </a:bodyPr>
          <a:lstStyle/>
          <a:p>
            <a:r>
              <a:rPr lang="de-DE" altLang="de-DE" sz="1600" b="1" dirty="0" smtClean="0"/>
              <a:t>Bauteile </a:t>
            </a:r>
            <a:r>
              <a:rPr lang="de-DE" altLang="de-DE" sz="1600" b="1" dirty="0"/>
              <a:t>zu unbeheizten Räumen oder zum Erdreich </a:t>
            </a:r>
          </a:p>
          <a:p>
            <a:r>
              <a:rPr lang="de-DE" altLang="de-DE" sz="1400" dirty="0"/>
              <a:t>müssen Mindestdämmwerte </a:t>
            </a:r>
            <a:r>
              <a:rPr lang="de-DE" altLang="de-DE" sz="1400" dirty="0" smtClean="0"/>
              <a:t>einhalten</a:t>
            </a:r>
          </a:p>
          <a:p>
            <a:r>
              <a:rPr lang="de-DE" altLang="de-DE" sz="1400" dirty="0" smtClean="0"/>
              <a:t>U</a:t>
            </a:r>
            <a:r>
              <a:rPr lang="de-DE" altLang="de-DE" sz="1400" baseline="-25000" dirty="0" smtClean="0"/>
              <a:t>G</a:t>
            </a:r>
            <a:r>
              <a:rPr lang="de-DE" altLang="de-DE" sz="1400" dirty="0" smtClean="0"/>
              <a:t>-Wert </a:t>
            </a:r>
            <a:r>
              <a:rPr lang="de-DE" altLang="de-DE" sz="1400" dirty="0"/>
              <a:t>&lt; </a:t>
            </a:r>
            <a:r>
              <a:rPr lang="de-DE" altLang="de-DE" sz="1400" dirty="0" smtClean="0"/>
              <a:t>0,30 </a:t>
            </a:r>
            <a:r>
              <a:rPr lang="de-DE" altLang="de-DE" sz="1400" dirty="0"/>
              <a:t>W/m²K; ~ 8 cm </a:t>
            </a:r>
            <a:r>
              <a:rPr lang="de-DE" altLang="de-DE" sz="1400" dirty="0" smtClean="0"/>
              <a:t>Dämmstärke, bzw</a:t>
            </a:r>
            <a:r>
              <a:rPr lang="de-DE" altLang="de-DE" sz="1400" dirty="0"/>
              <a:t>. bei Decken nach unten gegen </a:t>
            </a:r>
            <a:r>
              <a:rPr lang="de-DE" altLang="de-DE" sz="1400" dirty="0" smtClean="0"/>
              <a:t>Außenluft U</a:t>
            </a:r>
            <a:r>
              <a:rPr lang="de-DE" altLang="de-DE" sz="1400" baseline="-25000" dirty="0" smtClean="0"/>
              <a:t>G</a:t>
            </a:r>
            <a:r>
              <a:rPr lang="de-DE" altLang="de-DE" sz="1400" dirty="0" smtClean="0"/>
              <a:t>-Wert </a:t>
            </a:r>
            <a:r>
              <a:rPr lang="de-DE" altLang="de-DE" sz="1400" dirty="0"/>
              <a:t>&lt; 0,24 W/m²K; ~ 10 cm </a:t>
            </a:r>
            <a:r>
              <a:rPr lang="de-DE" altLang="de-DE" sz="1400" dirty="0" smtClean="0"/>
              <a:t>Dämmstärke, </a:t>
            </a:r>
          </a:p>
          <a:p>
            <a:endParaRPr lang="de-DE" altLang="de-DE" sz="1400" dirty="0"/>
          </a:p>
          <a:p>
            <a:r>
              <a:rPr lang="de-DE" altLang="de-DE" sz="1400" dirty="0" smtClean="0"/>
              <a:t>z.B. bei</a:t>
            </a:r>
            <a:endParaRPr lang="de-DE" altLang="de-DE" sz="1400" dirty="0"/>
          </a:p>
          <a:p>
            <a:pPr marL="171450" indent="-171450">
              <a:buFont typeface="Wingdings" pitchFamily="2" charset="2"/>
              <a:buChar char="ü"/>
            </a:pPr>
            <a:endParaRPr lang="de-DE" altLang="de-DE" sz="800" dirty="0"/>
          </a:p>
          <a:p>
            <a:pPr marL="285750" indent="-285750">
              <a:buClr>
                <a:srgbClr val="C00000"/>
              </a:buClr>
              <a:buFont typeface="Wingdings" pitchFamily="2" charset="2"/>
              <a:buChar char="ü"/>
            </a:pPr>
            <a:r>
              <a:rPr lang="de-DE" altLang="de-DE" sz="1400" dirty="0" smtClean="0"/>
              <a:t>Erneuerung </a:t>
            </a:r>
            <a:r>
              <a:rPr lang="de-DE" altLang="de-DE" sz="1400" dirty="0"/>
              <a:t>oder Einbau von </a:t>
            </a:r>
            <a:r>
              <a:rPr lang="de-DE" altLang="de-DE" sz="1400" dirty="0" smtClean="0"/>
              <a:t>außenseitigen Bekleidungen</a:t>
            </a:r>
            <a:r>
              <a:rPr lang="de-DE" altLang="de-DE" sz="1400" dirty="0"/>
              <a:t>, </a:t>
            </a:r>
            <a:r>
              <a:rPr lang="de-DE" altLang="de-DE" sz="1400" dirty="0" smtClean="0"/>
              <a:t>Verschalungen, Feuchtigkeitssperren</a:t>
            </a:r>
            <a:r>
              <a:rPr lang="de-DE" altLang="de-DE" sz="1400" dirty="0"/>
              <a:t> </a:t>
            </a:r>
            <a:r>
              <a:rPr lang="de-DE" altLang="de-DE" sz="1400" dirty="0" smtClean="0"/>
              <a:t>oder Drainagen</a:t>
            </a:r>
            <a:r>
              <a:rPr lang="de-DE" altLang="de-DE" sz="1400" dirty="0"/>
              <a:t>, </a:t>
            </a:r>
          </a:p>
          <a:p>
            <a:pPr marL="285750" indent="-285750">
              <a:spcBef>
                <a:spcPct val="50000"/>
              </a:spcBef>
              <a:buClr>
                <a:srgbClr val="C00000"/>
              </a:buClr>
              <a:buFont typeface="Wingdings" pitchFamily="2" charset="2"/>
              <a:buChar char="ü"/>
            </a:pPr>
            <a:r>
              <a:rPr lang="de-DE" altLang="de-DE" sz="1400" dirty="0" smtClean="0"/>
              <a:t>Erneuerung </a:t>
            </a:r>
            <a:r>
              <a:rPr lang="de-DE" altLang="de-DE" sz="1400" dirty="0"/>
              <a:t>oder Einbau von </a:t>
            </a:r>
            <a:r>
              <a:rPr lang="de-DE" altLang="de-DE" sz="1400" dirty="0" smtClean="0"/>
              <a:t>Fußboden-aufbauten auf der beheizten Seite,</a:t>
            </a:r>
          </a:p>
          <a:p>
            <a:pPr marL="285750" indent="-285750">
              <a:spcBef>
                <a:spcPct val="50000"/>
              </a:spcBef>
              <a:buClr>
                <a:srgbClr val="C00000"/>
              </a:buClr>
              <a:buFont typeface="Wingdings" pitchFamily="2" charset="2"/>
              <a:buChar char="ü"/>
            </a:pPr>
            <a:r>
              <a:rPr lang="de-DE" altLang="de-DE" sz="1400" dirty="0" smtClean="0"/>
              <a:t>Anbringen von Deckenbekleidungen auf der Kaltseite</a:t>
            </a:r>
          </a:p>
          <a:p>
            <a:pPr>
              <a:spcBef>
                <a:spcPct val="50000"/>
              </a:spcBef>
              <a:buClr>
                <a:srgbClr val="FF0000"/>
              </a:buClr>
            </a:pPr>
            <a:r>
              <a:rPr lang="de-DE" altLang="de-DE" sz="1400" b="1" dirty="0"/>
              <a:t>Ausnahme:</a:t>
            </a:r>
            <a:r>
              <a:rPr lang="de-DE" altLang="de-DE" sz="1400" dirty="0"/>
              <a:t> </a:t>
            </a:r>
            <a:r>
              <a:rPr lang="de-DE" altLang="de-DE" sz="1400" dirty="0" smtClean="0"/>
              <a:t>Bauteile, </a:t>
            </a:r>
            <a:r>
              <a:rPr lang="de-DE" altLang="de-DE" sz="1400" dirty="0"/>
              <a:t>die ab 1984 errichtet oder erneuert wurden</a:t>
            </a:r>
            <a:endParaRPr lang="de-DE" altLang="de-DE" sz="1400" dirty="0">
              <a:solidFill>
                <a:srgbClr val="FF0000"/>
              </a:solidFill>
            </a:endParaRPr>
          </a:p>
        </p:txBody>
      </p:sp>
      <p:sp>
        <p:nvSpPr>
          <p:cNvPr id="15" name="Oval 5"/>
          <p:cNvSpPr>
            <a:spLocks noChangeArrowheads="1"/>
          </p:cNvSpPr>
          <p:nvPr/>
        </p:nvSpPr>
        <p:spPr bwMode="auto">
          <a:xfrm>
            <a:off x="3333008" y="5280151"/>
            <a:ext cx="1524000" cy="6858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 name="Oval 6"/>
          <p:cNvSpPr>
            <a:spLocks noChangeArrowheads="1"/>
          </p:cNvSpPr>
          <p:nvPr/>
        </p:nvSpPr>
        <p:spPr bwMode="auto">
          <a:xfrm>
            <a:off x="742208" y="4213351"/>
            <a:ext cx="3048000" cy="6858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7" name="Oval 7"/>
          <p:cNvSpPr>
            <a:spLocks noChangeArrowheads="1"/>
          </p:cNvSpPr>
          <p:nvPr/>
        </p:nvSpPr>
        <p:spPr bwMode="auto">
          <a:xfrm>
            <a:off x="3333008" y="4289551"/>
            <a:ext cx="457200" cy="16002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8" name="Oval 4"/>
          <p:cNvSpPr>
            <a:spLocks noChangeArrowheads="1"/>
          </p:cNvSpPr>
          <p:nvPr/>
        </p:nvSpPr>
        <p:spPr bwMode="auto">
          <a:xfrm>
            <a:off x="650631" y="4365751"/>
            <a:ext cx="457200" cy="1600200"/>
          </a:xfrm>
          <a:prstGeom prst="ellipse">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1827801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0899"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0887" y="1602581"/>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20901" name="Rectangle 5"/>
          <p:cNvSpPr>
            <a:spLocks noChangeArrowheads="1"/>
          </p:cNvSpPr>
          <p:nvPr/>
        </p:nvSpPr>
        <p:spPr bwMode="auto">
          <a:xfrm>
            <a:off x="2536581" y="2981325"/>
            <a:ext cx="76200" cy="704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2" name="Rectangle 6"/>
          <p:cNvSpPr>
            <a:spLocks noChangeArrowheads="1"/>
          </p:cNvSpPr>
          <p:nvPr/>
        </p:nvSpPr>
        <p:spPr bwMode="auto">
          <a:xfrm>
            <a:off x="2538046" y="4230689"/>
            <a:ext cx="76200" cy="4270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3" name="Rectangle 7"/>
          <p:cNvSpPr>
            <a:spLocks noChangeArrowheads="1"/>
          </p:cNvSpPr>
          <p:nvPr/>
        </p:nvSpPr>
        <p:spPr bwMode="auto">
          <a:xfrm>
            <a:off x="6372958" y="2781301"/>
            <a:ext cx="76200" cy="627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4" name="Rectangle 8"/>
          <p:cNvSpPr>
            <a:spLocks noChangeArrowheads="1"/>
          </p:cNvSpPr>
          <p:nvPr/>
        </p:nvSpPr>
        <p:spPr bwMode="auto">
          <a:xfrm>
            <a:off x="6367097" y="4229101"/>
            <a:ext cx="76200" cy="728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5" name="Rectangle 9"/>
          <p:cNvSpPr>
            <a:spLocks noChangeArrowheads="1"/>
          </p:cNvSpPr>
          <p:nvPr/>
        </p:nvSpPr>
        <p:spPr bwMode="auto">
          <a:xfrm>
            <a:off x="6367097" y="5391150"/>
            <a:ext cx="762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6" name="Rectangle 10"/>
          <p:cNvSpPr>
            <a:spLocks noChangeArrowheads="1"/>
          </p:cNvSpPr>
          <p:nvPr/>
        </p:nvSpPr>
        <p:spPr bwMode="auto">
          <a:xfrm>
            <a:off x="6370027" y="3505200"/>
            <a:ext cx="82062"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7" name="Rectangle 11"/>
          <p:cNvSpPr>
            <a:spLocks noChangeArrowheads="1"/>
          </p:cNvSpPr>
          <p:nvPr/>
        </p:nvSpPr>
        <p:spPr bwMode="auto">
          <a:xfrm>
            <a:off x="5077558" y="1797050"/>
            <a:ext cx="291611" cy="9794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8" name="Rectangle 12"/>
          <p:cNvSpPr>
            <a:spLocks noChangeArrowheads="1"/>
          </p:cNvSpPr>
          <p:nvPr/>
        </p:nvSpPr>
        <p:spPr bwMode="auto">
          <a:xfrm>
            <a:off x="5465885" y="1795464"/>
            <a:ext cx="274027" cy="9794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09" name="Rectangle 13"/>
          <p:cNvSpPr>
            <a:spLocks noChangeArrowheads="1"/>
          </p:cNvSpPr>
          <p:nvPr/>
        </p:nvSpPr>
        <p:spPr bwMode="auto">
          <a:xfrm>
            <a:off x="5841023" y="1784350"/>
            <a:ext cx="269631"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0" name="Rectangle 14"/>
          <p:cNvSpPr>
            <a:spLocks noChangeArrowheads="1"/>
          </p:cNvSpPr>
          <p:nvPr/>
        </p:nvSpPr>
        <p:spPr bwMode="auto">
          <a:xfrm>
            <a:off x="2760785" y="3333750"/>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1" name="Rectangle 15"/>
          <p:cNvSpPr>
            <a:spLocks noChangeArrowheads="1"/>
          </p:cNvSpPr>
          <p:nvPr/>
        </p:nvSpPr>
        <p:spPr bwMode="auto">
          <a:xfrm>
            <a:off x="3814397" y="3328988"/>
            <a:ext cx="999392"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2" name="Rectangle 16"/>
          <p:cNvSpPr>
            <a:spLocks noChangeArrowheads="1"/>
          </p:cNvSpPr>
          <p:nvPr/>
        </p:nvSpPr>
        <p:spPr bwMode="auto">
          <a:xfrm>
            <a:off x="2760785" y="4738688"/>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3" name="Rectangle 17"/>
          <p:cNvSpPr>
            <a:spLocks noChangeArrowheads="1"/>
          </p:cNvSpPr>
          <p:nvPr/>
        </p:nvSpPr>
        <p:spPr bwMode="auto">
          <a:xfrm>
            <a:off x="3808535" y="4740275"/>
            <a:ext cx="662354"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4" name="Rectangle 18"/>
          <p:cNvSpPr>
            <a:spLocks noChangeArrowheads="1"/>
          </p:cNvSpPr>
          <p:nvPr/>
        </p:nvSpPr>
        <p:spPr bwMode="auto">
          <a:xfrm>
            <a:off x="4816720" y="2033588"/>
            <a:ext cx="76200" cy="1371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5" name="Rectangle 19"/>
          <p:cNvSpPr>
            <a:spLocks noChangeArrowheads="1"/>
          </p:cNvSpPr>
          <p:nvPr/>
        </p:nvSpPr>
        <p:spPr bwMode="auto">
          <a:xfrm>
            <a:off x="5257800" y="4822826"/>
            <a:ext cx="76200" cy="987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6" name="Rectangle 20"/>
          <p:cNvSpPr>
            <a:spLocks noChangeArrowheads="1"/>
          </p:cNvSpPr>
          <p:nvPr/>
        </p:nvSpPr>
        <p:spPr bwMode="auto">
          <a:xfrm>
            <a:off x="5430716" y="5721350"/>
            <a:ext cx="789843" cy="76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7" name="Rectangle 21"/>
          <p:cNvSpPr>
            <a:spLocks noChangeArrowheads="1"/>
          </p:cNvSpPr>
          <p:nvPr/>
        </p:nvSpPr>
        <p:spPr bwMode="auto">
          <a:xfrm>
            <a:off x="2538046" y="4657725"/>
            <a:ext cx="76200" cy="381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8" name="Rectangle 22"/>
          <p:cNvSpPr>
            <a:spLocks noChangeArrowheads="1"/>
          </p:cNvSpPr>
          <p:nvPr/>
        </p:nvSpPr>
        <p:spPr bwMode="auto">
          <a:xfrm>
            <a:off x="4570535" y="4741863"/>
            <a:ext cx="762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19" name="Rectangle 23"/>
          <p:cNvSpPr>
            <a:spLocks noChangeArrowheads="1"/>
          </p:cNvSpPr>
          <p:nvPr/>
        </p:nvSpPr>
        <p:spPr bwMode="auto">
          <a:xfrm>
            <a:off x="4570535" y="48196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0" name="Rectangle 24"/>
          <p:cNvSpPr>
            <a:spLocks noChangeArrowheads="1"/>
          </p:cNvSpPr>
          <p:nvPr/>
        </p:nvSpPr>
        <p:spPr bwMode="auto">
          <a:xfrm>
            <a:off x="4394689" y="481647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1" name="Rectangle 25"/>
          <p:cNvSpPr>
            <a:spLocks noChangeArrowheads="1"/>
          </p:cNvSpPr>
          <p:nvPr/>
        </p:nvSpPr>
        <p:spPr bwMode="auto">
          <a:xfrm>
            <a:off x="3812931" y="481647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2" name="Rectangle 26"/>
          <p:cNvSpPr>
            <a:spLocks noChangeArrowheads="1"/>
          </p:cNvSpPr>
          <p:nvPr/>
        </p:nvSpPr>
        <p:spPr bwMode="auto">
          <a:xfrm>
            <a:off x="3544766" y="481488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3" name="Rectangle 27"/>
          <p:cNvSpPr>
            <a:spLocks noChangeArrowheads="1"/>
          </p:cNvSpPr>
          <p:nvPr/>
        </p:nvSpPr>
        <p:spPr bwMode="auto">
          <a:xfrm>
            <a:off x="2762250" y="481488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4" name="Rectangle 28"/>
          <p:cNvSpPr>
            <a:spLocks noChangeArrowheads="1"/>
          </p:cNvSpPr>
          <p:nvPr/>
        </p:nvSpPr>
        <p:spPr bwMode="auto">
          <a:xfrm>
            <a:off x="2759320" y="31813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5" name="Rectangle 29"/>
          <p:cNvSpPr>
            <a:spLocks noChangeArrowheads="1"/>
          </p:cNvSpPr>
          <p:nvPr/>
        </p:nvSpPr>
        <p:spPr bwMode="auto">
          <a:xfrm>
            <a:off x="3546231" y="31813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6" name="Rectangle 30"/>
          <p:cNvSpPr>
            <a:spLocks noChangeArrowheads="1"/>
          </p:cNvSpPr>
          <p:nvPr/>
        </p:nvSpPr>
        <p:spPr bwMode="auto">
          <a:xfrm>
            <a:off x="3814397" y="3182938"/>
            <a:ext cx="76200" cy="1444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7" name="Rectangle 31"/>
          <p:cNvSpPr>
            <a:spLocks noChangeArrowheads="1"/>
          </p:cNvSpPr>
          <p:nvPr/>
        </p:nvSpPr>
        <p:spPr bwMode="auto">
          <a:xfrm>
            <a:off x="6450624" y="3333750"/>
            <a:ext cx="356089"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8" name="Rectangle 32"/>
          <p:cNvSpPr>
            <a:spLocks noChangeArrowheads="1"/>
          </p:cNvSpPr>
          <p:nvPr/>
        </p:nvSpPr>
        <p:spPr bwMode="auto">
          <a:xfrm>
            <a:off x="6210301" y="1784350"/>
            <a:ext cx="172915"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29" name="Rectangle 33"/>
          <p:cNvSpPr>
            <a:spLocks noChangeArrowheads="1"/>
          </p:cNvSpPr>
          <p:nvPr/>
        </p:nvSpPr>
        <p:spPr bwMode="auto">
          <a:xfrm>
            <a:off x="4917831" y="1787525"/>
            <a:ext cx="76200" cy="9858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0" name="Rectangle 34"/>
          <p:cNvSpPr>
            <a:spLocks noChangeArrowheads="1"/>
          </p:cNvSpPr>
          <p:nvPr/>
        </p:nvSpPr>
        <p:spPr bwMode="auto">
          <a:xfrm>
            <a:off x="6326066" y="4178301"/>
            <a:ext cx="118696" cy="476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1" name="Rectangle 35"/>
          <p:cNvSpPr>
            <a:spLocks noChangeArrowheads="1"/>
          </p:cNvSpPr>
          <p:nvPr/>
        </p:nvSpPr>
        <p:spPr bwMode="auto">
          <a:xfrm>
            <a:off x="6312877" y="5337176"/>
            <a:ext cx="128954" cy="492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2" name="Rectangle 36"/>
          <p:cNvSpPr>
            <a:spLocks noChangeArrowheads="1"/>
          </p:cNvSpPr>
          <p:nvPr/>
        </p:nvSpPr>
        <p:spPr bwMode="auto">
          <a:xfrm>
            <a:off x="2538047" y="4187826"/>
            <a:ext cx="121627" cy="428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3" name="Rectangle 37"/>
          <p:cNvSpPr>
            <a:spLocks noChangeArrowheads="1"/>
          </p:cNvSpPr>
          <p:nvPr/>
        </p:nvSpPr>
        <p:spPr bwMode="auto">
          <a:xfrm>
            <a:off x="2535115" y="3689350"/>
            <a:ext cx="118697" cy="317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4" name="AutoShape 38"/>
          <p:cNvSpPr>
            <a:spLocks noChangeArrowheads="1"/>
          </p:cNvSpPr>
          <p:nvPr/>
        </p:nvSpPr>
        <p:spPr bwMode="auto">
          <a:xfrm>
            <a:off x="5562600" y="1447801"/>
            <a:ext cx="486508" cy="976313"/>
          </a:xfrm>
          <a:prstGeom prst="up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5" name="AutoShape 39"/>
          <p:cNvSpPr>
            <a:spLocks noChangeArrowheads="1"/>
          </p:cNvSpPr>
          <p:nvPr/>
        </p:nvSpPr>
        <p:spPr bwMode="auto">
          <a:xfrm>
            <a:off x="2133601" y="3733801"/>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6" name="AutoShape 40"/>
          <p:cNvSpPr>
            <a:spLocks noChangeArrowheads="1"/>
          </p:cNvSpPr>
          <p:nvPr/>
        </p:nvSpPr>
        <p:spPr bwMode="auto">
          <a:xfrm>
            <a:off x="3048000" y="2819401"/>
            <a:ext cx="486508" cy="976313"/>
          </a:xfrm>
          <a:prstGeom prst="up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7" name="AutoShape 41"/>
          <p:cNvSpPr>
            <a:spLocks noChangeArrowheads="1"/>
          </p:cNvSpPr>
          <p:nvPr/>
        </p:nvSpPr>
        <p:spPr bwMode="auto">
          <a:xfrm>
            <a:off x="5867401" y="4191001"/>
            <a:ext cx="975946" cy="485775"/>
          </a:xfrm>
          <a:prstGeom prst="righ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8" name="AutoShape 42"/>
          <p:cNvSpPr>
            <a:spLocks noChangeArrowheads="1"/>
          </p:cNvSpPr>
          <p:nvPr/>
        </p:nvSpPr>
        <p:spPr bwMode="auto">
          <a:xfrm>
            <a:off x="3048000" y="4343401"/>
            <a:ext cx="486508" cy="976313"/>
          </a:xfrm>
          <a:prstGeom prst="down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39" name="AutoShape 43"/>
          <p:cNvSpPr>
            <a:spLocks noChangeArrowheads="1"/>
          </p:cNvSpPr>
          <p:nvPr/>
        </p:nvSpPr>
        <p:spPr bwMode="auto">
          <a:xfrm>
            <a:off x="5562600" y="5334001"/>
            <a:ext cx="486508" cy="976313"/>
          </a:xfrm>
          <a:prstGeom prst="down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40" name="AutoShape 44"/>
          <p:cNvSpPr>
            <a:spLocks noChangeArrowheads="1"/>
          </p:cNvSpPr>
          <p:nvPr/>
        </p:nvSpPr>
        <p:spPr bwMode="auto">
          <a:xfrm>
            <a:off x="4800601" y="4800601"/>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48" name="Text Box 52"/>
          <p:cNvSpPr txBox="1">
            <a:spLocks noChangeArrowheads="1"/>
          </p:cNvSpPr>
          <p:nvPr/>
        </p:nvSpPr>
        <p:spPr bwMode="auto">
          <a:xfrm>
            <a:off x="6900628" y="4192589"/>
            <a:ext cx="1524000" cy="406400"/>
          </a:xfrm>
          <a:prstGeom prst="rect">
            <a:avLst/>
          </a:prstGeom>
          <a:solidFill>
            <a:schemeClr val="accent6">
              <a:lumMod val="60000"/>
              <a:lumOff val="40000"/>
            </a:schemeClr>
          </a:solidFill>
          <a:ln w="9525">
            <a:solidFill>
              <a:schemeClr val="tx1">
                <a:lumMod val="75000"/>
                <a:lumOff val="25000"/>
              </a:schemeClr>
            </a:solidFill>
            <a:miter lim="800000"/>
            <a:headEnd/>
            <a:tailEnd/>
          </a:ln>
          <a:effectLst/>
          <a:extLst/>
        </p:spPr>
        <p:txBody>
          <a:bodyPr>
            <a:spAutoFit/>
          </a:bodyPr>
          <a:lstStyle/>
          <a:p>
            <a:r>
              <a:rPr lang="de-DE" altLang="de-DE" sz="2000">
                <a:solidFill>
                  <a:schemeClr val="tx1">
                    <a:lumMod val="75000"/>
                    <a:lumOff val="25000"/>
                  </a:schemeClr>
                </a:solidFill>
              </a:rPr>
              <a:t>U</a:t>
            </a:r>
            <a:r>
              <a:rPr lang="de-DE" altLang="de-DE" sz="2000" baseline="-25000">
                <a:solidFill>
                  <a:schemeClr val="tx1">
                    <a:lumMod val="75000"/>
                    <a:lumOff val="25000"/>
                  </a:schemeClr>
                </a:solidFill>
              </a:rPr>
              <a:t>AW</a:t>
            </a:r>
            <a:r>
              <a:rPr lang="de-DE" altLang="de-DE" sz="2000">
                <a:solidFill>
                  <a:schemeClr val="tx1">
                    <a:lumMod val="75000"/>
                    <a:lumOff val="25000"/>
                  </a:schemeClr>
                </a:solidFill>
              </a:rPr>
              <a:t> </a:t>
            </a:r>
            <a:r>
              <a:rPr lang="de-DE" altLang="de-DE" sz="2000">
                <a:solidFill>
                  <a:schemeClr val="tx1">
                    <a:lumMod val="75000"/>
                    <a:lumOff val="25000"/>
                  </a:schemeClr>
                </a:solidFill>
                <a:cs typeface="Arial" charset="0"/>
              </a:rPr>
              <a:t>&lt;</a:t>
            </a:r>
            <a:r>
              <a:rPr lang="de-DE" altLang="de-DE" sz="2000">
                <a:solidFill>
                  <a:schemeClr val="tx1">
                    <a:lumMod val="75000"/>
                    <a:lumOff val="25000"/>
                  </a:schemeClr>
                </a:solidFill>
              </a:rPr>
              <a:t> 0,24</a:t>
            </a:r>
          </a:p>
        </p:txBody>
      </p:sp>
      <p:sp>
        <p:nvSpPr>
          <p:cNvPr id="720949" name="Text Box 53"/>
          <p:cNvSpPr txBox="1">
            <a:spLocks noChangeArrowheads="1"/>
          </p:cNvSpPr>
          <p:nvPr/>
        </p:nvSpPr>
        <p:spPr bwMode="auto">
          <a:xfrm>
            <a:off x="405956" y="2220914"/>
            <a:ext cx="1460943" cy="406400"/>
          </a:xfrm>
          <a:prstGeom prst="rect">
            <a:avLst/>
          </a:prstGeom>
          <a:solidFill>
            <a:schemeClr val="accent6">
              <a:lumMod val="60000"/>
              <a:lumOff val="40000"/>
            </a:schemeClr>
          </a:solidFill>
          <a:ln w="9525">
            <a:solidFill>
              <a:schemeClr val="tx1">
                <a:lumMod val="75000"/>
                <a:lumOff val="25000"/>
              </a:schemeClr>
            </a:solidFill>
            <a:miter lim="800000"/>
            <a:headEnd/>
            <a:tailEnd/>
          </a:ln>
          <a:effectLst/>
          <a:extLst/>
        </p:spPr>
        <p:txBody>
          <a:bodyPr wrap="none"/>
          <a:lstStyle/>
          <a:p>
            <a:r>
              <a:rPr lang="de-DE" altLang="de-DE" sz="2000" dirty="0" err="1">
                <a:solidFill>
                  <a:schemeClr val="tx1">
                    <a:lumMod val="75000"/>
                    <a:lumOff val="25000"/>
                  </a:schemeClr>
                </a:solidFill>
              </a:rPr>
              <a:t>EnEV</a:t>
            </a:r>
            <a:r>
              <a:rPr lang="de-DE" altLang="de-DE" sz="2000" dirty="0">
                <a:solidFill>
                  <a:schemeClr val="tx1">
                    <a:lumMod val="75000"/>
                    <a:lumOff val="25000"/>
                  </a:schemeClr>
                </a:solidFill>
              </a:rPr>
              <a:t> </a:t>
            </a:r>
            <a:r>
              <a:rPr lang="de-DE" altLang="de-DE" sz="2000" dirty="0" smtClean="0">
                <a:solidFill>
                  <a:schemeClr val="tx1">
                    <a:lumMod val="75000"/>
                    <a:lumOff val="25000"/>
                  </a:schemeClr>
                </a:solidFill>
              </a:rPr>
              <a:t>2014      </a:t>
            </a:r>
            <a:endParaRPr lang="de-DE" altLang="de-DE" sz="2000" dirty="0">
              <a:solidFill>
                <a:schemeClr val="tx1">
                  <a:lumMod val="75000"/>
                  <a:lumOff val="25000"/>
                </a:schemeClr>
              </a:solidFill>
            </a:endParaRPr>
          </a:p>
        </p:txBody>
      </p:sp>
      <p:sp>
        <p:nvSpPr>
          <p:cNvPr id="720950" name="Text Box 54"/>
          <p:cNvSpPr txBox="1">
            <a:spLocks noChangeArrowheads="1"/>
          </p:cNvSpPr>
          <p:nvPr/>
        </p:nvSpPr>
        <p:spPr bwMode="auto">
          <a:xfrm>
            <a:off x="6149488" y="5842060"/>
            <a:ext cx="1303396" cy="406400"/>
          </a:xfrm>
          <a:prstGeom prst="rect">
            <a:avLst/>
          </a:prstGeom>
          <a:solidFill>
            <a:srgbClr val="CCFFCC"/>
          </a:solidFill>
          <a:ln w="9525">
            <a:solidFill>
              <a:schemeClr val="tx1">
                <a:lumMod val="75000"/>
                <a:lumOff val="2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G</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0,30</a:t>
            </a:r>
          </a:p>
        </p:txBody>
      </p:sp>
      <p:sp>
        <p:nvSpPr>
          <p:cNvPr id="720951" name="Text Box 55"/>
          <p:cNvSpPr txBox="1">
            <a:spLocks noChangeArrowheads="1"/>
          </p:cNvSpPr>
          <p:nvPr/>
        </p:nvSpPr>
        <p:spPr bwMode="auto">
          <a:xfrm>
            <a:off x="3196737" y="5894449"/>
            <a:ext cx="1387720" cy="406400"/>
          </a:xfrm>
          <a:prstGeom prst="rect">
            <a:avLst/>
          </a:prstGeom>
          <a:solidFill>
            <a:srgbClr val="CCFFCC"/>
          </a:solidFill>
          <a:ln w="9525">
            <a:solidFill>
              <a:schemeClr val="tx1">
                <a:lumMod val="75000"/>
                <a:lumOff val="2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KD</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0,30</a:t>
            </a:r>
          </a:p>
        </p:txBody>
      </p:sp>
      <p:sp>
        <p:nvSpPr>
          <p:cNvPr id="720952" name="Text Box 56"/>
          <p:cNvSpPr txBox="1">
            <a:spLocks noChangeArrowheads="1"/>
          </p:cNvSpPr>
          <p:nvPr/>
        </p:nvSpPr>
        <p:spPr bwMode="auto">
          <a:xfrm>
            <a:off x="631581" y="3827463"/>
            <a:ext cx="1387719" cy="406400"/>
          </a:xfrm>
          <a:prstGeom prst="rect">
            <a:avLst/>
          </a:prstGeom>
          <a:solidFill>
            <a:schemeClr val="accent6">
              <a:lumMod val="60000"/>
              <a:lumOff val="40000"/>
            </a:schemeClr>
          </a:solidFill>
          <a:ln w="9525">
            <a:solidFill>
              <a:schemeClr val="tx1">
                <a:lumMod val="75000"/>
                <a:lumOff val="25000"/>
              </a:schemeClr>
            </a:solidFill>
            <a:miter lim="800000"/>
            <a:headEnd/>
            <a:tailEnd/>
          </a:ln>
          <a:effectLst/>
          <a:extLst/>
        </p:spPr>
        <p:txBody>
          <a:bodyPr>
            <a:spAutoFit/>
          </a:bodyPr>
          <a:lstStyle/>
          <a:p>
            <a:r>
              <a:rPr lang="de-DE" altLang="de-DE" sz="2000">
                <a:solidFill>
                  <a:schemeClr val="tx1">
                    <a:lumMod val="75000"/>
                    <a:lumOff val="25000"/>
                  </a:schemeClr>
                </a:solidFill>
              </a:rPr>
              <a:t>U</a:t>
            </a:r>
            <a:r>
              <a:rPr lang="de-DE" altLang="de-DE" sz="2000" baseline="-25000">
                <a:solidFill>
                  <a:schemeClr val="tx1">
                    <a:lumMod val="75000"/>
                    <a:lumOff val="25000"/>
                  </a:schemeClr>
                </a:solidFill>
              </a:rPr>
              <a:t>W</a:t>
            </a:r>
            <a:r>
              <a:rPr lang="de-DE" altLang="de-DE" sz="2000">
                <a:solidFill>
                  <a:schemeClr val="tx1">
                    <a:lumMod val="75000"/>
                    <a:lumOff val="25000"/>
                  </a:schemeClr>
                </a:solidFill>
              </a:rPr>
              <a:t> </a:t>
            </a:r>
            <a:r>
              <a:rPr lang="de-DE" altLang="de-DE" sz="2000">
                <a:solidFill>
                  <a:schemeClr val="tx1">
                    <a:lumMod val="75000"/>
                    <a:lumOff val="25000"/>
                  </a:schemeClr>
                </a:solidFill>
                <a:cs typeface="Arial" charset="0"/>
              </a:rPr>
              <a:t>&lt;</a:t>
            </a:r>
            <a:r>
              <a:rPr lang="de-DE" altLang="de-DE" sz="2000">
                <a:solidFill>
                  <a:schemeClr val="tx1">
                    <a:lumMod val="75000"/>
                    <a:lumOff val="25000"/>
                  </a:schemeClr>
                </a:solidFill>
              </a:rPr>
              <a:t> 1,30</a:t>
            </a:r>
          </a:p>
        </p:txBody>
      </p:sp>
      <p:sp>
        <p:nvSpPr>
          <p:cNvPr id="720953" name="Text Box 57"/>
          <p:cNvSpPr txBox="1">
            <a:spLocks noChangeArrowheads="1"/>
          </p:cNvSpPr>
          <p:nvPr/>
        </p:nvSpPr>
        <p:spPr bwMode="auto">
          <a:xfrm>
            <a:off x="2971799" y="2273300"/>
            <a:ext cx="1460989" cy="400110"/>
          </a:xfrm>
          <a:prstGeom prst="rect">
            <a:avLst/>
          </a:prstGeom>
          <a:solidFill>
            <a:schemeClr val="accent6">
              <a:lumMod val="60000"/>
              <a:lumOff val="40000"/>
            </a:schemeClr>
          </a:solidFill>
          <a:ln w="9525">
            <a:solidFill>
              <a:schemeClr val="tx1">
                <a:lumMod val="75000"/>
                <a:lumOff val="25000"/>
              </a:schemeClr>
            </a:solidFill>
            <a:miter lim="800000"/>
            <a:headEnd/>
            <a:tailEnd/>
          </a:ln>
          <a:effectLst/>
          <a:extLst/>
        </p:spPr>
        <p:txBody>
          <a:bodyPr wrap="squar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OG</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0,24</a:t>
            </a:r>
          </a:p>
        </p:txBody>
      </p:sp>
      <p:sp>
        <p:nvSpPr>
          <p:cNvPr id="720954" name="Text Box 58"/>
          <p:cNvSpPr txBox="1">
            <a:spLocks noChangeArrowheads="1"/>
          </p:cNvSpPr>
          <p:nvPr/>
        </p:nvSpPr>
        <p:spPr bwMode="auto">
          <a:xfrm>
            <a:off x="6264567" y="1871405"/>
            <a:ext cx="1277423" cy="406400"/>
          </a:xfrm>
          <a:prstGeom prst="rect">
            <a:avLst/>
          </a:prstGeom>
          <a:solidFill>
            <a:schemeClr val="accent6">
              <a:lumMod val="60000"/>
              <a:lumOff val="40000"/>
            </a:schemeClr>
          </a:solidFill>
          <a:ln w="9525">
            <a:solidFill>
              <a:schemeClr val="tx1">
                <a:lumMod val="75000"/>
                <a:lumOff val="25000"/>
              </a:schemeClr>
            </a:solidFill>
            <a:miter lim="800000"/>
            <a:headEnd/>
            <a:tailEnd/>
          </a:ln>
          <a:effectLst/>
          <a:extLst/>
        </p:spPr>
        <p:txBody>
          <a:bodyPr wrap="squar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D</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0,24</a:t>
            </a:r>
          </a:p>
        </p:txBody>
      </p:sp>
      <p:sp>
        <p:nvSpPr>
          <p:cNvPr id="720955" name="AutoShape 59"/>
          <p:cNvSpPr>
            <a:spLocks noChangeArrowheads="1"/>
          </p:cNvSpPr>
          <p:nvPr/>
        </p:nvSpPr>
        <p:spPr bwMode="auto">
          <a:xfrm>
            <a:off x="4343401" y="2743201"/>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56" name="AutoShape 60"/>
          <p:cNvSpPr>
            <a:spLocks noChangeArrowheads="1"/>
          </p:cNvSpPr>
          <p:nvPr/>
        </p:nvSpPr>
        <p:spPr bwMode="auto">
          <a:xfrm rot="5400000">
            <a:off x="6590568" y="3366722"/>
            <a:ext cx="76200" cy="353157"/>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20957" name="Text Box 61"/>
          <p:cNvSpPr txBox="1">
            <a:spLocks noChangeArrowheads="1"/>
          </p:cNvSpPr>
          <p:nvPr/>
        </p:nvSpPr>
        <p:spPr bwMode="auto">
          <a:xfrm>
            <a:off x="405957" y="1671350"/>
            <a:ext cx="1838965" cy="400110"/>
          </a:xfrm>
          <a:prstGeom prst="rect">
            <a:avLst/>
          </a:prstGeom>
          <a:solidFill>
            <a:srgbClr val="CCFFCC"/>
          </a:solidFill>
          <a:ln w="9525">
            <a:solidFill>
              <a:schemeClr val="tx1"/>
            </a:solidFill>
            <a:miter lim="800000"/>
            <a:headEnd/>
            <a:tailEnd/>
          </a:ln>
          <a:effectLst/>
          <a:extLst/>
        </p:spPr>
        <p:txBody>
          <a:bodyPr wrap="none">
            <a:spAutoFit/>
          </a:bodyPr>
          <a:lstStyle/>
          <a:p>
            <a:r>
              <a:rPr lang="de-DE" altLang="de-DE" sz="2000" dirty="0">
                <a:solidFill>
                  <a:schemeClr val="tx1">
                    <a:lumMod val="75000"/>
                    <a:lumOff val="25000"/>
                  </a:schemeClr>
                </a:solidFill>
              </a:rPr>
              <a:t>Empfehlungen</a:t>
            </a:r>
          </a:p>
        </p:txBody>
      </p:sp>
      <p:sp>
        <p:nvSpPr>
          <p:cNvPr id="720959" name="Text Box 63"/>
          <p:cNvSpPr txBox="1">
            <a:spLocks noChangeArrowheads="1"/>
          </p:cNvSpPr>
          <p:nvPr/>
        </p:nvSpPr>
        <p:spPr bwMode="auto">
          <a:xfrm>
            <a:off x="6903278" y="3686175"/>
            <a:ext cx="1545981" cy="400110"/>
          </a:xfrm>
          <a:prstGeom prst="rect">
            <a:avLst/>
          </a:prstGeom>
          <a:solidFill>
            <a:srgbClr val="CCFFCC"/>
          </a:solidFill>
          <a:ln w="9525" algn="ctr">
            <a:solidFill>
              <a:schemeClr val="tx1"/>
            </a:solidFill>
            <a:miter lim="800000"/>
            <a:headEnd/>
            <a:tailEnd/>
          </a:ln>
          <a:effectLst/>
          <a:extLst/>
        </p:spPr>
        <p:txBody>
          <a:bodyPr wrap="squar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AW</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0,20</a:t>
            </a:r>
          </a:p>
        </p:txBody>
      </p:sp>
      <p:sp>
        <p:nvSpPr>
          <p:cNvPr id="720960" name="Text Box 64"/>
          <p:cNvSpPr txBox="1">
            <a:spLocks noChangeArrowheads="1"/>
          </p:cNvSpPr>
          <p:nvPr/>
        </p:nvSpPr>
        <p:spPr bwMode="auto">
          <a:xfrm>
            <a:off x="6149488" y="5364104"/>
            <a:ext cx="1292341" cy="400110"/>
          </a:xfrm>
          <a:prstGeom prst="rect">
            <a:avLst/>
          </a:prstGeom>
          <a:solidFill>
            <a:schemeClr val="accent6">
              <a:lumMod val="60000"/>
              <a:lumOff val="40000"/>
            </a:schemeClr>
          </a:solidFill>
          <a:ln w="9525" algn="ctr">
            <a:solidFill>
              <a:schemeClr val="tx1"/>
            </a:solidFill>
            <a:miter lim="800000"/>
            <a:headEnd/>
            <a:tailEnd/>
          </a:ln>
          <a:effectLst/>
          <a:extLst/>
        </p:spPr>
        <p:txBody>
          <a:bodyPr wrap="non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G</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0,30</a:t>
            </a:r>
          </a:p>
        </p:txBody>
      </p:sp>
      <p:sp>
        <p:nvSpPr>
          <p:cNvPr id="720961" name="Text Box 65"/>
          <p:cNvSpPr txBox="1">
            <a:spLocks noChangeArrowheads="1"/>
          </p:cNvSpPr>
          <p:nvPr/>
        </p:nvSpPr>
        <p:spPr bwMode="auto">
          <a:xfrm>
            <a:off x="3187213" y="5361782"/>
            <a:ext cx="1396536" cy="400110"/>
          </a:xfrm>
          <a:prstGeom prst="rect">
            <a:avLst/>
          </a:prstGeom>
          <a:solidFill>
            <a:schemeClr val="accent6">
              <a:lumMod val="60000"/>
              <a:lumOff val="40000"/>
            </a:schemeClr>
          </a:solidFill>
          <a:ln w="9525" algn="ctr">
            <a:solidFill>
              <a:schemeClr val="tx1"/>
            </a:solidFill>
            <a:miter lim="800000"/>
            <a:headEnd/>
            <a:tailEnd/>
          </a:ln>
          <a:effectLst/>
          <a:extLst/>
        </p:spPr>
        <p:txBody>
          <a:bodyPr wrap="none">
            <a:spAutoFit/>
          </a:bodyPr>
          <a:lstStyle/>
          <a:p>
            <a:r>
              <a:rPr lang="de-DE" altLang="de-DE" sz="2000" dirty="0">
                <a:solidFill>
                  <a:schemeClr val="tx1">
                    <a:lumMod val="75000"/>
                    <a:lumOff val="25000"/>
                  </a:schemeClr>
                </a:solidFill>
              </a:rPr>
              <a:t>U</a:t>
            </a:r>
            <a:r>
              <a:rPr lang="de-DE" altLang="de-DE" sz="2000" baseline="-25000" dirty="0">
                <a:solidFill>
                  <a:schemeClr val="tx1">
                    <a:lumMod val="75000"/>
                    <a:lumOff val="25000"/>
                  </a:schemeClr>
                </a:solidFill>
              </a:rPr>
              <a:t>KD</a:t>
            </a:r>
            <a:r>
              <a:rPr lang="de-DE" altLang="de-DE" sz="2000" dirty="0">
                <a:solidFill>
                  <a:schemeClr val="tx1">
                    <a:lumMod val="75000"/>
                    <a:lumOff val="25000"/>
                  </a:schemeClr>
                </a:solidFill>
              </a:rPr>
              <a:t> </a:t>
            </a:r>
            <a:r>
              <a:rPr lang="de-DE" altLang="de-DE" sz="2000" dirty="0">
                <a:solidFill>
                  <a:schemeClr val="tx1">
                    <a:lumMod val="75000"/>
                    <a:lumOff val="25000"/>
                  </a:schemeClr>
                </a:solidFill>
                <a:cs typeface="Arial" charset="0"/>
              </a:rPr>
              <a:t>&lt;</a:t>
            </a:r>
            <a:r>
              <a:rPr lang="de-DE" altLang="de-DE" sz="2000" dirty="0">
                <a:solidFill>
                  <a:schemeClr val="tx1">
                    <a:lumMod val="75000"/>
                    <a:lumOff val="25000"/>
                  </a:schemeClr>
                </a:solidFill>
              </a:rPr>
              <a:t> 0,30</a:t>
            </a:r>
          </a:p>
        </p:txBody>
      </p:sp>
      <p:sp>
        <p:nvSpPr>
          <p:cNvPr id="720962" name="Text Box 66"/>
          <p:cNvSpPr txBox="1">
            <a:spLocks noChangeArrowheads="1"/>
          </p:cNvSpPr>
          <p:nvPr/>
        </p:nvSpPr>
        <p:spPr bwMode="auto">
          <a:xfrm>
            <a:off x="635978" y="3341688"/>
            <a:ext cx="1383322" cy="400110"/>
          </a:xfrm>
          <a:prstGeom prst="rect">
            <a:avLst/>
          </a:prstGeom>
          <a:solidFill>
            <a:srgbClr val="CCFFCC"/>
          </a:solidFill>
          <a:ln w="9525" algn="ctr">
            <a:solidFill>
              <a:schemeClr val="tx1"/>
            </a:solidFill>
            <a:miter lim="800000"/>
            <a:headEnd/>
            <a:tailEnd/>
          </a:ln>
          <a:effectLst/>
          <a:extLst/>
        </p:spPr>
        <p:txBody>
          <a:bodyPr wrap="square">
            <a:spAutoFit/>
          </a:bodyPr>
          <a:lstStyle/>
          <a:p>
            <a:r>
              <a:rPr lang="de-DE" altLang="de-DE" sz="2000">
                <a:solidFill>
                  <a:schemeClr val="tx1">
                    <a:lumMod val="75000"/>
                    <a:lumOff val="25000"/>
                  </a:schemeClr>
                </a:solidFill>
              </a:rPr>
              <a:t>U</a:t>
            </a:r>
            <a:r>
              <a:rPr lang="de-DE" altLang="de-DE" sz="2000" baseline="-25000">
                <a:solidFill>
                  <a:schemeClr val="tx1">
                    <a:lumMod val="75000"/>
                    <a:lumOff val="25000"/>
                  </a:schemeClr>
                </a:solidFill>
              </a:rPr>
              <a:t>W</a:t>
            </a:r>
            <a:r>
              <a:rPr lang="de-DE" altLang="de-DE" sz="2000">
                <a:solidFill>
                  <a:schemeClr val="tx1">
                    <a:lumMod val="75000"/>
                    <a:lumOff val="25000"/>
                  </a:schemeClr>
                </a:solidFill>
              </a:rPr>
              <a:t> </a:t>
            </a:r>
            <a:r>
              <a:rPr lang="de-DE" altLang="de-DE" sz="2000">
                <a:solidFill>
                  <a:schemeClr val="tx1">
                    <a:lumMod val="75000"/>
                    <a:lumOff val="25000"/>
                  </a:schemeClr>
                </a:solidFill>
                <a:cs typeface="Arial" charset="0"/>
              </a:rPr>
              <a:t>&lt;</a:t>
            </a:r>
            <a:r>
              <a:rPr lang="de-DE" altLang="de-DE" sz="2000">
                <a:solidFill>
                  <a:schemeClr val="tx1">
                    <a:lumMod val="75000"/>
                    <a:lumOff val="25000"/>
                  </a:schemeClr>
                </a:solidFill>
              </a:rPr>
              <a:t> 1,00</a:t>
            </a:r>
          </a:p>
        </p:txBody>
      </p:sp>
      <p:sp>
        <p:nvSpPr>
          <p:cNvPr id="720963" name="Text Box 67"/>
          <p:cNvSpPr txBox="1">
            <a:spLocks noChangeArrowheads="1"/>
          </p:cNvSpPr>
          <p:nvPr/>
        </p:nvSpPr>
        <p:spPr bwMode="auto">
          <a:xfrm>
            <a:off x="2949819" y="1798638"/>
            <a:ext cx="1444869" cy="400110"/>
          </a:xfrm>
          <a:prstGeom prst="rect">
            <a:avLst/>
          </a:prstGeom>
          <a:solidFill>
            <a:srgbClr val="CCFFCC"/>
          </a:solidFill>
          <a:ln w="9525" algn="ctr">
            <a:solidFill>
              <a:schemeClr val="tx1"/>
            </a:solidFill>
            <a:miter lim="800000"/>
            <a:headEnd/>
            <a:tailEnd/>
          </a:ln>
          <a:effectLst/>
          <a:extLst/>
        </p:spPr>
        <p:txBody>
          <a:bodyPr wrap="square">
            <a:spAutoFit/>
          </a:bodyPr>
          <a:lstStyle/>
          <a:p>
            <a:r>
              <a:rPr lang="de-DE" altLang="de-DE" sz="2000">
                <a:solidFill>
                  <a:schemeClr val="tx1">
                    <a:lumMod val="75000"/>
                    <a:lumOff val="25000"/>
                  </a:schemeClr>
                </a:solidFill>
              </a:rPr>
              <a:t>U</a:t>
            </a:r>
            <a:r>
              <a:rPr lang="de-DE" altLang="de-DE" sz="2000" baseline="-25000">
                <a:solidFill>
                  <a:schemeClr val="tx1">
                    <a:lumMod val="75000"/>
                    <a:lumOff val="25000"/>
                  </a:schemeClr>
                </a:solidFill>
              </a:rPr>
              <a:t>OG</a:t>
            </a:r>
            <a:r>
              <a:rPr lang="de-DE" altLang="de-DE" sz="2000">
                <a:solidFill>
                  <a:schemeClr val="tx1">
                    <a:lumMod val="75000"/>
                    <a:lumOff val="25000"/>
                  </a:schemeClr>
                </a:solidFill>
              </a:rPr>
              <a:t> </a:t>
            </a:r>
            <a:r>
              <a:rPr lang="de-DE" altLang="de-DE" sz="2000">
                <a:solidFill>
                  <a:schemeClr val="tx1">
                    <a:lumMod val="75000"/>
                    <a:lumOff val="25000"/>
                  </a:schemeClr>
                </a:solidFill>
                <a:cs typeface="Arial" charset="0"/>
              </a:rPr>
              <a:t>&lt;</a:t>
            </a:r>
            <a:r>
              <a:rPr lang="de-DE" altLang="de-DE" sz="2000">
                <a:solidFill>
                  <a:schemeClr val="tx1">
                    <a:lumMod val="75000"/>
                    <a:lumOff val="25000"/>
                  </a:schemeClr>
                </a:solidFill>
              </a:rPr>
              <a:t> 0,20</a:t>
            </a:r>
          </a:p>
        </p:txBody>
      </p:sp>
      <p:sp>
        <p:nvSpPr>
          <p:cNvPr id="720964" name="Text Box 68"/>
          <p:cNvSpPr txBox="1">
            <a:spLocks noChangeArrowheads="1"/>
          </p:cNvSpPr>
          <p:nvPr/>
        </p:nvSpPr>
        <p:spPr bwMode="auto">
          <a:xfrm>
            <a:off x="6259267" y="1362014"/>
            <a:ext cx="1282723" cy="400110"/>
          </a:xfrm>
          <a:prstGeom prst="rect">
            <a:avLst/>
          </a:prstGeom>
          <a:solidFill>
            <a:srgbClr val="CCFFCC"/>
          </a:solidFill>
          <a:ln w="9525" algn="ctr">
            <a:solidFill>
              <a:schemeClr val="tx1"/>
            </a:solidFill>
            <a:miter lim="800000"/>
            <a:headEnd/>
            <a:tailEnd/>
          </a:ln>
          <a:effectLst/>
          <a:extLst/>
        </p:spPr>
        <p:txBody>
          <a:bodyPr wrap="none">
            <a:spAutoFit/>
          </a:bodyPr>
          <a:lstStyle/>
          <a:p>
            <a:r>
              <a:rPr lang="de-DE" altLang="de-DE" sz="2000">
                <a:solidFill>
                  <a:schemeClr val="tx1">
                    <a:lumMod val="75000"/>
                    <a:lumOff val="25000"/>
                  </a:schemeClr>
                </a:solidFill>
              </a:rPr>
              <a:t>U</a:t>
            </a:r>
            <a:r>
              <a:rPr lang="de-DE" altLang="de-DE" sz="2000" baseline="-25000">
                <a:solidFill>
                  <a:schemeClr val="tx1">
                    <a:lumMod val="75000"/>
                    <a:lumOff val="25000"/>
                  </a:schemeClr>
                </a:solidFill>
              </a:rPr>
              <a:t>D</a:t>
            </a:r>
            <a:r>
              <a:rPr lang="de-DE" altLang="de-DE" sz="2000">
                <a:solidFill>
                  <a:schemeClr val="tx1">
                    <a:lumMod val="75000"/>
                    <a:lumOff val="25000"/>
                  </a:schemeClr>
                </a:solidFill>
              </a:rPr>
              <a:t> </a:t>
            </a:r>
            <a:r>
              <a:rPr lang="de-DE" altLang="de-DE" sz="2000">
                <a:solidFill>
                  <a:schemeClr val="tx1">
                    <a:lumMod val="75000"/>
                    <a:lumOff val="25000"/>
                  </a:schemeClr>
                </a:solidFill>
                <a:cs typeface="Arial" charset="0"/>
              </a:rPr>
              <a:t>&lt;</a:t>
            </a:r>
            <a:r>
              <a:rPr lang="de-DE" altLang="de-DE" sz="2000">
                <a:solidFill>
                  <a:schemeClr val="tx1">
                    <a:lumMod val="75000"/>
                    <a:lumOff val="25000"/>
                  </a:schemeClr>
                </a:solidFill>
              </a:rPr>
              <a:t> 0,20</a:t>
            </a:r>
          </a:p>
        </p:txBody>
      </p:sp>
      <p:sp>
        <p:nvSpPr>
          <p:cNvPr id="2" name="Titel 1"/>
          <p:cNvSpPr>
            <a:spLocks noGrp="1"/>
          </p:cNvSpPr>
          <p:nvPr>
            <p:ph type="title"/>
          </p:nvPr>
        </p:nvSpPr>
        <p:spPr/>
        <p:txBody>
          <a:bodyPr/>
          <a:lstStyle/>
          <a:p>
            <a:r>
              <a:rPr lang="de-DE" dirty="0" err="1" smtClean="0"/>
              <a:t>MindestAnforderungen</a:t>
            </a:r>
            <a:r>
              <a:rPr lang="de-DE" dirty="0" smtClean="0"/>
              <a:t> der </a:t>
            </a:r>
            <a:r>
              <a:rPr lang="de-DE" dirty="0" err="1" smtClean="0"/>
              <a:t>EnEv</a:t>
            </a:r>
            <a:r>
              <a:rPr lang="de-DE" dirty="0" smtClean="0"/>
              <a:t/>
            </a:r>
            <a:br>
              <a:rPr lang="de-DE" dirty="0" smtClean="0"/>
            </a:br>
            <a:endParaRPr lang="de-DE" dirty="0"/>
          </a:p>
        </p:txBody>
      </p:sp>
      <p:sp>
        <p:nvSpPr>
          <p:cNvPr id="63"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Darf‘s ein bisschen mehr (Dämmung) sein?!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00234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20937"/>
                                        </p:tgtEl>
                                        <p:attrNameLst>
                                          <p:attrName>style.visibility</p:attrName>
                                        </p:attrNameLst>
                                      </p:cBhvr>
                                      <p:to>
                                        <p:strVal val="visible"/>
                                      </p:to>
                                    </p:set>
                                    <p:animEffect transition="in" filter="wipe(left)">
                                      <p:cBhvr>
                                        <p:cTn id="7" dur="500"/>
                                        <p:tgtEl>
                                          <p:spTgt spid="720937"/>
                                        </p:tgtEl>
                                      </p:cBhvr>
                                    </p:animEffect>
                                  </p:childTnLst>
                                </p:cTn>
                              </p:par>
                            </p:childTnLst>
                          </p:cTn>
                        </p:par>
                        <p:par>
                          <p:cTn id="8" fill="hold" nodeType="afterGroup">
                            <p:stCondLst>
                              <p:cond delay="1500"/>
                            </p:stCondLst>
                            <p:childTnLst>
                              <p:par>
                                <p:cTn id="9" presetID="22" presetClass="entr" presetSubtype="1" fill="hold" grpId="0" nodeType="afterEffect">
                                  <p:stCondLst>
                                    <p:cond delay="1000"/>
                                  </p:stCondLst>
                                  <p:childTnLst>
                                    <p:set>
                                      <p:cBhvr>
                                        <p:cTn id="10" dur="1" fill="hold">
                                          <p:stCondLst>
                                            <p:cond delay="0"/>
                                          </p:stCondLst>
                                        </p:cTn>
                                        <p:tgtEl>
                                          <p:spTgt spid="720939"/>
                                        </p:tgtEl>
                                        <p:attrNameLst>
                                          <p:attrName>style.visibility</p:attrName>
                                        </p:attrNameLst>
                                      </p:cBhvr>
                                      <p:to>
                                        <p:strVal val="visible"/>
                                      </p:to>
                                    </p:set>
                                    <p:animEffect transition="in" filter="wipe(up)">
                                      <p:cBhvr>
                                        <p:cTn id="11" dur="500"/>
                                        <p:tgtEl>
                                          <p:spTgt spid="720939"/>
                                        </p:tgtEl>
                                      </p:cBhvr>
                                    </p:animEffect>
                                  </p:childTnLst>
                                </p:cTn>
                              </p:par>
                            </p:childTnLst>
                          </p:cTn>
                        </p:par>
                        <p:par>
                          <p:cTn id="12" fill="hold" nodeType="afterGroup">
                            <p:stCondLst>
                              <p:cond delay="3000"/>
                            </p:stCondLst>
                            <p:childTnLst>
                              <p:par>
                                <p:cTn id="13" presetID="22" presetClass="entr" presetSubtype="2" fill="hold" grpId="0" nodeType="afterEffect">
                                  <p:stCondLst>
                                    <p:cond delay="1000"/>
                                  </p:stCondLst>
                                  <p:childTnLst>
                                    <p:set>
                                      <p:cBhvr>
                                        <p:cTn id="14" dur="1" fill="hold">
                                          <p:stCondLst>
                                            <p:cond delay="0"/>
                                          </p:stCondLst>
                                        </p:cTn>
                                        <p:tgtEl>
                                          <p:spTgt spid="720940"/>
                                        </p:tgtEl>
                                        <p:attrNameLst>
                                          <p:attrName>style.visibility</p:attrName>
                                        </p:attrNameLst>
                                      </p:cBhvr>
                                      <p:to>
                                        <p:strVal val="visible"/>
                                      </p:to>
                                    </p:set>
                                    <p:animEffect transition="in" filter="wipe(right)">
                                      <p:cBhvr>
                                        <p:cTn id="15" dur="500"/>
                                        <p:tgtEl>
                                          <p:spTgt spid="720940"/>
                                        </p:tgtEl>
                                      </p:cBhvr>
                                    </p:animEffect>
                                  </p:childTnLst>
                                </p:cTn>
                              </p:par>
                            </p:childTnLst>
                          </p:cTn>
                        </p:par>
                        <p:par>
                          <p:cTn id="16" fill="hold" nodeType="afterGroup">
                            <p:stCondLst>
                              <p:cond delay="4500"/>
                            </p:stCondLst>
                            <p:childTnLst>
                              <p:par>
                                <p:cTn id="17" presetID="22" presetClass="entr" presetSubtype="1" fill="hold" grpId="0" nodeType="afterEffect">
                                  <p:stCondLst>
                                    <p:cond delay="1000"/>
                                  </p:stCondLst>
                                  <p:childTnLst>
                                    <p:set>
                                      <p:cBhvr>
                                        <p:cTn id="18" dur="1" fill="hold">
                                          <p:stCondLst>
                                            <p:cond delay="0"/>
                                          </p:stCondLst>
                                        </p:cTn>
                                        <p:tgtEl>
                                          <p:spTgt spid="720938"/>
                                        </p:tgtEl>
                                        <p:attrNameLst>
                                          <p:attrName>style.visibility</p:attrName>
                                        </p:attrNameLst>
                                      </p:cBhvr>
                                      <p:to>
                                        <p:strVal val="visible"/>
                                      </p:to>
                                    </p:set>
                                    <p:animEffect transition="in" filter="wipe(up)">
                                      <p:cBhvr>
                                        <p:cTn id="19" dur="500"/>
                                        <p:tgtEl>
                                          <p:spTgt spid="720938"/>
                                        </p:tgtEl>
                                      </p:cBhvr>
                                    </p:animEffect>
                                  </p:childTnLst>
                                </p:cTn>
                              </p:par>
                            </p:childTnLst>
                          </p:cTn>
                        </p:par>
                        <p:par>
                          <p:cTn id="20" fill="hold" nodeType="afterGroup">
                            <p:stCondLst>
                              <p:cond delay="6000"/>
                            </p:stCondLst>
                            <p:childTnLst>
                              <p:par>
                                <p:cTn id="21" presetID="22" presetClass="entr" presetSubtype="2" fill="hold" grpId="0" nodeType="afterEffect">
                                  <p:stCondLst>
                                    <p:cond delay="1000"/>
                                  </p:stCondLst>
                                  <p:childTnLst>
                                    <p:set>
                                      <p:cBhvr>
                                        <p:cTn id="22" dur="1" fill="hold">
                                          <p:stCondLst>
                                            <p:cond delay="0"/>
                                          </p:stCondLst>
                                        </p:cTn>
                                        <p:tgtEl>
                                          <p:spTgt spid="720935"/>
                                        </p:tgtEl>
                                        <p:attrNameLst>
                                          <p:attrName>style.visibility</p:attrName>
                                        </p:attrNameLst>
                                      </p:cBhvr>
                                      <p:to>
                                        <p:strVal val="visible"/>
                                      </p:to>
                                    </p:set>
                                    <p:animEffect transition="in" filter="wipe(right)">
                                      <p:cBhvr>
                                        <p:cTn id="23" dur="500"/>
                                        <p:tgtEl>
                                          <p:spTgt spid="720935"/>
                                        </p:tgtEl>
                                      </p:cBhvr>
                                    </p:animEffect>
                                  </p:childTnLst>
                                </p:cTn>
                              </p:par>
                            </p:childTnLst>
                          </p:cTn>
                        </p:par>
                        <p:par>
                          <p:cTn id="24" fill="hold" nodeType="afterGroup">
                            <p:stCondLst>
                              <p:cond delay="7500"/>
                            </p:stCondLst>
                            <p:childTnLst>
                              <p:par>
                                <p:cTn id="25" presetID="22" presetClass="entr" presetSubtype="4" fill="hold" grpId="0" nodeType="afterEffect">
                                  <p:stCondLst>
                                    <p:cond delay="1000"/>
                                  </p:stCondLst>
                                  <p:childTnLst>
                                    <p:set>
                                      <p:cBhvr>
                                        <p:cTn id="26" dur="1" fill="hold">
                                          <p:stCondLst>
                                            <p:cond delay="0"/>
                                          </p:stCondLst>
                                        </p:cTn>
                                        <p:tgtEl>
                                          <p:spTgt spid="720936"/>
                                        </p:tgtEl>
                                        <p:attrNameLst>
                                          <p:attrName>style.visibility</p:attrName>
                                        </p:attrNameLst>
                                      </p:cBhvr>
                                      <p:to>
                                        <p:strVal val="visible"/>
                                      </p:to>
                                    </p:set>
                                    <p:animEffect transition="in" filter="wipe(down)">
                                      <p:cBhvr>
                                        <p:cTn id="27" dur="500"/>
                                        <p:tgtEl>
                                          <p:spTgt spid="720936"/>
                                        </p:tgtEl>
                                      </p:cBhvr>
                                    </p:animEffect>
                                  </p:childTnLst>
                                </p:cTn>
                              </p:par>
                            </p:childTnLst>
                          </p:cTn>
                        </p:par>
                        <p:par>
                          <p:cTn id="28" fill="hold" nodeType="afterGroup">
                            <p:stCondLst>
                              <p:cond delay="9000"/>
                            </p:stCondLst>
                            <p:childTnLst>
                              <p:par>
                                <p:cTn id="29" presetID="22" presetClass="entr" presetSubtype="2" fill="hold" grpId="0" nodeType="afterEffect">
                                  <p:stCondLst>
                                    <p:cond delay="1000"/>
                                  </p:stCondLst>
                                  <p:childTnLst>
                                    <p:set>
                                      <p:cBhvr>
                                        <p:cTn id="30" dur="1" fill="hold">
                                          <p:stCondLst>
                                            <p:cond delay="0"/>
                                          </p:stCondLst>
                                        </p:cTn>
                                        <p:tgtEl>
                                          <p:spTgt spid="720955"/>
                                        </p:tgtEl>
                                        <p:attrNameLst>
                                          <p:attrName>style.visibility</p:attrName>
                                        </p:attrNameLst>
                                      </p:cBhvr>
                                      <p:to>
                                        <p:strVal val="visible"/>
                                      </p:to>
                                    </p:set>
                                    <p:animEffect transition="in" filter="wipe(right)">
                                      <p:cBhvr>
                                        <p:cTn id="31" dur="500"/>
                                        <p:tgtEl>
                                          <p:spTgt spid="720955"/>
                                        </p:tgtEl>
                                      </p:cBhvr>
                                    </p:animEffect>
                                  </p:childTnLst>
                                </p:cTn>
                              </p:par>
                            </p:childTnLst>
                          </p:cTn>
                        </p:par>
                        <p:par>
                          <p:cTn id="32" fill="hold" nodeType="afterGroup">
                            <p:stCondLst>
                              <p:cond delay="10500"/>
                            </p:stCondLst>
                            <p:childTnLst>
                              <p:par>
                                <p:cTn id="33" presetID="22" presetClass="entr" presetSubtype="4" fill="hold" grpId="0" nodeType="afterEffect">
                                  <p:stCondLst>
                                    <p:cond delay="1000"/>
                                  </p:stCondLst>
                                  <p:childTnLst>
                                    <p:set>
                                      <p:cBhvr>
                                        <p:cTn id="34" dur="1" fill="hold">
                                          <p:stCondLst>
                                            <p:cond delay="0"/>
                                          </p:stCondLst>
                                        </p:cTn>
                                        <p:tgtEl>
                                          <p:spTgt spid="720934"/>
                                        </p:tgtEl>
                                        <p:attrNameLst>
                                          <p:attrName>style.visibility</p:attrName>
                                        </p:attrNameLst>
                                      </p:cBhvr>
                                      <p:to>
                                        <p:strVal val="visible"/>
                                      </p:to>
                                    </p:set>
                                    <p:animEffect transition="in" filter="wipe(down)">
                                      <p:cBhvr>
                                        <p:cTn id="35" dur="500"/>
                                        <p:tgtEl>
                                          <p:spTgt spid="72093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63"/>
                                        </p:tgtEl>
                                        <p:attrNameLst>
                                          <p:attrName>style.visibility</p:attrName>
                                        </p:attrNameLst>
                                      </p:cBhvr>
                                      <p:to>
                                        <p:strVal val="visible"/>
                                      </p:to>
                                    </p:set>
                                  </p:childTnLst>
                                </p:cTn>
                              </p:par>
                              <p:par>
                                <p:cTn id="40" presetID="1" presetClass="entr" presetSubtype="0" fill="hold" grpId="0" nodeType="withEffect">
                                  <p:stCondLst>
                                    <p:cond delay="1000"/>
                                  </p:stCondLst>
                                  <p:childTnLst>
                                    <p:set>
                                      <p:cBhvr>
                                        <p:cTn id="41" dur="1" fill="hold">
                                          <p:stCondLst>
                                            <p:cond delay="499"/>
                                          </p:stCondLst>
                                        </p:cTn>
                                        <p:tgtEl>
                                          <p:spTgt spid="720951"/>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499"/>
                                          </p:stCondLst>
                                        </p:cTn>
                                        <p:tgtEl>
                                          <p:spTgt spid="720950"/>
                                        </p:tgtEl>
                                        <p:attrNameLst>
                                          <p:attrName>style.visibility</p:attrName>
                                        </p:attrNameLst>
                                      </p:cBhvr>
                                      <p:to>
                                        <p:strVal val="visible"/>
                                      </p:to>
                                    </p:set>
                                  </p:childTnLst>
                                </p:cTn>
                              </p:par>
                              <p:par>
                                <p:cTn id="44" presetID="1" presetClass="entr" presetSubtype="0" fill="hold" grpId="0" nodeType="withEffect">
                                  <p:stCondLst>
                                    <p:cond delay="1000"/>
                                  </p:stCondLst>
                                  <p:childTnLst>
                                    <p:set>
                                      <p:cBhvr>
                                        <p:cTn id="45" dur="1" fill="hold">
                                          <p:stCondLst>
                                            <p:cond delay="499"/>
                                          </p:stCondLst>
                                        </p:cTn>
                                        <p:tgtEl>
                                          <p:spTgt spid="720963"/>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499"/>
                                          </p:stCondLst>
                                        </p:cTn>
                                        <p:tgtEl>
                                          <p:spTgt spid="720964"/>
                                        </p:tgtEl>
                                        <p:attrNameLst>
                                          <p:attrName>style.visibility</p:attrName>
                                        </p:attrNameLst>
                                      </p:cBhvr>
                                      <p:to>
                                        <p:strVal val="visible"/>
                                      </p:to>
                                    </p:set>
                                  </p:childTnLst>
                                </p:cTn>
                              </p:par>
                              <p:par>
                                <p:cTn id="48" presetID="1" presetClass="entr" presetSubtype="0" fill="hold" grpId="0" nodeType="withEffect">
                                  <p:stCondLst>
                                    <p:cond delay="500"/>
                                  </p:stCondLst>
                                  <p:childTnLst>
                                    <p:set>
                                      <p:cBhvr>
                                        <p:cTn id="49" dur="1" fill="hold">
                                          <p:stCondLst>
                                            <p:cond delay="499"/>
                                          </p:stCondLst>
                                        </p:cTn>
                                        <p:tgtEl>
                                          <p:spTgt spid="720957"/>
                                        </p:tgtEl>
                                        <p:attrNameLst>
                                          <p:attrName>style.visibility</p:attrName>
                                        </p:attrNameLst>
                                      </p:cBhvr>
                                      <p:to>
                                        <p:strVal val="visible"/>
                                      </p:to>
                                    </p:set>
                                  </p:childTnLst>
                                </p:cTn>
                              </p:par>
                              <p:par>
                                <p:cTn id="50" presetID="1" presetClass="entr" presetSubtype="0" fill="hold" grpId="0" nodeType="withEffect">
                                  <p:stCondLst>
                                    <p:cond delay="1000"/>
                                  </p:stCondLst>
                                  <p:childTnLst>
                                    <p:set>
                                      <p:cBhvr>
                                        <p:cTn id="51" dur="1" fill="hold">
                                          <p:stCondLst>
                                            <p:cond delay="499"/>
                                          </p:stCondLst>
                                        </p:cTn>
                                        <p:tgtEl>
                                          <p:spTgt spid="720959"/>
                                        </p:tgtEl>
                                        <p:attrNameLst>
                                          <p:attrName>style.visibility</p:attrName>
                                        </p:attrNameLst>
                                      </p:cBhvr>
                                      <p:to>
                                        <p:strVal val="visible"/>
                                      </p:to>
                                    </p:set>
                                  </p:childTnLst>
                                </p:cTn>
                              </p:par>
                              <p:par>
                                <p:cTn id="52" presetID="1" presetClass="entr" presetSubtype="0" fill="hold" grpId="0" nodeType="withEffect">
                                  <p:stCondLst>
                                    <p:cond delay="1000"/>
                                  </p:stCondLst>
                                  <p:childTnLst>
                                    <p:set>
                                      <p:cBhvr>
                                        <p:cTn id="53" dur="1" fill="hold">
                                          <p:stCondLst>
                                            <p:cond delay="499"/>
                                          </p:stCondLst>
                                        </p:cTn>
                                        <p:tgtEl>
                                          <p:spTgt spid="720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934" grpId="0" animBg="1"/>
      <p:bldP spid="720935" grpId="0" animBg="1"/>
      <p:bldP spid="720936" grpId="0" animBg="1"/>
      <p:bldP spid="720937" grpId="0" animBg="1"/>
      <p:bldP spid="720938" grpId="0" animBg="1"/>
      <p:bldP spid="720939" grpId="0" animBg="1"/>
      <p:bldP spid="720940" grpId="0" animBg="1"/>
      <p:bldP spid="720950" grpId="0" animBg="1" autoUpdateAnimBg="0"/>
      <p:bldP spid="720951" grpId="0" animBg="1" autoUpdateAnimBg="0"/>
      <p:bldP spid="720955" grpId="0" animBg="1"/>
      <p:bldP spid="720957" grpId="0" animBg="1" autoUpdateAnimBg="0"/>
      <p:bldP spid="720959" grpId="0" animBg="1"/>
      <p:bldP spid="720962" grpId="0" animBg="1"/>
      <p:bldP spid="720963" grpId="0" animBg="1"/>
      <p:bldP spid="720964" grpId="0" animBg="1"/>
      <p:bldP spid="6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LUFTDICHTHEIT</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1767154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p:txBody>
          <a:bodyPr/>
          <a:lstStyle/>
          <a:p>
            <a:r>
              <a:rPr lang="de-DE" altLang="de-DE" sz="2800" dirty="0" smtClean="0"/>
              <a:t>Luftdichtheit</a:t>
            </a:r>
            <a:br>
              <a:rPr lang="de-DE" altLang="de-DE" sz="2800" dirty="0" smtClean="0"/>
            </a:br>
            <a:endParaRPr lang="de-DE" altLang="de-DE" sz="2800" dirty="0"/>
          </a:p>
        </p:txBody>
      </p:sp>
      <p:sp>
        <p:nvSpPr>
          <p:cNvPr id="802819" name="Rectangle 3"/>
          <p:cNvSpPr>
            <a:spLocks noGrp="1" noChangeArrowheads="1"/>
          </p:cNvSpPr>
          <p:nvPr>
            <p:ph type="body" sz="half" idx="4294967295"/>
          </p:nvPr>
        </p:nvSpPr>
        <p:spPr>
          <a:xfrm>
            <a:off x="701159" y="1726520"/>
            <a:ext cx="7219683" cy="4081462"/>
          </a:xfrm>
          <a:prstGeom prst="rect">
            <a:avLst/>
          </a:prstGeom>
        </p:spPr>
        <p:txBody>
          <a:bodyPr/>
          <a:lstStyle/>
          <a:p>
            <a:pPr>
              <a:lnSpc>
                <a:spcPct val="90000"/>
              </a:lnSpc>
              <a:buClr>
                <a:schemeClr val="tx1">
                  <a:lumMod val="75000"/>
                  <a:lumOff val="25000"/>
                </a:schemeClr>
              </a:buClr>
            </a:pPr>
            <a:r>
              <a:rPr lang="de-DE" altLang="de-DE" sz="2400" dirty="0">
                <a:latin typeface="Arial" pitchFamily="34" charset="0"/>
                <a:cs typeface="Arial" pitchFamily="34" charset="0"/>
              </a:rPr>
              <a:t>Vermeiden von Bauschäden</a:t>
            </a:r>
          </a:p>
          <a:p>
            <a:pPr>
              <a:lnSpc>
                <a:spcPct val="90000"/>
              </a:lnSpc>
              <a:buClr>
                <a:schemeClr val="tx1">
                  <a:lumMod val="75000"/>
                  <a:lumOff val="25000"/>
                </a:schemeClr>
              </a:buClr>
            </a:pPr>
            <a:r>
              <a:rPr lang="de-DE" altLang="de-DE" sz="2400" dirty="0">
                <a:latin typeface="Arial" pitchFamily="34" charset="0"/>
                <a:cs typeface="Arial" pitchFamily="34" charset="0"/>
              </a:rPr>
              <a:t>Vermeiden von Zugluft</a:t>
            </a:r>
          </a:p>
          <a:p>
            <a:pPr>
              <a:lnSpc>
                <a:spcPct val="90000"/>
              </a:lnSpc>
              <a:buClr>
                <a:schemeClr val="tx1">
                  <a:lumMod val="75000"/>
                  <a:lumOff val="25000"/>
                </a:schemeClr>
              </a:buClr>
            </a:pPr>
            <a:r>
              <a:rPr lang="de-DE" altLang="de-DE" sz="2400" dirty="0">
                <a:latin typeface="Arial" pitchFamily="34" charset="0"/>
                <a:cs typeface="Arial" pitchFamily="34" charset="0"/>
              </a:rPr>
              <a:t>Vermeiden unnötiger Lüftungswärmeverluste</a:t>
            </a:r>
          </a:p>
          <a:p>
            <a:pPr>
              <a:lnSpc>
                <a:spcPct val="90000"/>
              </a:lnSpc>
              <a:buClr>
                <a:schemeClr val="tx1">
                  <a:lumMod val="75000"/>
                  <a:lumOff val="25000"/>
                </a:schemeClr>
              </a:buClr>
            </a:pPr>
            <a:r>
              <a:rPr lang="de-DE" altLang="de-DE" sz="2400" dirty="0">
                <a:latin typeface="Arial" pitchFamily="34" charset="0"/>
                <a:cs typeface="Arial" pitchFamily="34" charset="0"/>
              </a:rPr>
              <a:t>Verbesserter Schallschutz </a:t>
            </a:r>
            <a:r>
              <a:rPr lang="de-DE" altLang="de-DE" sz="2400" dirty="0" smtClean="0">
                <a:latin typeface="Arial" pitchFamily="34" charset="0"/>
                <a:cs typeface="Arial" pitchFamily="34" charset="0"/>
              </a:rPr>
              <a:t>(</a:t>
            </a:r>
            <a:r>
              <a:rPr lang="de-DE" altLang="de-DE" sz="2400" dirty="0">
                <a:latin typeface="Arial" pitchFamily="34" charset="0"/>
                <a:cs typeface="Arial" pitchFamily="34" charset="0"/>
              </a:rPr>
              <a:t>Außenlärm, Nachbarwohnungen)</a:t>
            </a:r>
          </a:p>
          <a:p>
            <a:pPr>
              <a:lnSpc>
                <a:spcPct val="90000"/>
              </a:lnSpc>
              <a:buClr>
                <a:schemeClr val="tx1">
                  <a:lumMod val="75000"/>
                  <a:lumOff val="25000"/>
                </a:schemeClr>
              </a:buClr>
            </a:pPr>
            <a:r>
              <a:rPr lang="de-DE" altLang="de-DE" sz="2400" dirty="0">
                <a:latin typeface="Arial" pitchFamily="34" charset="0"/>
                <a:cs typeface="Arial" pitchFamily="34" charset="0"/>
              </a:rPr>
              <a:t>Höhere Luftqualität (z.B. geringere Radonbelastung im Keller)</a:t>
            </a:r>
          </a:p>
          <a:p>
            <a:pPr>
              <a:lnSpc>
                <a:spcPct val="90000"/>
              </a:lnSpc>
            </a:pPr>
            <a:endParaRPr lang="de-DE" altLang="de-DE" sz="2400" dirty="0">
              <a:latin typeface="Arial" pitchFamily="34" charset="0"/>
              <a:cs typeface="Arial" pitchFamily="34" charset="0"/>
            </a:endParaRPr>
          </a:p>
          <a:p>
            <a:pPr>
              <a:lnSpc>
                <a:spcPct val="90000"/>
              </a:lnSpc>
              <a:buFontTx/>
              <a:buNone/>
            </a:pPr>
            <a:r>
              <a:rPr lang="de-DE" altLang="de-DE" sz="2400" dirty="0">
                <a:latin typeface="Arial" pitchFamily="34" charset="0"/>
                <a:cs typeface="Arial" pitchFamily="34" charset="0"/>
              </a:rPr>
              <a:t>	</a:t>
            </a:r>
            <a:r>
              <a:rPr lang="de-DE" altLang="de-DE" sz="2400" b="1" dirty="0">
                <a:latin typeface="Arial" pitchFamily="34" charset="0"/>
                <a:cs typeface="Arial" pitchFamily="34" charset="0"/>
              </a:rPr>
              <a:t>Schon bei mäßig dichten Gebäuden mit Niedrigenergiehausanspruch kann der Jahresheizwärmebedarf um 30 % höher ausfallen als erwartet. </a:t>
            </a:r>
          </a:p>
        </p:txBody>
      </p:sp>
      <p:sp>
        <p:nvSpPr>
          <p:cNvPr id="5" name="Rectangle 2"/>
          <p:cNvSpPr txBox="1">
            <a:spLocks noChangeArrowheads="1"/>
          </p:cNvSpPr>
          <p:nvPr/>
        </p:nvSpPr>
        <p:spPr>
          <a:xfrm>
            <a:off x="389338" y="798763"/>
            <a:ext cx="716336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Gründe für eine luftdichte Gebäudehülle</a:t>
            </a:r>
          </a:p>
        </p:txBody>
      </p:sp>
    </p:spTree>
    <p:extLst>
      <p:ext uri="{BB962C8B-B14F-4D97-AF65-F5344CB8AC3E}">
        <p14:creationId xmlns:p14="http://schemas.microsoft.com/office/powerpoint/2010/main" val="2947379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feld 4"/>
          <p:cNvSpPr txBox="1">
            <a:spLocks noChangeArrowheads="1"/>
          </p:cNvSpPr>
          <p:nvPr/>
        </p:nvSpPr>
        <p:spPr bwMode="auto">
          <a:xfrm>
            <a:off x="4910950" y="2958980"/>
            <a:ext cx="3518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20000"/>
              </a:spcBef>
            </a:pPr>
            <a:r>
              <a:rPr lang="de-DE" sz="2400" b="1" dirty="0">
                <a:solidFill>
                  <a:srgbClr val="C00000"/>
                </a:solidFill>
                <a:cs typeface="Arial" charset="0"/>
              </a:rPr>
              <a:t>Das kann an undichten Stellen passieren!</a:t>
            </a:r>
            <a:endParaRPr lang="de-DE" sz="2400" b="1" dirty="0">
              <a:solidFill>
                <a:srgbClr val="C00000"/>
              </a:solidFill>
              <a:latin typeface="Bradley Hand ITC" pitchFamily="66" charset="0"/>
              <a:cs typeface="Arial" charset="0"/>
            </a:endParaRPr>
          </a:p>
        </p:txBody>
      </p:sp>
      <p:pic>
        <p:nvPicPr>
          <p:cNvPr id="108547" name="Picture 3" descr="Fenster Schimmel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1479234"/>
            <a:ext cx="3228975" cy="466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smtClean="0"/>
              <a:t>Undichtheiten der Gebäudehülle</a:t>
            </a:r>
            <a:br>
              <a:rPr lang="de-DE" dirty="0" smtClean="0"/>
            </a:br>
            <a:endParaRPr lang="de-DE" dirty="0"/>
          </a:p>
        </p:txBody>
      </p:sp>
      <p:sp>
        <p:nvSpPr>
          <p:cNvPr id="9"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Tree>
    <p:extLst>
      <p:ext uri="{BB962C8B-B14F-4D97-AF65-F5344CB8AC3E}">
        <p14:creationId xmlns:p14="http://schemas.microsoft.com/office/powerpoint/2010/main" val="449873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041" y="-189584"/>
            <a:ext cx="9177405" cy="7054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16042" y="6443843"/>
            <a:ext cx="9177406" cy="420873"/>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846" y="400175"/>
            <a:ext cx="961201" cy="883631"/>
          </a:xfrm>
          <a:prstGeom prst="rect">
            <a:avLst/>
          </a:prstGeom>
        </p:spPr>
      </p:pic>
      <p:pic>
        <p:nvPicPr>
          <p:cNvPr id="11" name="Bild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793520" y="6200035"/>
            <a:ext cx="1369530" cy="51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0" y="2743200"/>
            <a:ext cx="91440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b="1" dirty="0">
                <a:solidFill>
                  <a:schemeClr val="tx1">
                    <a:lumMod val="75000"/>
                    <a:lumOff val="25000"/>
                  </a:schemeClr>
                </a:solidFill>
              </a:rPr>
              <a:t>wird bestimmt von seinen </a:t>
            </a:r>
            <a:r>
              <a:rPr lang="de-DE" altLang="de-DE" b="1" dirty="0">
                <a:solidFill>
                  <a:srgbClr val="C00000"/>
                </a:solidFill>
              </a:rPr>
              <a:t>Verlusten</a:t>
            </a:r>
            <a:r>
              <a:rPr lang="de-DE" altLang="de-DE" b="1" dirty="0">
                <a:solidFill>
                  <a:schemeClr val="tx1">
                    <a:lumMod val="75000"/>
                    <a:lumOff val="25000"/>
                  </a:schemeClr>
                </a:solidFill>
              </a:rPr>
              <a:t>!</a:t>
            </a:r>
          </a:p>
          <a:p>
            <a:pPr algn="ctr"/>
            <a:endParaRPr lang="de-DE" altLang="de-DE" b="1" dirty="0">
              <a:solidFill>
                <a:srgbClr val="3333FF"/>
              </a:solidFill>
            </a:endParaRPr>
          </a:p>
          <a:p>
            <a:pPr algn="ctr"/>
            <a:r>
              <a:rPr lang="de-DE" altLang="de-DE" b="1" dirty="0">
                <a:solidFill>
                  <a:schemeClr val="tx1">
                    <a:lumMod val="75000"/>
                    <a:lumOff val="25000"/>
                  </a:schemeClr>
                </a:solidFill>
              </a:rPr>
              <a:t>Je höher die Wärmeverluste sind,</a:t>
            </a:r>
          </a:p>
          <a:p>
            <a:pPr algn="ctr"/>
            <a:r>
              <a:rPr lang="de-DE" altLang="de-DE" b="1" dirty="0">
                <a:solidFill>
                  <a:schemeClr val="tx1">
                    <a:lumMod val="75000"/>
                    <a:lumOff val="25000"/>
                  </a:schemeClr>
                </a:solidFill>
              </a:rPr>
              <a:t> um so mehr Energie muss </a:t>
            </a:r>
          </a:p>
          <a:p>
            <a:pPr algn="ctr"/>
            <a:r>
              <a:rPr lang="de-DE" altLang="de-DE" b="1" dirty="0">
                <a:solidFill>
                  <a:schemeClr val="tx1">
                    <a:lumMod val="75000"/>
                    <a:lumOff val="25000"/>
                  </a:schemeClr>
                </a:solidFill>
              </a:rPr>
              <a:t>dem Gebäude zugeführt werden</a:t>
            </a:r>
            <a:r>
              <a:rPr lang="de-DE" altLang="de-DE" dirty="0">
                <a:solidFill>
                  <a:schemeClr val="tx1">
                    <a:lumMod val="75000"/>
                    <a:lumOff val="25000"/>
                  </a:schemeClr>
                </a:solidFill>
              </a:rPr>
              <a:t>.</a:t>
            </a:r>
          </a:p>
        </p:txBody>
      </p:sp>
      <p:sp>
        <p:nvSpPr>
          <p:cNvPr id="13" name="Rectangle 3"/>
          <p:cNvSpPr txBox="1">
            <a:spLocks noChangeArrowheads="1"/>
          </p:cNvSpPr>
          <p:nvPr/>
        </p:nvSpPr>
        <p:spPr>
          <a:xfrm>
            <a:off x="-36637" y="2315026"/>
            <a:ext cx="9180635" cy="685800"/>
          </a:xfrm>
          <a:prstGeom prst="rect">
            <a:avLst/>
          </a:prstGeom>
        </p:spPr>
        <p:txBody>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de-DE" altLang="de-DE" sz="2800" b="1" dirty="0" smtClean="0">
                <a:solidFill>
                  <a:schemeClr val="tx1">
                    <a:lumMod val="75000"/>
                    <a:lumOff val="25000"/>
                  </a:schemeClr>
                </a:solidFill>
              </a:rPr>
              <a:t>Der Energiebedarf eines Wohngebäudes</a:t>
            </a:r>
            <a:r>
              <a:rPr lang="de-DE" altLang="de-DE" b="1" dirty="0" smtClean="0">
                <a:solidFill>
                  <a:schemeClr val="tx1">
                    <a:lumMod val="75000"/>
                    <a:lumOff val="25000"/>
                  </a:schemeClr>
                </a:solidFill>
              </a:rPr>
              <a:t> </a:t>
            </a:r>
            <a:endParaRPr lang="de-DE" altLang="de-DE" b="1" dirty="0">
              <a:solidFill>
                <a:schemeClr val="tx1">
                  <a:lumMod val="75000"/>
                  <a:lumOff val="25000"/>
                </a:schemeClr>
              </a:solidFill>
            </a:endParaRPr>
          </a:p>
        </p:txBody>
      </p:sp>
    </p:spTree>
    <p:extLst>
      <p:ext uri="{BB962C8B-B14F-4D97-AF65-F5344CB8AC3E}">
        <p14:creationId xmlns:p14="http://schemas.microsoft.com/office/powerpoint/2010/main" val="3614348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2800" dirty="0" smtClean="0"/>
              <a:t>Dachkonstruktion</a:t>
            </a:r>
            <a:br>
              <a:rPr lang="de-DE" sz="2800" dirty="0" smtClean="0"/>
            </a:br>
            <a:endParaRPr lang="de-DE" sz="2800" dirty="0"/>
          </a:p>
        </p:txBody>
      </p:sp>
      <p:grpSp>
        <p:nvGrpSpPr>
          <p:cNvPr id="56" name="Gruppieren 55"/>
          <p:cNvGrpSpPr/>
          <p:nvPr/>
        </p:nvGrpSpPr>
        <p:grpSpPr>
          <a:xfrm>
            <a:off x="561244" y="1790271"/>
            <a:ext cx="7411915" cy="4002769"/>
            <a:chOff x="918797" y="1676548"/>
            <a:chExt cx="7411915" cy="3987112"/>
          </a:xfrm>
        </p:grpSpPr>
        <p:sp>
          <p:nvSpPr>
            <p:cNvPr id="57" name="Rectangle 3"/>
            <p:cNvSpPr>
              <a:spLocks noChangeArrowheads="1"/>
            </p:cNvSpPr>
            <p:nvPr/>
          </p:nvSpPr>
          <p:spPr bwMode="auto">
            <a:xfrm rot="5400000">
              <a:off x="4460265" y="3201744"/>
              <a:ext cx="1152525" cy="6799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0" name="Rectangle 4" descr="Konturierte Raute"/>
            <p:cNvSpPr>
              <a:spLocks noChangeArrowheads="1"/>
            </p:cNvSpPr>
            <p:nvPr/>
          </p:nvSpPr>
          <p:spPr bwMode="auto">
            <a:xfrm rot="16200000">
              <a:off x="2491765" y="1913182"/>
              <a:ext cx="1146175" cy="3263412"/>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1" name="Rectangle 5" descr="Konturierte Raute"/>
            <p:cNvSpPr>
              <a:spLocks noChangeArrowheads="1"/>
            </p:cNvSpPr>
            <p:nvPr/>
          </p:nvSpPr>
          <p:spPr bwMode="auto">
            <a:xfrm rot="5400000">
              <a:off x="5099356" y="3253216"/>
              <a:ext cx="1147762" cy="581757"/>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2" name="Rectangle 6" descr="Horizontal dunkel"/>
            <p:cNvSpPr>
              <a:spLocks noChangeArrowheads="1"/>
            </p:cNvSpPr>
            <p:nvPr/>
          </p:nvSpPr>
          <p:spPr bwMode="auto">
            <a:xfrm rot="5400000">
              <a:off x="3645511" y="648434"/>
              <a:ext cx="104775" cy="4532434"/>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63" name="Rectangle 7" descr="Konturierte Raute"/>
            <p:cNvSpPr>
              <a:spLocks noChangeArrowheads="1"/>
            </p:cNvSpPr>
            <p:nvPr/>
          </p:nvSpPr>
          <p:spPr bwMode="auto">
            <a:xfrm rot="5400000">
              <a:off x="3603930" y="1975523"/>
              <a:ext cx="195263" cy="45309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4" name="Rectangle 8" descr="Horizontal dunkel"/>
            <p:cNvSpPr>
              <a:spLocks noChangeArrowheads="1"/>
            </p:cNvSpPr>
            <p:nvPr/>
          </p:nvSpPr>
          <p:spPr bwMode="auto">
            <a:xfrm rot="5400000">
              <a:off x="3657905" y="2124992"/>
              <a:ext cx="87313" cy="4536831"/>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65" name="Line 9"/>
            <p:cNvSpPr>
              <a:spLocks noChangeShapeType="1"/>
            </p:cNvSpPr>
            <p:nvPr/>
          </p:nvSpPr>
          <p:spPr bwMode="auto">
            <a:xfrm flipV="1">
              <a:off x="1210408" y="2968625"/>
              <a:ext cx="162658"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6" name="Line 10"/>
            <p:cNvSpPr>
              <a:spLocks noChangeShapeType="1"/>
            </p:cNvSpPr>
            <p:nvPr/>
          </p:nvSpPr>
          <p:spPr bwMode="auto">
            <a:xfrm>
              <a:off x="1292469" y="2974975"/>
              <a:ext cx="0" cy="13668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7" name="Line 11"/>
            <p:cNvSpPr>
              <a:spLocks noChangeShapeType="1"/>
            </p:cNvSpPr>
            <p:nvPr/>
          </p:nvSpPr>
          <p:spPr bwMode="auto">
            <a:xfrm flipV="1">
              <a:off x="1216269" y="4340225"/>
              <a:ext cx="15972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8" name="Text Box 12"/>
            <p:cNvSpPr txBox="1">
              <a:spLocks noChangeArrowheads="1"/>
            </p:cNvSpPr>
            <p:nvPr/>
          </p:nvSpPr>
          <p:spPr bwMode="auto">
            <a:xfrm>
              <a:off x="918797" y="3446463"/>
              <a:ext cx="301869"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000">
                  <a:solidFill>
                    <a:prstClr val="black"/>
                  </a:solidFill>
                </a:rPr>
                <a:t>d</a:t>
              </a:r>
              <a:endParaRPr lang="de-DE" altLang="de-DE" sz="2000" baseline="-25000">
                <a:solidFill>
                  <a:prstClr val="black"/>
                </a:solidFill>
              </a:endParaRPr>
            </a:p>
          </p:txBody>
        </p:sp>
        <p:sp>
          <p:nvSpPr>
            <p:cNvPr id="69" name="Line 13"/>
            <p:cNvSpPr>
              <a:spLocks noChangeShapeType="1"/>
            </p:cNvSpPr>
            <p:nvPr/>
          </p:nvSpPr>
          <p:spPr bwMode="auto">
            <a:xfrm flipV="1">
              <a:off x="4698023" y="2967038"/>
              <a:ext cx="677008" cy="11477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0" name="Line 14"/>
            <p:cNvSpPr>
              <a:spLocks noChangeShapeType="1"/>
            </p:cNvSpPr>
            <p:nvPr/>
          </p:nvSpPr>
          <p:spPr bwMode="auto">
            <a:xfrm>
              <a:off x="4693627" y="2971801"/>
              <a:ext cx="690196" cy="11525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1" name="Line 15"/>
            <p:cNvSpPr>
              <a:spLocks noChangeShapeType="1"/>
            </p:cNvSpPr>
            <p:nvPr/>
          </p:nvSpPr>
          <p:spPr bwMode="auto">
            <a:xfrm>
              <a:off x="1431682" y="4130675"/>
              <a:ext cx="453243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2" name="Text Box 16"/>
            <p:cNvSpPr txBox="1">
              <a:spLocks noChangeArrowheads="1"/>
            </p:cNvSpPr>
            <p:nvPr/>
          </p:nvSpPr>
          <p:spPr bwMode="auto">
            <a:xfrm>
              <a:off x="6348046" y="2651126"/>
              <a:ext cx="1982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dirty="0">
                  <a:solidFill>
                    <a:prstClr val="black"/>
                  </a:solidFill>
                </a:rPr>
                <a:t>Holzweichfaserplatte =</a:t>
              </a:r>
            </a:p>
            <a:p>
              <a:pPr algn="ctr"/>
              <a:r>
                <a:rPr lang="de-DE" altLang="de-DE" sz="1400" b="1" dirty="0">
                  <a:solidFill>
                    <a:srgbClr val="C00000"/>
                  </a:solidFill>
                </a:rPr>
                <a:t>Winddichtung</a:t>
              </a:r>
            </a:p>
          </p:txBody>
        </p:sp>
        <p:sp>
          <p:nvSpPr>
            <p:cNvPr id="73" name="Text Box 17"/>
            <p:cNvSpPr txBox="1">
              <a:spLocks noChangeArrowheads="1"/>
            </p:cNvSpPr>
            <p:nvPr/>
          </p:nvSpPr>
          <p:spPr bwMode="auto">
            <a:xfrm>
              <a:off x="6364166" y="3295650"/>
              <a:ext cx="179363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a:solidFill>
                    <a:prstClr val="black"/>
                  </a:solidFill>
                </a:rPr>
                <a:t>Sparren/Dämmung</a:t>
              </a:r>
            </a:p>
          </p:txBody>
        </p:sp>
        <p:sp>
          <p:nvSpPr>
            <p:cNvPr id="74" name="Text Box 18"/>
            <p:cNvSpPr txBox="1">
              <a:spLocks noChangeArrowheads="1"/>
            </p:cNvSpPr>
            <p:nvPr/>
          </p:nvSpPr>
          <p:spPr bwMode="auto">
            <a:xfrm>
              <a:off x="6424246" y="4171950"/>
              <a:ext cx="1796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a:solidFill>
                    <a:prstClr val="black"/>
                  </a:solidFill>
                </a:rPr>
                <a:t>Kantholz/Dämmung</a:t>
              </a:r>
            </a:p>
          </p:txBody>
        </p:sp>
        <p:sp>
          <p:nvSpPr>
            <p:cNvPr id="75" name="Text Box 19"/>
            <p:cNvSpPr txBox="1">
              <a:spLocks noChangeArrowheads="1"/>
            </p:cNvSpPr>
            <p:nvPr/>
          </p:nvSpPr>
          <p:spPr bwMode="auto">
            <a:xfrm>
              <a:off x="6422781" y="3705226"/>
              <a:ext cx="17936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dirty="0">
                  <a:solidFill>
                    <a:prstClr val="black"/>
                  </a:solidFill>
                </a:rPr>
                <a:t>Dampfbremse =</a:t>
              </a:r>
            </a:p>
            <a:p>
              <a:pPr algn="ctr"/>
              <a:r>
                <a:rPr lang="de-DE" altLang="de-DE" sz="1400" b="1" dirty="0">
                  <a:solidFill>
                    <a:srgbClr val="C00000"/>
                  </a:solidFill>
                </a:rPr>
                <a:t>Luftdichtung</a:t>
              </a:r>
            </a:p>
          </p:txBody>
        </p:sp>
        <p:sp>
          <p:nvSpPr>
            <p:cNvPr id="76" name="Text Box 20"/>
            <p:cNvSpPr txBox="1">
              <a:spLocks noChangeArrowheads="1"/>
            </p:cNvSpPr>
            <p:nvPr/>
          </p:nvSpPr>
          <p:spPr bwMode="auto">
            <a:xfrm>
              <a:off x="6452089" y="4457700"/>
              <a:ext cx="1793631"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a:solidFill>
                    <a:prstClr val="black"/>
                  </a:solidFill>
                </a:rPr>
                <a:t>Gipskarton</a:t>
              </a:r>
            </a:p>
          </p:txBody>
        </p:sp>
        <p:sp>
          <p:nvSpPr>
            <p:cNvPr id="77" name="Line 21"/>
            <p:cNvSpPr>
              <a:spLocks noChangeShapeType="1"/>
            </p:cNvSpPr>
            <p:nvPr/>
          </p:nvSpPr>
          <p:spPr bwMode="auto">
            <a:xfrm flipH="1" flipV="1">
              <a:off x="5986097" y="2917825"/>
              <a:ext cx="655026" cy="63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8" name="Line 22"/>
            <p:cNvSpPr>
              <a:spLocks noChangeShapeType="1"/>
            </p:cNvSpPr>
            <p:nvPr/>
          </p:nvSpPr>
          <p:spPr bwMode="auto">
            <a:xfrm flipH="1">
              <a:off x="5986096" y="3457575"/>
              <a:ext cx="55098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9" name="Line 23"/>
            <p:cNvSpPr>
              <a:spLocks noChangeShapeType="1"/>
            </p:cNvSpPr>
            <p:nvPr/>
          </p:nvSpPr>
          <p:spPr bwMode="auto">
            <a:xfrm flipH="1">
              <a:off x="5980236" y="3990975"/>
              <a:ext cx="811823" cy="1397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0" name="Line 24"/>
            <p:cNvSpPr>
              <a:spLocks noChangeShapeType="1"/>
            </p:cNvSpPr>
            <p:nvPr/>
          </p:nvSpPr>
          <p:spPr bwMode="auto">
            <a:xfrm flipH="1" flipV="1">
              <a:off x="5986097" y="4238625"/>
              <a:ext cx="603738" cy="88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1" name="Line 25"/>
            <p:cNvSpPr>
              <a:spLocks noChangeShapeType="1"/>
            </p:cNvSpPr>
            <p:nvPr/>
          </p:nvSpPr>
          <p:spPr bwMode="auto">
            <a:xfrm flipH="1" flipV="1">
              <a:off x="5986097" y="4397375"/>
              <a:ext cx="949569" cy="2159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2" name="AutoShape 26"/>
            <p:cNvSpPr>
              <a:spLocks noChangeArrowheads="1"/>
            </p:cNvSpPr>
            <p:nvPr/>
          </p:nvSpPr>
          <p:spPr bwMode="auto">
            <a:xfrm>
              <a:off x="2274277" y="2362200"/>
              <a:ext cx="2778369" cy="977900"/>
            </a:xfrm>
            <a:prstGeom prst="curvedUpArrow">
              <a:avLst>
                <a:gd name="adj1" fmla="val 61558"/>
                <a:gd name="adj2" fmla="val 123117"/>
                <a:gd name="adj3" fmla="val 33333"/>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3" name="AutoShape 27"/>
            <p:cNvSpPr>
              <a:spLocks noChangeArrowheads="1"/>
            </p:cNvSpPr>
            <p:nvPr/>
          </p:nvSpPr>
          <p:spPr bwMode="auto">
            <a:xfrm rot="13640867">
              <a:off x="511437" y="3447365"/>
              <a:ext cx="3987112" cy="44547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sp>
        <p:nvSpPr>
          <p:cNvPr id="84" name="Text Box 29"/>
          <p:cNvSpPr txBox="1">
            <a:spLocks noChangeArrowheads="1"/>
          </p:cNvSpPr>
          <p:nvPr/>
        </p:nvSpPr>
        <p:spPr bwMode="auto">
          <a:xfrm>
            <a:off x="3592860" y="1822331"/>
            <a:ext cx="3877406"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800" b="1" dirty="0">
                <a:solidFill>
                  <a:srgbClr val="C00000"/>
                </a:solidFill>
              </a:rPr>
              <a:t>Wind</a:t>
            </a:r>
            <a:r>
              <a:rPr lang="de-DE" altLang="de-DE" sz="1800" b="1" dirty="0">
                <a:solidFill>
                  <a:prstClr val="black"/>
                </a:solidFill>
              </a:rPr>
              <a:t>dichtung verhindert Luftströmung </a:t>
            </a:r>
            <a:r>
              <a:rPr lang="de-DE" altLang="de-DE" sz="1800" b="1" dirty="0">
                <a:solidFill>
                  <a:srgbClr val="C00000"/>
                </a:solidFill>
              </a:rPr>
              <a:t>in</a:t>
            </a:r>
            <a:r>
              <a:rPr lang="de-DE" altLang="de-DE" sz="1800" b="1" dirty="0">
                <a:solidFill>
                  <a:prstClr val="black"/>
                </a:solidFill>
              </a:rPr>
              <a:t> die Konstruktion</a:t>
            </a:r>
          </a:p>
        </p:txBody>
      </p:sp>
      <p:sp>
        <p:nvSpPr>
          <p:cNvPr id="85" name="Text Box 28"/>
          <p:cNvSpPr txBox="1">
            <a:spLocks noChangeArrowheads="1"/>
          </p:cNvSpPr>
          <p:nvPr/>
        </p:nvSpPr>
        <p:spPr bwMode="auto">
          <a:xfrm>
            <a:off x="3651310" y="5064520"/>
            <a:ext cx="4247418"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800" b="1" dirty="0">
                <a:solidFill>
                  <a:srgbClr val="C00000"/>
                </a:solidFill>
              </a:rPr>
              <a:t>Luft</a:t>
            </a:r>
            <a:r>
              <a:rPr lang="de-DE" altLang="de-DE" sz="1800" b="1" dirty="0">
                <a:solidFill>
                  <a:prstClr val="black"/>
                </a:solidFill>
              </a:rPr>
              <a:t>dichtung verhindert Luftströmung </a:t>
            </a:r>
            <a:r>
              <a:rPr lang="de-DE" altLang="de-DE" sz="1800" b="1" dirty="0">
                <a:solidFill>
                  <a:srgbClr val="C00000"/>
                </a:solidFill>
              </a:rPr>
              <a:t>durch </a:t>
            </a:r>
            <a:r>
              <a:rPr lang="de-DE" altLang="de-DE" sz="1800" b="1" dirty="0">
                <a:solidFill>
                  <a:prstClr val="black"/>
                </a:solidFill>
              </a:rPr>
              <a:t>die Konstruktion</a:t>
            </a:r>
          </a:p>
        </p:txBody>
      </p:sp>
      <p:sp>
        <p:nvSpPr>
          <p:cNvPr id="35"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a:solidFill>
                  <a:prstClr val="black">
                    <a:lumMod val="75000"/>
                    <a:lumOff val="25000"/>
                  </a:prstClr>
                </a:solidFill>
                <a:latin typeface="Arial" pitchFamily="34" charset="0"/>
                <a:cs typeface="Arial" pitchFamily="34" charset="0"/>
              </a:rPr>
              <a:t>Luftdichtheit (</a:t>
            </a:r>
            <a:r>
              <a:rPr lang="de-DE" sz="2700" dirty="0" smtClean="0">
                <a:solidFill>
                  <a:prstClr val="black">
                    <a:lumMod val="75000"/>
                    <a:lumOff val="25000"/>
                  </a:prstClr>
                </a:solidFill>
                <a:latin typeface="Arial" pitchFamily="34" charset="0"/>
                <a:cs typeface="Arial" pitchFamily="34" charset="0"/>
              </a:rPr>
              <a:t>innen) und </a:t>
            </a:r>
            <a:r>
              <a:rPr lang="de-DE" sz="2700" dirty="0">
                <a:solidFill>
                  <a:prstClr val="black">
                    <a:lumMod val="75000"/>
                    <a:lumOff val="25000"/>
                  </a:prstClr>
                </a:solidFill>
                <a:latin typeface="Arial" pitchFamily="34" charset="0"/>
                <a:cs typeface="Arial" pitchFamily="34" charset="0"/>
              </a:rPr>
              <a:t>Winddichtheit (außen)</a:t>
            </a:r>
          </a:p>
        </p:txBody>
      </p:sp>
    </p:spTree>
    <p:extLst>
      <p:ext uri="{BB962C8B-B14F-4D97-AF65-F5344CB8AC3E}">
        <p14:creationId xmlns:p14="http://schemas.microsoft.com/office/powerpoint/2010/main" val="1931653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sz="2800" dirty="0" smtClean="0"/>
              <a:t>Dachkonstruktion</a:t>
            </a:r>
            <a:br>
              <a:rPr lang="de-DE" sz="2800" dirty="0" smtClean="0"/>
            </a:br>
            <a:endParaRPr lang="de-DE" sz="2800" dirty="0"/>
          </a:p>
        </p:txBody>
      </p:sp>
      <p:sp>
        <p:nvSpPr>
          <p:cNvPr id="35"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Wasserdampfstrom durch Fugen und Ritzen</a:t>
            </a:r>
            <a:endParaRPr lang="de-DE" sz="2700" dirty="0">
              <a:solidFill>
                <a:prstClr val="black">
                  <a:lumMod val="75000"/>
                  <a:lumOff val="25000"/>
                </a:prstClr>
              </a:solidFill>
              <a:latin typeface="Arial" pitchFamily="34" charset="0"/>
              <a:cs typeface="Arial" pitchFamily="34" charset="0"/>
            </a:endParaRPr>
          </a:p>
        </p:txBody>
      </p:sp>
      <p:pic>
        <p:nvPicPr>
          <p:cNvPr id="3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1" y="1774389"/>
            <a:ext cx="7205296" cy="438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 Box 3"/>
          <p:cNvSpPr txBox="1">
            <a:spLocks noChangeArrowheads="1"/>
          </p:cNvSpPr>
          <p:nvPr/>
        </p:nvSpPr>
        <p:spPr bwMode="auto">
          <a:xfrm>
            <a:off x="398585" y="6482699"/>
            <a:ext cx="569741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a:t>Quelle: Impulsprogramm Hessen</a:t>
            </a:r>
          </a:p>
        </p:txBody>
      </p:sp>
    </p:spTree>
    <p:extLst>
      <p:ext uri="{BB962C8B-B14F-4D97-AF65-F5344CB8AC3E}">
        <p14:creationId xmlns:p14="http://schemas.microsoft.com/office/powerpoint/2010/main" val="475440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84971" y="1444968"/>
            <a:ext cx="3557778" cy="4702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9571" name="Group 3"/>
          <p:cNvGrpSpPr>
            <a:grpSpLocks/>
          </p:cNvGrpSpPr>
          <p:nvPr/>
        </p:nvGrpSpPr>
        <p:grpSpPr bwMode="auto">
          <a:xfrm>
            <a:off x="510719" y="1466775"/>
            <a:ext cx="3328589" cy="4680495"/>
            <a:chOff x="0" y="346"/>
            <a:chExt cx="2682" cy="3628"/>
          </a:xfrm>
        </p:grpSpPr>
        <p:pic>
          <p:nvPicPr>
            <p:cNvPr id="10957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6"/>
              <a:ext cx="2682" cy="3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9574" name="Line 5"/>
            <p:cNvSpPr>
              <a:spLocks noChangeShapeType="1"/>
            </p:cNvSpPr>
            <p:nvPr/>
          </p:nvSpPr>
          <p:spPr bwMode="auto">
            <a:xfrm flipH="1" flipV="1">
              <a:off x="1604" y="2585"/>
              <a:ext cx="482"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9575" name="Line 6"/>
            <p:cNvSpPr>
              <a:spLocks noChangeShapeType="1"/>
            </p:cNvSpPr>
            <p:nvPr/>
          </p:nvSpPr>
          <p:spPr bwMode="auto">
            <a:xfrm flipV="1">
              <a:off x="414" y="1564"/>
              <a:ext cx="0" cy="511"/>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9576" name="Line 7"/>
            <p:cNvSpPr>
              <a:spLocks noChangeShapeType="1"/>
            </p:cNvSpPr>
            <p:nvPr/>
          </p:nvSpPr>
          <p:spPr bwMode="auto">
            <a:xfrm flipV="1">
              <a:off x="527" y="1677"/>
              <a:ext cx="0" cy="511"/>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09577" name="Line 8"/>
            <p:cNvSpPr>
              <a:spLocks noChangeShapeType="1"/>
            </p:cNvSpPr>
            <p:nvPr/>
          </p:nvSpPr>
          <p:spPr bwMode="auto">
            <a:xfrm flipH="1" flipV="1">
              <a:off x="1717" y="2698"/>
              <a:ext cx="482" cy="0"/>
            </a:xfrm>
            <a:prstGeom prst="line">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grpSp>
      <p:sp>
        <p:nvSpPr>
          <p:cNvPr id="3" name="Titel 2"/>
          <p:cNvSpPr>
            <a:spLocks noGrp="1"/>
          </p:cNvSpPr>
          <p:nvPr>
            <p:ph type="title"/>
          </p:nvPr>
        </p:nvSpPr>
        <p:spPr/>
        <p:txBody>
          <a:bodyPr/>
          <a:lstStyle/>
          <a:p>
            <a:r>
              <a:rPr lang="de-DE" sz="2800" dirty="0" smtClean="0"/>
              <a:t>Undichtheiten </a:t>
            </a:r>
            <a:r>
              <a:rPr lang="de-DE" sz="2800" dirty="0"/>
              <a:t>der Gebäudehülle</a:t>
            </a:r>
            <a:r>
              <a:rPr lang="de-DE" sz="2800" dirty="0" smtClean="0"/>
              <a:t/>
            </a:r>
            <a:br>
              <a:rPr lang="de-DE" sz="2800" dirty="0" smtClean="0"/>
            </a:br>
            <a:endParaRPr lang="de-DE" sz="2800" dirty="0"/>
          </a:p>
        </p:txBody>
      </p:sp>
      <p:sp>
        <p:nvSpPr>
          <p:cNvPr id="11"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sp>
        <p:nvSpPr>
          <p:cNvPr id="13" name="Rectangle 2"/>
          <p:cNvSpPr txBox="1">
            <a:spLocks noChangeArrowheads="1"/>
          </p:cNvSpPr>
          <p:nvPr/>
        </p:nvSpPr>
        <p:spPr>
          <a:xfrm>
            <a:off x="389337" y="798763"/>
            <a:ext cx="725341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Ortgang – Zugluft in einer Dachwohnung</a:t>
            </a:r>
          </a:p>
        </p:txBody>
      </p:sp>
    </p:spTree>
    <p:extLst>
      <p:ext uri="{BB962C8B-B14F-4D97-AF65-F5344CB8AC3E}">
        <p14:creationId xmlns:p14="http://schemas.microsoft.com/office/powerpoint/2010/main" val="1607027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pic>
        <p:nvPicPr>
          <p:cNvPr id="80589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7826" y="1389311"/>
            <a:ext cx="3393675" cy="479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sp>
        <p:nvSpPr>
          <p:cNvPr id="6" name="Rectangle 2"/>
          <p:cNvSpPr txBox="1">
            <a:spLocks noChangeArrowheads="1"/>
          </p:cNvSpPr>
          <p:nvPr/>
        </p:nvSpPr>
        <p:spPr>
          <a:xfrm>
            <a:off x="389337" y="798763"/>
            <a:ext cx="725341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Anschluss Dach - Außenwand</a:t>
            </a:r>
          </a:p>
        </p:txBody>
      </p:sp>
      <p:sp>
        <p:nvSpPr>
          <p:cNvPr id="7" name="Textfeld 4"/>
          <p:cNvSpPr txBox="1">
            <a:spLocks noChangeArrowheads="1"/>
          </p:cNvSpPr>
          <p:nvPr/>
        </p:nvSpPr>
        <p:spPr bwMode="auto">
          <a:xfrm>
            <a:off x="4701401" y="3310646"/>
            <a:ext cx="41568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20000"/>
              </a:spcBef>
            </a:pPr>
            <a:r>
              <a:rPr lang="de-DE" sz="2400" b="1" dirty="0" smtClean="0">
                <a:solidFill>
                  <a:srgbClr val="C00000"/>
                </a:solidFill>
                <a:cs typeface="Arial" charset="0"/>
              </a:rPr>
              <a:t>Schimmelbildung außen!</a:t>
            </a:r>
          </a:p>
        </p:txBody>
      </p:sp>
      <p:cxnSp>
        <p:nvCxnSpPr>
          <p:cNvPr id="3" name="Gerade Verbindung mit Pfeil 2"/>
          <p:cNvCxnSpPr>
            <a:stCxn id="7" idx="1"/>
          </p:cNvCxnSpPr>
          <p:nvPr/>
        </p:nvCxnSpPr>
        <p:spPr>
          <a:xfrm flipH="1" flipV="1">
            <a:off x="3114676" y="2762252"/>
            <a:ext cx="1586725" cy="77922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pic>
        <p:nvPicPr>
          <p:cNvPr id="806916"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613389" y="1608375"/>
            <a:ext cx="5803849" cy="38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1104899" y="5658448"/>
            <a:ext cx="6781801" cy="461665"/>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a:t>
            </a:r>
            <a:r>
              <a:rPr lang="de-DE" altLang="de-DE" sz="2400" b="1" dirty="0" smtClean="0">
                <a:solidFill>
                  <a:schemeClr val="tx1">
                    <a:lumMod val="75000"/>
                    <a:lumOff val="25000"/>
                  </a:schemeClr>
                </a:solidFill>
                <a:latin typeface="Arial" pitchFamily="34" charset="0"/>
                <a:cs typeface="Arial" pitchFamily="34" charset="0"/>
              </a:rPr>
              <a:t>eines Dachflächenfensters</a:t>
            </a:r>
            <a:endParaRPr lang="de-DE" sz="2400" b="1" dirty="0"/>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sp>
        <p:nvSpPr>
          <p:cNvPr id="5" name="Rechteck 4"/>
          <p:cNvSpPr/>
          <p:nvPr/>
        </p:nvSpPr>
        <p:spPr>
          <a:xfrm>
            <a:off x="1104899" y="5658448"/>
            <a:ext cx="6781801" cy="461665"/>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a:t>
            </a:r>
            <a:r>
              <a:rPr lang="de-DE" altLang="de-DE" sz="2400" b="1" dirty="0" smtClean="0">
                <a:solidFill>
                  <a:schemeClr val="tx1">
                    <a:lumMod val="75000"/>
                    <a:lumOff val="25000"/>
                  </a:schemeClr>
                </a:solidFill>
                <a:latin typeface="Arial" pitchFamily="34" charset="0"/>
                <a:cs typeface="Arial" pitchFamily="34" charset="0"/>
              </a:rPr>
              <a:t>einer Dachbodenluke</a:t>
            </a:r>
            <a:endParaRPr lang="de-DE" sz="2400" b="1" dirty="0"/>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pic>
        <p:nvPicPr>
          <p:cNvPr id="8"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a:stretch/>
        </p:blipFill>
        <p:spPr bwMode="auto">
          <a:xfrm>
            <a:off x="1511178" y="1483751"/>
            <a:ext cx="5927848" cy="410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15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sp>
        <p:nvSpPr>
          <p:cNvPr id="5" name="Rechteck 4"/>
          <p:cNvSpPr/>
          <p:nvPr/>
        </p:nvSpPr>
        <p:spPr>
          <a:xfrm>
            <a:off x="1104899" y="5658448"/>
            <a:ext cx="7433459" cy="461665"/>
          </a:xfrm>
          <a:prstGeom prst="rect">
            <a:avLst/>
          </a:prstGeom>
        </p:spPr>
        <p:txBody>
          <a:bodyPr wrap="square">
            <a:spAutoFit/>
          </a:bodyPr>
          <a:lstStyle/>
          <a:p>
            <a:pPr algn="ctr"/>
            <a:r>
              <a:rPr lang="de-DE" altLang="de-DE" sz="2400" b="1" dirty="0" smtClean="0">
                <a:solidFill>
                  <a:schemeClr val="tx1">
                    <a:lumMod val="75000"/>
                    <a:lumOff val="25000"/>
                  </a:schemeClr>
                </a:solidFill>
                <a:latin typeface="Arial" pitchFamily="34" charset="0"/>
                <a:cs typeface="Arial" pitchFamily="34" charset="0"/>
              </a:rPr>
              <a:t>Unterdruckthermografie einer Außenwand im EG</a:t>
            </a:r>
            <a:endParaRPr lang="de-DE" sz="2400" b="1" dirty="0"/>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09573" y="1390003"/>
            <a:ext cx="5972451" cy="426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2273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sp>
        <p:nvSpPr>
          <p:cNvPr id="5" name="Rechteck 4"/>
          <p:cNvSpPr/>
          <p:nvPr/>
        </p:nvSpPr>
        <p:spPr>
          <a:xfrm>
            <a:off x="1104899" y="5658448"/>
            <a:ext cx="6781801" cy="461665"/>
          </a:xfrm>
          <a:prstGeom prst="rect">
            <a:avLst/>
          </a:prstGeom>
        </p:spPr>
        <p:txBody>
          <a:bodyPr wrap="square">
            <a:spAutoFit/>
          </a:bodyPr>
          <a:lstStyle/>
          <a:p>
            <a:pPr algn="ctr"/>
            <a:r>
              <a:rPr lang="de-DE" altLang="de-DE" sz="2400" b="1" dirty="0" smtClean="0">
                <a:solidFill>
                  <a:schemeClr val="tx1">
                    <a:lumMod val="75000"/>
                    <a:lumOff val="25000"/>
                  </a:schemeClr>
                </a:solidFill>
                <a:latin typeface="Arial" pitchFamily="34" charset="0"/>
                <a:cs typeface="Arial" pitchFamily="34" charset="0"/>
              </a:rPr>
              <a:t>Unterdruckthermografie einer Dachwohnung</a:t>
            </a:r>
            <a:endParaRPr lang="de-DE" sz="2400" b="1" dirty="0"/>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pic>
        <p:nvPicPr>
          <p:cNvPr id="85299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74789" y="1436936"/>
            <a:ext cx="5897562" cy="412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114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p:txBody>
          <a:bodyPr/>
          <a:lstStyle/>
          <a:p>
            <a:r>
              <a:rPr lang="de-DE" dirty="0" smtClean="0"/>
              <a:t>Undichtheiten </a:t>
            </a:r>
            <a:r>
              <a:rPr lang="de-DE" dirty="0"/>
              <a:t>der </a:t>
            </a:r>
            <a:r>
              <a:rPr lang="de-DE" dirty="0" smtClean="0"/>
              <a:t>Gebäudehülle</a:t>
            </a:r>
            <a:br>
              <a:rPr lang="de-DE" dirty="0" smtClean="0"/>
            </a:br>
            <a:endParaRPr lang="de-DE" altLang="de-DE" sz="2800" dirty="0">
              <a:solidFill>
                <a:srgbClr val="0000FF"/>
              </a:solidFill>
            </a:endParaRPr>
          </a:p>
        </p:txBody>
      </p:sp>
      <p:sp>
        <p:nvSpPr>
          <p:cNvPr id="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
        <p:nvSpPr>
          <p:cNvPr id="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sp>
        <p:nvSpPr>
          <p:cNvPr id="9" name="Rechteck 8"/>
          <p:cNvSpPr/>
          <p:nvPr/>
        </p:nvSpPr>
        <p:spPr>
          <a:xfrm>
            <a:off x="647699" y="5658448"/>
            <a:ext cx="6781801" cy="461665"/>
          </a:xfrm>
          <a:prstGeom prst="rect">
            <a:avLst/>
          </a:prstGeom>
        </p:spPr>
        <p:txBody>
          <a:bodyPr wrap="square">
            <a:spAutoFit/>
          </a:bodyPr>
          <a:lstStyle/>
          <a:p>
            <a:pPr algn="ctr"/>
            <a:r>
              <a:rPr lang="de-DE" altLang="de-DE" sz="2400" b="1" dirty="0" smtClean="0">
                <a:solidFill>
                  <a:srgbClr val="C00000"/>
                </a:solidFill>
                <a:latin typeface="Arial" pitchFamily="34" charset="0"/>
                <a:cs typeface="Arial" pitchFamily="34" charset="0"/>
              </a:rPr>
              <a:t>Vorprogrammierter Feuchteschaden!</a:t>
            </a:r>
            <a:endParaRPr lang="de-DE" sz="2400" b="1" dirty="0">
              <a:solidFill>
                <a:srgbClr val="C00000"/>
              </a:solidFil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9699" y="1487461"/>
            <a:ext cx="6796453" cy="417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5405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p:txBody>
          <a:bodyPr/>
          <a:lstStyle/>
          <a:p>
            <a:r>
              <a:rPr lang="de-DE" altLang="de-DE" sz="2800" dirty="0"/>
              <a:t>Typische Problempunkte</a:t>
            </a:r>
          </a:p>
        </p:txBody>
      </p:sp>
      <p:sp>
        <p:nvSpPr>
          <p:cNvPr id="812035" name="Rectangle 3"/>
          <p:cNvSpPr>
            <a:spLocks noGrp="1" noChangeArrowheads="1"/>
          </p:cNvSpPr>
          <p:nvPr>
            <p:ph type="body" sz="half" idx="4294967295"/>
          </p:nvPr>
        </p:nvSpPr>
        <p:spPr>
          <a:xfrm>
            <a:off x="373706" y="1680951"/>
            <a:ext cx="7350125" cy="4686300"/>
          </a:xfrm>
          <a:prstGeom prst="rect">
            <a:avLst/>
          </a:prstGeom>
        </p:spPr>
        <p:txBody>
          <a:bodyPr/>
          <a:lstStyle/>
          <a:p>
            <a:pPr>
              <a:lnSpc>
                <a:spcPct val="90000"/>
              </a:lnSpc>
              <a:buClr>
                <a:schemeClr val="tx1">
                  <a:lumMod val="75000"/>
                  <a:lumOff val="25000"/>
                </a:schemeClr>
              </a:buClr>
            </a:pPr>
            <a:r>
              <a:rPr lang="de-DE" altLang="de-DE" sz="2400" dirty="0">
                <a:latin typeface="Arial" pitchFamily="34" charset="0"/>
                <a:cs typeface="Arial" pitchFamily="34" charset="0"/>
              </a:rPr>
              <a:t>Alle Durchdringungen von Außen bzw. unbeheizten Räumen zu beheizten Räumen wie</a:t>
            </a:r>
          </a:p>
          <a:p>
            <a:pPr lvl="1">
              <a:lnSpc>
                <a:spcPct val="90000"/>
              </a:lnSpc>
              <a:spcBef>
                <a:spcPts val="60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Heizungs- und Wasserrohre</a:t>
            </a:r>
          </a:p>
          <a:p>
            <a:pPr lvl="1">
              <a:lnSpc>
                <a:spcPct val="90000"/>
              </a:lnSpc>
              <a:spcBef>
                <a:spcPct val="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Zu- und Abluftrohre der Lüftungsanlage</a:t>
            </a:r>
          </a:p>
          <a:p>
            <a:pPr lvl="1">
              <a:lnSpc>
                <a:spcPct val="90000"/>
              </a:lnSpc>
              <a:spcBef>
                <a:spcPct val="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Schornstein, Antennenmast</a:t>
            </a:r>
          </a:p>
          <a:p>
            <a:pPr lvl="1">
              <a:lnSpc>
                <a:spcPct val="90000"/>
              </a:lnSpc>
              <a:spcBef>
                <a:spcPct val="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Solaranlage</a:t>
            </a:r>
          </a:p>
          <a:p>
            <a:pPr lvl="1">
              <a:lnSpc>
                <a:spcPct val="90000"/>
              </a:lnSpc>
              <a:spcBef>
                <a:spcPct val="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Installationsschächte</a:t>
            </a:r>
          </a:p>
          <a:p>
            <a:pPr lvl="1">
              <a:lnSpc>
                <a:spcPct val="90000"/>
              </a:lnSpc>
              <a:spcBef>
                <a:spcPct val="0"/>
              </a:spcBef>
              <a:buClr>
                <a:schemeClr val="tx1">
                  <a:lumMod val="75000"/>
                  <a:lumOff val="25000"/>
                </a:schemeClr>
              </a:buClr>
              <a:buFont typeface="Symbol" pitchFamily="18" charset="2"/>
              <a:buChar char="-"/>
            </a:pPr>
            <a:r>
              <a:rPr lang="de-DE" altLang="de-DE" sz="2400" dirty="0">
                <a:latin typeface="Arial" pitchFamily="34" charset="0"/>
                <a:cs typeface="Arial" pitchFamily="34" charset="0"/>
              </a:rPr>
              <a:t>Kanalentlüftungsrohre</a:t>
            </a:r>
          </a:p>
          <a:p>
            <a:pPr>
              <a:lnSpc>
                <a:spcPct val="90000"/>
              </a:lnSpc>
              <a:buClr>
                <a:schemeClr val="tx1">
                  <a:lumMod val="75000"/>
                  <a:lumOff val="25000"/>
                </a:schemeClr>
              </a:buClr>
            </a:pPr>
            <a:r>
              <a:rPr lang="de-DE" altLang="de-DE" sz="2400" dirty="0">
                <a:latin typeface="Arial" pitchFamily="34" charset="0"/>
                <a:cs typeface="Arial" pitchFamily="34" charset="0"/>
              </a:rPr>
              <a:t>Einbauspülkästen</a:t>
            </a:r>
          </a:p>
          <a:p>
            <a:pPr>
              <a:lnSpc>
                <a:spcPct val="90000"/>
              </a:lnSpc>
              <a:buClr>
                <a:schemeClr val="tx1">
                  <a:lumMod val="75000"/>
                  <a:lumOff val="25000"/>
                </a:schemeClr>
              </a:buClr>
            </a:pPr>
            <a:r>
              <a:rPr lang="de-DE" altLang="de-DE" sz="2400" dirty="0">
                <a:latin typeface="Arial" pitchFamily="34" charset="0"/>
                <a:cs typeface="Arial" pitchFamily="34" charset="0"/>
              </a:rPr>
              <a:t>Steckdosen</a:t>
            </a:r>
          </a:p>
          <a:p>
            <a:pPr>
              <a:lnSpc>
                <a:spcPct val="90000"/>
              </a:lnSpc>
              <a:buClr>
                <a:schemeClr val="tx1">
                  <a:lumMod val="75000"/>
                  <a:lumOff val="25000"/>
                </a:schemeClr>
              </a:buClr>
            </a:pPr>
            <a:r>
              <a:rPr lang="de-DE" altLang="de-DE" sz="2400" dirty="0">
                <a:latin typeface="Arial" pitchFamily="34" charset="0"/>
                <a:cs typeface="Arial" pitchFamily="34" charset="0"/>
              </a:rPr>
              <a:t>Rollladenkästen</a:t>
            </a:r>
          </a:p>
          <a:p>
            <a:pPr>
              <a:lnSpc>
                <a:spcPct val="90000"/>
              </a:lnSpc>
              <a:buClr>
                <a:schemeClr val="tx1">
                  <a:lumMod val="75000"/>
                  <a:lumOff val="25000"/>
                </a:schemeClr>
              </a:buClr>
            </a:pPr>
            <a:endParaRPr lang="de-DE" altLang="de-DE" sz="2400" dirty="0">
              <a:latin typeface="Arial" pitchFamily="34" charset="0"/>
              <a:cs typeface="Arial" pitchFamily="34" charset="0"/>
            </a:endParaRPr>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a:t>
            </a:r>
            <a:r>
              <a:rPr lang="de-DE" altLang="de-DE" sz="1200" dirty="0" err="1" smtClean="0">
                <a:solidFill>
                  <a:srgbClr val="000000"/>
                </a:solidFill>
              </a:rPr>
              <a:t>hessenEnergie</a:t>
            </a:r>
            <a:r>
              <a:rPr lang="de-DE" altLang="de-DE" sz="1200" dirty="0" smtClean="0">
                <a:solidFill>
                  <a:srgbClr val="000000"/>
                </a:solidFill>
              </a:rPr>
              <a:t>, Wiesbaden</a:t>
            </a:r>
            <a:endParaRPr lang="de-DE" altLang="de-DE" sz="1200" dirty="0">
              <a:solidFill>
                <a:srgbClr val="000000"/>
              </a:solidFill>
            </a:endParaRPr>
          </a:p>
        </p:txBody>
      </p:sp>
    </p:spTree>
    <p:extLst>
      <p:ext uri="{BB962C8B-B14F-4D97-AF65-F5344CB8AC3E}">
        <p14:creationId xmlns:p14="http://schemas.microsoft.com/office/powerpoint/2010/main" val="307959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15_1555"/>
          <p:cNvPicPr>
            <a:picLocks noChangeAspect="1" noChangeArrowheads="1"/>
          </p:cNvPicPr>
          <p:nvPr/>
        </p:nvPicPr>
        <p:blipFill>
          <a:blip r:embed="rId2" cstate="screen">
            <a:lum bright="68000" contrast="-70000"/>
            <a:extLst>
              <a:ext uri="{28A0092B-C50C-407E-A947-70E740481C1C}">
                <a14:useLocalDpi xmlns:a14="http://schemas.microsoft.com/office/drawing/2010/main"/>
              </a:ext>
            </a:extLst>
          </a:blip>
          <a:srcRect/>
          <a:stretch>
            <a:fillRect/>
          </a:stretch>
        </p:blipFill>
        <p:spPr bwMode="auto">
          <a:xfrm>
            <a:off x="0" y="381000"/>
            <a:ext cx="9144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hteck 3"/>
          <p:cNvSpPr/>
          <p:nvPr/>
        </p:nvSpPr>
        <p:spPr>
          <a:xfrm>
            <a:off x="-16042" y="6443843"/>
            <a:ext cx="9160042" cy="420873"/>
          </a:xfrm>
          <a:prstGeom prst="rect">
            <a:avLst/>
          </a:prstGeom>
          <a:solidFill>
            <a:srgbClr val="FABB00">
              <a:alpha val="74902"/>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de-DE">
              <a:ln>
                <a:solidFill>
                  <a:srgbClr val="000000"/>
                </a:solidFill>
              </a:ln>
              <a:solidFill>
                <a:srgbClr val="C0504D">
                  <a:lumMod val="60000"/>
                  <a:lumOff val="40000"/>
                </a:srgbClr>
              </a:solidFill>
            </a:endParaRPr>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71846" y="400175"/>
            <a:ext cx="961201" cy="883631"/>
          </a:xfrm>
          <a:prstGeom prst="rect">
            <a:avLst/>
          </a:prstGeom>
        </p:spPr>
      </p:pic>
      <p:pic>
        <p:nvPicPr>
          <p:cNvPr id="11" name="Bild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779984" y="6196024"/>
            <a:ext cx="1369530" cy="51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
          <p:cNvSpPr txBox="1">
            <a:spLocks noChangeArrowheads="1"/>
          </p:cNvSpPr>
          <p:nvPr/>
        </p:nvSpPr>
        <p:spPr bwMode="auto">
          <a:xfrm>
            <a:off x="543942" y="2634378"/>
            <a:ext cx="8458200" cy="26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lnSpc>
                <a:spcPct val="150000"/>
              </a:lnSpc>
              <a:buClr>
                <a:prstClr val="black">
                  <a:lumMod val="75000"/>
                  <a:lumOff val="25000"/>
                </a:prstClr>
              </a:buClr>
              <a:buFont typeface="Arial" pitchFamily="34" charset="0"/>
              <a:buChar char="•"/>
            </a:pPr>
            <a:r>
              <a:rPr lang="de-DE" dirty="0">
                <a:solidFill>
                  <a:prstClr val="black">
                    <a:lumMod val="75000"/>
                    <a:lumOff val="25000"/>
                  </a:prstClr>
                </a:solidFill>
              </a:rPr>
              <a:t>die energetische Qualität der Gebäudehülle</a:t>
            </a:r>
          </a:p>
          <a:p>
            <a:pPr eaLnBrk="1" hangingPunct="1">
              <a:lnSpc>
                <a:spcPct val="150000"/>
              </a:lnSpc>
              <a:buClr>
                <a:prstClr val="black">
                  <a:lumMod val="75000"/>
                  <a:lumOff val="25000"/>
                </a:prstClr>
              </a:buClr>
              <a:buFont typeface="Arial" pitchFamily="34" charset="0"/>
              <a:buChar char="•"/>
            </a:pPr>
            <a:r>
              <a:rPr lang="de-DE" dirty="0">
                <a:solidFill>
                  <a:prstClr val="black">
                    <a:lumMod val="75000"/>
                    <a:lumOff val="25000"/>
                  </a:prstClr>
                </a:solidFill>
              </a:rPr>
              <a:t>die Effizienz der technischen Anlagen</a:t>
            </a:r>
          </a:p>
          <a:p>
            <a:pPr eaLnBrk="1" hangingPunct="1">
              <a:lnSpc>
                <a:spcPct val="150000"/>
              </a:lnSpc>
              <a:buClr>
                <a:prstClr val="black">
                  <a:lumMod val="75000"/>
                  <a:lumOff val="25000"/>
                </a:prstClr>
              </a:buClr>
              <a:buFont typeface="Arial" pitchFamily="34" charset="0"/>
              <a:buChar char="•"/>
            </a:pPr>
            <a:r>
              <a:rPr lang="de-DE" dirty="0">
                <a:solidFill>
                  <a:prstClr val="black">
                    <a:lumMod val="75000"/>
                    <a:lumOff val="25000"/>
                  </a:prstClr>
                </a:solidFill>
              </a:rPr>
              <a:t>das Nutzerverhalten</a:t>
            </a:r>
          </a:p>
          <a:p>
            <a:pPr eaLnBrk="1" hangingPunct="1">
              <a:lnSpc>
                <a:spcPct val="150000"/>
              </a:lnSpc>
              <a:buClr>
                <a:prstClr val="black">
                  <a:lumMod val="75000"/>
                  <a:lumOff val="25000"/>
                </a:prstClr>
              </a:buClr>
              <a:buFont typeface="Arial" pitchFamily="34" charset="0"/>
              <a:buChar char="•"/>
            </a:pPr>
            <a:r>
              <a:rPr lang="de-DE" dirty="0">
                <a:solidFill>
                  <a:prstClr val="black">
                    <a:lumMod val="75000"/>
                    <a:lumOff val="25000"/>
                  </a:prstClr>
                </a:solidFill>
              </a:rPr>
              <a:t>der Standort</a:t>
            </a:r>
          </a:p>
        </p:txBody>
      </p:sp>
      <p:sp>
        <p:nvSpPr>
          <p:cNvPr id="15" name="Rectangle 3"/>
          <p:cNvSpPr>
            <a:spLocks noChangeArrowheads="1"/>
          </p:cNvSpPr>
          <p:nvPr/>
        </p:nvSpPr>
        <p:spPr bwMode="auto">
          <a:xfrm>
            <a:off x="543942" y="1629553"/>
            <a:ext cx="7494589" cy="86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r>
              <a:rPr lang="de-DE" b="1" dirty="0">
                <a:solidFill>
                  <a:prstClr val="black">
                    <a:lumMod val="75000"/>
                    <a:lumOff val="25000"/>
                  </a:prstClr>
                </a:solidFill>
              </a:rPr>
              <a:t>Folgende Einflussgrößen bestimmen den Energieverbrauch eines Wohngebäudes </a:t>
            </a:r>
          </a:p>
        </p:txBody>
      </p:sp>
    </p:spTree>
    <p:extLst>
      <p:ext uri="{BB962C8B-B14F-4D97-AF65-F5344CB8AC3E}">
        <p14:creationId xmlns:p14="http://schemas.microsoft.com/office/powerpoint/2010/main" val="1133049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2"/>
          <p:cNvSpPr>
            <a:spLocks noGrp="1" noChangeArrowheads="1"/>
          </p:cNvSpPr>
          <p:nvPr>
            <p:ph type="title"/>
          </p:nvPr>
        </p:nvSpPr>
        <p:spPr/>
        <p:txBody>
          <a:bodyPr/>
          <a:lstStyle/>
          <a:p>
            <a:r>
              <a:rPr lang="de-DE" altLang="de-DE" sz="2800" dirty="0"/>
              <a:t>Typische Problempunkte</a:t>
            </a:r>
          </a:p>
        </p:txBody>
      </p:sp>
      <p:sp>
        <p:nvSpPr>
          <p:cNvPr id="813059" name="Rectangle 3"/>
          <p:cNvSpPr>
            <a:spLocks noGrp="1" noChangeArrowheads="1"/>
          </p:cNvSpPr>
          <p:nvPr>
            <p:ph type="body" sz="half" idx="4294967295"/>
          </p:nvPr>
        </p:nvSpPr>
        <p:spPr>
          <a:xfrm>
            <a:off x="388296" y="1677678"/>
            <a:ext cx="7350125" cy="4686300"/>
          </a:xfrm>
          <a:prstGeom prst="rect">
            <a:avLst/>
          </a:prstGeom>
        </p:spPr>
        <p:txBody>
          <a:bodyPr/>
          <a:lstStyle/>
          <a:p>
            <a:pPr>
              <a:lnSpc>
                <a:spcPct val="90000"/>
              </a:lnSpc>
              <a:buClr>
                <a:schemeClr val="tx1">
                  <a:lumMod val="75000"/>
                  <a:lumOff val="25000"/>
                </a:schemeClr>
              </a:buClr>
            </a:pPr>
            <a:r>
              <a:rPr lang="de-DE" altLang="de-DE" sz="2400" dirty="0">
                <a:latin typeface="Arial" pitchFamily="34" charset="0"/>
                <a:cs typeface="Arial" pitchFamily="34" charset="0"/>
              </a:rPr>
              <a:t>Rollladengurtdurchführungen</a:t>
            </a:r>
          </a:p>
          <a:p>
            <a:pPr>
              <a:lnSpc>
                <a:spcPct val="90000"/>
              </a:lnSpc>
              <a:buClr>
                <a:schemeClr val="tx1">
                  <a:lumMod val="75000"/>
                  <a:lumOff val="25000"/>
                </a:schemeClr>
              </a:buClr>
            </a:pPr>
            <a:r>
              <a:rPr lang="de-DE" altLang="de-DE" sz="2400" dirty="0" err="1" smtClean="0">
                <a:latin typeface="Arial" pitchFamily="34" charset="0"/>
                <a:cs typeface="Arial" pitchFamily="34" charset="0"/>
              </a:rPr>
              <a:t>Deckenstrahlereinlassungen</a:t>
            </a:r>
            <a:r>
              <a:rPr lang="de-DE" altLang="de-DE" sz="2400" dirty="0" smtClean="0">
                <a:latin typeface="Arial" pitchFamily="34" charset="0"/>
                <a:cs typeface="Arial" pitchFamily="34" charset="0"/>
              </a:rPr>
              <a:t>, Lichtauslässe</a:t>
            </a:r>
            <a:endParaRPr lang="de-DE" altLang="de-DE" sz="2400" dirty="0">
              <a:latin typeface="Arial" pitchFamily="34" charset="0"/>
              <a:cs typeface="Arial" pitchFamily="34" charset="0"/>
            </a:endParaRPr>
          </a:p>
          <a:p>
            <a:pPr>
              <a:lnSpc>
                <a:spcPct val="90000"/>
              </a:lnSpc>
              <a:buClr>
                <a:schemeClr val="tx1">
                  <a:lumMod val="75000"/>
                  <a:lumOff val="25000"/>
                </a:schemeClr>
              </a:buClr>
            </a:pPr>
            <a:r>
              <a:rPr lang="de-DE" altLang="de-DE" sz="2400" dirty="0">
                <a:latin typeface="Arial" pitchFamily="34" charset="0"/>
                <a:cs typeface="Arial" pitchFamily="34" charset="0"/>
              </a:rPr>
              <a:t>Kamin</a:t>
            </a:r>
          </a:p>
          <a:p>
            <a:pPr>
              <a:lnSpc>
                <a:spcPct val="90000"/>
              </a:lnSpc>
              <a:buClr>
                <a:schemeClr val="tx1">
                  <a:lumMod val="75000"/>
                  <a:lumOff val="25000"/>
                </a:schemeClr>
              </a:buClr>
            </a:pPr>
            <a:r>
              <a:rPr lang="de-DE" altLang="de-DE" sz="2400" dirty="0">
                <a:latin typeface="Arial" pitchFamily="34" charset="0"/>
                <a:cs typeface="Arial" pitchFamily="34" charset="0"/>
              </a:rPr>
              <a:t>Aufhängungen der Heizung</a:t>
            </a:r>
          </a:p>
          <a:p>
            <a:pPr>
              <a:lnSpc>
                <a:spcPct val="90000"/>
              </a:lnSpc>
              <a:buClr>
                <a:schemeClr val="tx1">
                  <a:lumMod val="75000"/>
                  <a:lumOff val="25000"/>
                </a:schemeClr>
              </a:buClr>
            </a:pPr>
            <a:r>
              <a:rPr lang="de-DE" altLang="de-DE" sz="2400" dirty="0">
                <a:latin typeface="Arial" pitchFamily="34" charset="0"/>
                <a:cs typeface="Arial" pitchFamily="34" charset="0"/>
              </a:rPr>
              <a:t>Übergänge von Fenster und Fensterbank zur Wand oder zum Dach</a:t>
            </a:r>
          </a:p>
          <a:p>
            <a:pPr>
              <a:lnSpc>
                <a:spcPct val="90000"/>
              </a:lnSpc>
              <a:buClr>
                <a:schemeClr val="tx1">
                  <a:lumMod val="75000"/>
                  <a:lumOff val="25000"/>
                </a:schemeClr>
              </a:buClr>
            </a:pPr>
            <a:r>
              <a:rPr lang="de-DE" altLang="de-DE" sz="2400" dirty="0">
                <a:latin typeface="Arial" pitchFamily="34" charset="0"/>
                <a:cs typeface="Arial" pitchFamily="34" charset="0"/>
              </a:rPr>
              <a:t>Fußboden – Wand – Anschluss</a:t>
            </a:r>
          </a:p>
          <a:p>
            <a:pPr>
              <a:lnSpc>
                <a:spcPct val="90000"/>
              </a:lnSpc>
              <a:buClr>
                <a:schemeClr val="tx1">
                  <a:lumMod val="75000"/>
                  <a:lumOff val="25000"/>
                </a:schemeClr>
              </a:buClr>
            </a:pPr>
            <a:r>
              <a:rPr lang="de-DE" altLang="de-DE" sz="2400" dirty="0">
                <a:latin typeface="Arial" pitchFamily="34" charset="0"/>
                <a:cs typeface="Arial" pitchFamily="34" charset="0"/>
              </a:rPr>
              <a:t>Anbringung von Dampfsperren /-bremsen an Mauerwerk bzw. Holzkonstruktion</a:t>
            </a:r>
          </a:p>
          <a:p>
            <a:pPr>
              <a:lnSpc>
                <a:spcPct val="90000"/>
              </a:lnSpc>
              <a:buClr>
                <a:srgbClr val="FF3300"/>
              </a:buClr>
              <a:buFont typeface="Wingdings" pitchFamily="2" charset="2"/>
              <a:buChar char="§"/>
            </a:pPr>
            <a:endParaRPr lang="de-DE" altLang="de-DE" sz="2400" dirty="0">
              <a:latin typeface="Arial" pitchFamily="34" charset="0"/>
              <a:cs typeface="Arial" pitchFamily="34" charset="0"/>
            </a:endParaRPr>
          </a:p>
          <a:p>
            <a:pPr lvl="1">
              <a:lnSpc>
                <a:spcPct val="90000"/>
              </a:lnSpc>
              <a:spcBef>
                <a:spcPct val="0"/>
              </a:spcBef>
              <a:buClr>
                <a:srgbClr val="FF3300"/>
              </a:buClr>
              <a:buFont typeface="Wingdings" pitchFamily="2" charset="2"/>
              <a:buChar char="§"/>
            </a:pPr>
            <a:endParaRPr lang="de-DE" altLang="de-DE" sz="2400" dirty="0">
              <a:latin typeface="Arial" pitchFamily="34" charset="0"/>
              <a:cs typeface="Arial" pitchFamily="34" charset="0"/>
            </a:endParaRPr>
          </a:p>
          <a:p>
            <a:pPr>
              <a:lnSpc>
                <a:spcPct val="90000"/>
              </a:lnSpc>
            </a:pPr>
            <a:endParaRPr lang="de-DE" altLang="de-DE" sz="2400" dirty="0">
              <a:latin typeface="Arial" pitchFamily="34" charset="0"/>
              <a:cs typeface="Arial" pitchFamily="34" charset="0"/>
            </a:endParaRPr>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a:t>
            </a:r>
            <a:r>
              <a:rPr lang="de-DE" altLang="de-DE" sz="1200" dirty="0" err="1" smtClean="0">
                <a:solidFill>
                  <a:srgbClr val="000000"/>
                </a:solidFill>
              </a:rPr>
              <a:t>hessenEnergie</a:t>
            </a:r>
            <a:r>
              <a:rPr lang="de-DE" altLang="de-DE" sz="1200" dirty="0" smtClean="0">
                <a:solidFill>
                  <a:srgbClr val="000000"/>
                </a:solidFill>
              </a:rPr>
              <a:t>, Wiesbaden</a:t>
            </a:r>
            <a:endParaRPr lang="de-DE" altLang="de-DE" sz="1200" dirty="0">
              <a:solidFill>
                <a:srgbClr val="000000"/>
              </a:solidFill>
            </a:endParaRPr>
          </a:p>
        </p:txBody>
      </p:sp>
    </p:spTree>
    <p:extLst>
      <p:ext uri="{BB962C8B-B14F-4D97-AF65-F5344CB8AC3E}">
        <p14:creationId xmlns:p14="http://schemas.microsoft.com/office/powerpoint/2010/main" val="1685207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Rectangle 2"/>
          <p:cNvSpPr>
            <a:spLocks noGrp="1" noChangeArrowheads="1"/>
          </p:cNvSpPr>
          <p:nvPr>
            <p:ph type="title"/>
          </p:nvPr>
        </p:nvSpPr>
        <p:spPr/>
        <p:txBody>
          <a:bodyPr/>
          <a:lstStyle/>
          <a:p>
            <a:r>
              <a:rPr lang="de-DE" altLang="de-DE" sz="2800" dirty="0"/>
              <a:t>Typische Problempunkte</a:t>
            </a:r>
          </a:p>
        </p:txBody>
      </p:sp>
      <p:sp>
        <p:nvSpPr>
          <p:cNvPr id="814083" name="Rectangle 3"/>
          <p:cNvSpPr>
            <a:spLocks noGrp="1" noChangeArrowheads="1"/>
          </p:cNvSpPr>
          <p:nvPr>
            <p:ph type="body" sz="half" idx="4294967295"/>
          </p:nvPr>
        </p:nvSpPr>
        <p:spPr>
          <a:xfrm>
            <a:off x="379846" y="1646629"/>
            <a:ext cx="7973580" cy="4521200"/>
          </a:xfrm>
          <a:prstGeom prst="rect">
            <a:avLst/>
          </a:prstGeom>
        </p:spPr>
        <p:txBody>
          <a:bodyPr/>
          <a:lstStyle/>
          <a:p>
            <a:pPr>
              <a:buClr>
                <a:schemeClr val="tx1">
                  <a:lumMod val="75000"/>
                  <a:lumOff val="25000"/>
                </a:schemeClr>
              </a:buClr>
            </a:pPr>
            <a:r>
              <a:rPr lang="de-DE" altLang="de-DE" sz="2400" dirty="0">
                <a:latin typeface="Arial" pitchFamily="34" charset="0"/>
                <a:cs typeface="Arial" pitchFamily="34" charset="0"/>
              </a:rPr>
              <a:t>Anschlussbereich der einzelnen </a:t>
            </a:r>
            <a:r>
              <a:rPr lang="de-DE" altLang="de-DE" sz="2400" dirty="0" smtClean="0">
                <a:latin typeface="Arial" pitchFamily="34" charset="0"/>
                <a:cs typeface="Arial" pitchFamily="34" charset="0"/>
              </a:rPr>
              <a:t>Dampfsperrbahnen</a:t>
            </a:r>
            <a:endParaRPr lang="de-DE" altLang="de-DE" sz="2400" dirty="0">
              <a:latin typeface="Arial" pitchFamily="34" charset="0"/>
              <a:cs typeface="Arial" pitchFamily="34" charset="0"/>
            </a:endParaRPr>
          </a:p>
          <a:p>
            <a:pPr>
              <a:buClr>
                <a:schemeClr val="tx1">
                  <a:lumMod val="75000"/>
                  <a:lumOff val="25000"/>
                </a:schemeClr>
              </a:buClr>
            </a:pPr>
            <a:r>
              <a:rPr lang="de-DE" altLang="de-DE" sz="2400" dirty="0">
                <a:latin typeface="Arial" pitchFamily="34" charset="0"/>
                <a:cs typeface="Arial" pitchFamily="34" charset="0"/>
              </a:rPr>
              <a:t>Anschluss Innen/Außenwand bei Holzkonstruktionen</a:t>
            </a:r>
          </a:p>
          <a:p>
            <a:pPr>
              <a:buClr>
                <a:schemeClr val="tx1">
                  <a:lumMod val="75000"/>
                  <a:lumOff val="25000"/>
                </a:schemeClr>
              </a:buClr>
            </a:pPr>
            <a:r>
              <a:rPr lang="de-DE" altLang="de-DE" sz="2400" dirty="0">
                <a:latin typeface="Arial" pitchFamily="34" charset="0"/>
                <a:cs typeface="Arial" pitchFamily="34" charset="0"/>
              </a:rPr>
              <a:t>Fehlende Dichtungen an Spitzbodenluke, Abseiten- und Kellertüren</a:t>
            </a:r>
          </a:p>
          <a:p>
            <a:pPr>
              <a:buClr>
                <a:schemeClr val="tx1">
                  <a:lumMod val="75000"/>
                  <a:lumOff val="25000"/>
                </a:schemeClr>
              </a:buClr>
            </a:pPr>
            <a:endParaRPr lang="de-DE" altLang="de-DE" sz="2400" dirty="0">
              <a:latin typeface="Arial" pitchFamily="34" charset="0"/>
              <a:cs typeface="Arial" pitchFamily="34" charset="0"/>
            </a:endParaRPr>
          </a:p>
          <a:p>
            <a:pPr marL="0" indent="0">
              <a:spcBef>
                <a:spcPct val="0"/>
              </a:spcBef>
              <a:buClr>
                <a:schemeClr val="tx1">
                  <a:lumMod val="75000"/>
                  <a:lumOff val="25000"/>
                </a:schemeClr>
              </a:buClr>
              <a:buNone/>
            </a:pPr>
            <a:r>
              <a:rPr lang="de-DE" altLang="de-DE" sz="2400" dirty="0">
                <a:latin typeface="Arial" pitchFamily="34" charset="0"/>
                <a:cs typeface="Arial" pitchFamily="34" charset="0"/>
              </a:rPr>
              <a:t>(siehe auch „</a:t>
            </a:r>
            <a:r>
              <a:rPr lang="de-DE" altLang="de-DE" sz="2400" dirty="0" err="1">
                <a:latin typeface="Arial" pitchFamily="34" charset="0"/>
                <a:cs typeface="Arial" pitchFamily="34" charset="0"/>
              </a:rPr>
              <a:t>Blower</a:t>
            </a:r>
            <a:r>
              <a:rPr lang="de-DE" altLang="de-DE" sz="2400" dirty="0">
                <a:latin typeface="Arial" pitchFamily="34" charset="0"/>
                <a:cs typeface="Arial" pitchFamily="34" charset="0"/>
              </a:rPr>
              <a:t>-</a:t>
            </a:r>
            <a:r>
              <a:rPr lang="de-DE" altLang="de-DE" sz="2400" dirty="0" err="1">
                <a:latin typeface="Arial" pitchFamily="34" charset="0"/>
                <a:cs typeface="Arial" pitchFamily="34" charset="0"/>
              </a:rPr>
              <a:t>Door</a:t>
            </a:r>
            <a:r>
              <a:rPr lang="de-DE" altLang="de-DE" sz="2400" dirty="0">
                <a:latin typeface="Arial" pitchFamily="34" charset="0"/>
                <a:cs typeface="Arial" pitchFamily="34" charset="0"/>
              </a:rPr>
              <a:t>-Messung“, Leitfaden für Bauherren und Planer auf  </a:t>
            </a:r>
            <a:r>
              <a:rPr lang="de-DE" altLang="de-DE" sz="2400" dirty="0" smtClean="0">
                <a:latin typeface="Arial" pitchFamily="34" charset="0"/>
                <a:cs typeface="Arial" pitchFamily="34" charset="0"/>
              </a:rPr>
              <a:t>www.hessenenergie.de)</a:t>
            </a:r>
            <a:endParaRPr lang="de-DE" altLang="de-DE" sz="2400" dirty="0">
              <a:latin typeface="Arial" pitchFamily="34" charset="0"/>
              <a:cs typeface="Arial" pitchFamily="34" charset="0"/>
            </a:endParaRPr>
          </a:p>
          <a:p>
            <a:pPr>
              <a:spcBef>
                <a:spcPct val="0"/>
              </a:spcBef>
              <a:buClr>
                <a:schemeClr val="tx1">
                  <a:lumMod val="75000"/>
                  <a:lumOff val="25000"/>
                </a:schemeClr>
              </a:buClr>
            </a:pPr>
            <a:endParaRPr lang="de-DE" altLang="de-DE" sz="2400" dirty="0">
              <a:latin typeface="Arial" pitchFamily="34" charset="0"/>
              <a:cs typeface="Arial" pitchFamily="34" charset="0"/>
            </a:endParaRPr>
          </a:p>
          <a:p>
            <a:pPr>
              <a:buClr>
                <a:schemeClr val="tx1">
                  <a:lumMod val="75000"/>
                  <a:lumOff val="25000"/>
                </a:schemeClr>
              </a:buClr>
            </a:pPr>
            <a:endParaRPr lang="de-DE" altLang="de-DE" sz="2400" dirty="0">
              <a:latin typeface="Arial" pitchFamily="34" charset="0"/>
              <a:cs typeface="Arial" pitchFamily="34" charset="0"/>
            </a:endParaRPr>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a:t>
            </a:r>
            <a:r>
              <a:rPr lang="de-DE" altLang="de-DE" sz="1200" dirty="0" err="1" smtClean="0">
                <a:solidFill>
                  <a:srgbClr val="000000"/>
                </a:solidFill>
              </a:rPr>
              <a:t>hessenEnergie</a:t>
            </a:r>
            <a:r>
              <a:rPr lang="de-DE" altLang="de-DE" sz="1200" dirty="0" smtClean="0">
                <a:solidFill>
                  <a:srgbClr val="000000"/>
                </a:solidFill>
              </a:rPr>
              <a:t>, Wiesbaden</a:t>
            </a:r>
            <a:endParaRPr lang="de-DE" altLang="de-DE" sz="1200" dirty="0">
              <a:solidFill>
                <a:srgbClr val="000000"/>
              </a:solidFill>
            </a:endParaRPr>
          </a:p>
        </p:txBody>
      </p:sp>
    </p:spTree>
    <p:extLst>
      <p:ext uri="{BB962C8B-B14F-4D97-AF65-F5344CB8AC3E}">
        <p14:creationId xmlns:p14="http://schemas.microsoft.com/office/powerpoint/2010/main" val="2817682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8" name="Rectangle 4"/>
          <p:cNvSpPr>
            <a:spLocks noGrp="1" noChangeArrowheads="1"/>
          </p:cNvSpPr>
          <p:nvPr>
            <p:ph type="title"/>
          </p:nvPr>
        </p:nvSpPr>
        <p:spPr/>
        <p:txBody>
          <a:bodyPr/>
          <a:lstStyle/>
          <a:p>
            <a:r>
              <a:rPr lang="de-DE" altLang="de-DE" dirty="0" smtClean="0"/>
              <a:t>Lüftungswärmeverluste </a:t>
            </a:r>
            <a:br>
              <a:rPr lang="de-DE" altLang="de-DE" dirty="0" smtClean="0"/>
            </a:br>
            <a:endParaRPr lang="de-DE" altLang="de-DE" dirty="0"/>
          </a:p>
        </p:txBody>
      </p:sp>
      <p:pic>
        <p:nvPicPr>
          <p:cNvPr id="815107"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192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815109" name="Text Box 5"/>
          <p:cNvSpPr txBox="1">
            <a:spLocks noChangeArrowheads="1"/>
          </p:cNvSpPr>
          <p:nvPr/>
        </p:nvSpPr>
        <p:spPr bwMode="auto">
          <a:xfrm>
            <a:off x="1295400" y="33528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5110" name="Text Box 6"/>
          <p:cNvSpPr txBox="1">
            <a:spLocks noChangeArrowheads="1"/>
          </p:cNvSpPr>
          <p:nvPr/>
        </p:nvSpPr>
        <p:spPr bwMode="auto">
          <a:xfrm>
            <a:off x="2971801" y="49530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815111" name="Text Box 7"/>
          <p:cNvSpPr txBox="1">
            <a:spLocks noChangeArrowheads="1"/>
          </p:cNvSpPr>
          <p:nvPr/>
        </p:nvSpPr>
        <p:spPr bwMode="auto">
          <a:xfrm>
            <a:off x="3124201" y="3505200"/>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5112" name="Text Box 8"/>
          <p:cNvSpPr txBox="1">
            <a:spLocks noChangeArrowheads="1"/>
          </p:cNvSpPr>
          <p:nvPr/>
        </p:nvSpPr>
        <p:spPr bwMode="auto">
          <a:xfrm>
            <a:off x="3124200" y="2057401"/>
            <a:ext cx="540727"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815113" name="Text Box 9"/>
          <p:cNvSpPr txBox="1">
            <a:spLocks noChangeArrowheads="1"/>
          </p:cNvSpPr>
          <p:nvPr/>
        </p:nvSpPr>
        <p:spPr bwMode="auto">
          <a:xfrm>
            <a:off x="7010400" y="38862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5114" name="Text Box 10"/>
          <p:cNvSpPr txBox="1">
            <a:spLocks noChangeArrowheads="1"/>
          </p:cNvSpPr>
          <p:nvPr/>
        </p:nvSpPr>
        <p:spPr bwMode="auto">
          <a:xfrm>
            <a:off x="1905000" y="5257801"/>
            <a:ext cx="448408"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815115" name="Text Box 11"/>
          <p:cNvSpPr txBox="1">
            <a:spLocks noChangeArrowheads="1"/>
          </p:cNvSpPr>
          <p:nvPr/>
        </p:nvSpPr>
        <p:spPr bwMode="auto">
          <a:xfrm>
            <a:off x="5562601" y="33528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5116" name="AutoShape 12"/>
          <p:cNvSpPr>
            <a:spLocks noChangeArrowheads="1"/>
          </p:cNvSpPr>
          <p:nvPr/>
        </p:nvSpPr>
        <p:spPr bwMode="auto">
          <a:xfrm>
            <a:off x="5791200" y="4495801"/>
            <a:ext cx="1079989" cy="360363"/>
          </a:xfrm>
          <a:prstGeom prst="curvedDown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7" name="AutoShape 13"/>
          <p:cNvSpPr>
            <a:spLocks noChangeArrowheads="1"/>
          </p:cNvSpPr>
          <p:nvPr/>
        </p:nvSpPr>
        <p:spPr bwMode="auto">
          <a:xfrm>
            <a:off x="3276600" y="3886200"/>
            <a:ext cx="360485" cy="1079500"/>
          </a:xfrm>
          <a:prstGeom prst="curvedLeft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8" name="AutoShape 14"/>
          <p:cNvSpPr>
            <a:spLocks noChangeArrowheads="1"/>
          </p:cNvSpPr>
          <p:nvPr/>
        </p:nvSpPr>
        <p:spPr bwMode="auto">
          <a:xfrm rot="16200000">
            <a:off x="3450493" y="2874108"/>
            <a:ext cx="1079500" cy="360485"/>
          </a:xfrm>
          <a:prstGeom prst="curvedDown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19" name="AutoShape 15"/>
          <p:cNvSpPr>
            <a:spLocks noChangeArrowheads="1"/>
          </p:cNvSpPr>
          <p:nvPr/>
        </p:nvSpPr>
        <p:spPr bwMode="auto">
          <a:xfrm rot="10800000">
            <a:off x="2133600" y="3810001"/>
            <a:ext cx="1079989" cy="360363"/>
          </a:xfrm>
          <a:prstGeom prst="curvedUp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0" name="AutoShape 16"/>
          <p:cNvSpPr>
            <a:spLocks noChangeArrowheads="1"/>
          </p:cNvSpPr>
          <p:nvPr/>
        </p:nvSpPr>
        <p:spPr bwMode="auto">
          <a:xfrm rot="16200000">
            <a:off x="5126893" y="1426308"/>
            <a:ext cx="1079500" cy="360485"/>
          </a:xfrm>
          <a:prstGeom prst="curvedDown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1" name="AutoShape 17"/>
          <p:cNvSpPr>
            <a:spLocks noChangeArrowheads="1"/>
          </p:cNvSpPr>
          <p:nvPr/>
        </p:nvSpPr>
        <p:spPr bwMode="auto">
          <a:xfrm rot="1800000">
            <a:off x="4495800" y="4191001"/>
            <a:ext cx="1079989" cy="360363"/>
          </a:xfrm>
          <a:prstGeom prst="curvedDown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2" name="AutoShape 18"/>
          <p:cNvSpPr>
            <a:spLocks noChangeArrowheads="1"/>
          </p:cNvSpPr>
          <p:nvPr/>
        </p:nvSpPr>
        <p:spPr bwMode="auto">
          <a:xfrm>
            <a:off x="6096000" y="3124200"/>
            <a:ext cx="990600" cy="8382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5123" name="Text Box 19"/>
          <p:cNvSpPr txBox="1">
            <a:spLocks noChangeArrowheads="1"/>
          </p:cNvSpPr>
          <p:nvPr/>
        </p:nvSpPr>
        <p:spPr bwMode="auto">
          <a:xfrm>
            <a:off x="7162800" y="3352800"/>
            <a:ext cx="1371600" cy="3048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Fensterlüftung</a:t>
            </a:r>
          </a:p>
        </p:txBody>
      </p:sp>
      <p:sp>
        <p:nvSpPr>
          <p:cNvPr id="815124" name="Text Box 20"/>
          <p:cNvSpPr txBox="1">
            <a:spLocks noChangeArrowheads="1"/>
          </p:cNvSpPr>
          <p:nvPr/>
        </p:nvSpPr>
        <p:spPr bwMode="auto">
          <a:xfrm>
            <a:off x="6934200" y="4648200"/>
            <a:ext cx="1676400" cy="30480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Luftundichtheiten</a:t>
            </a:r>
          </a:p>
        </p:txBody>
      </p:sp>
      <p:sp>
        <p:nvSpPr>
          <p:cNvPr id="22"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Kontrolliert und unkontrolliert</a:t>
            </a:r>
            <a:endParaRPr lang="de-DE" sz="27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259833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5122"/>
                                        </p:tgtEl>
                                        <p:attrNameLst>
                                          <p:attrName>style.visibility</p:attrName>
                                        </p:attrNameLst>
                                      </p:cBhvr>
                                      <p:to>
                                        <p:strVal val="visible"/>
                                      </p:to>
                                    </p:set>
                                    <p:animEffect transition="in" filter="wipe(left)">
                                      <p:cBhvr>
                                        <p:cTn id="7" dur="500"/>
                                        <p:tgtEl>
                                          <p:spTgt spid="81512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815123"/>
                                        </p:tgtEl>
                                        <p:attrNameLst>
                                          <p:attrName>style.visibility</p:attrName>
                                        </p:attrNameLst>
                                      </p:cBhvr>
                                      <p:to>
                                        <p:strVal val="visible"/>
                                      </p:to>
                                    </p:set>
                                  </p:childTnLst>
                                </p:cTn>
                              </p:par>
                            </p:childTnLst>
                          </p:cTn>
                        </p:par>
                        <p:par>
                          <p:cTn id="11" fill="hold" nodeType="afterGroup">
                            <p:stCondLst>
                              <p:cond delay="1000"/>
                            </p:stCondLst>
                            <p:childTnLst>
                              <p:par>
                                <p:cTn id="12" presetID="22" presetClass="entr" presetSubtype="8" fill="hold" grpId="0" nodeType="afterEffect">
                                  <p:stCondLst>
                                    <p:cond delay="2000"/>
                                  </p:stCondLst>
                                  <p:childTnLst>
                                    <p:set>
                                      <p:cBhvr>
                                        <p:cTn id="13" dur="1" fill="hold">
                                          <p:stCondLst>
                                            <p:cond delay="0"/>
                                          </p:stCondLst>
                                        </p:cTn>
                                        <p:tgtEl>
                                          <p:spTgt spid="815116"/>
                                        </p:tgtEl>
                                        <p:attrNameLst>
                                          <p:attrName>style.visibility</p:attrName>
                                        </p:attrNameLst>
                                      </p:cBhvr>
                                      <p:to>
                                        <p:strVal val="visible"/>
                                      </p:to>
                                    </p:set>
                                    <p:animEffect transition="in" filter="wipe(left)">
                                      <p:cBhvr>
                                        <p:cTn id="14" dur="500"/>
                                        <p:tgtEl>
                                          <p:spTgt spid="815116"/>
                                        </p:tgtEl>
                                      </p:cBhvr>
                                    </p:animEffect>
                                  </p:childTnLst>
                                </p:cTn>
                              </p:par>
                            </p:childTnLst>
                          </p:cTn>
                        </p:par>
                        <p:par>
                          <p:cTn id="15" fill="hold" nodeType="afterGroup">
                            <p:stCondLst>
                              <p:cond delay="3500"/>
                            </p:stCondLst>
                            <p:childTnLst>
                              <p:par>
                                <p:cTn id="16" presetID="1" presetClass="entr" presetSubtype="0" fill="hold" grpId="0" nodeType="afterEffect">
                                  <p:stCondLst>
                                    <p:cond delay="0"/>
                                  </p:stCondLst>
                                  <p:childTnLst>
                                    <p:set>
                                      <p:cBhvr>
                                        <p:cTn id="17" dur="1" fill="hold">
                                          <p:stCondLst>
                                            <p:cond delay="499"/>
                                          </p:stCondLst>
                                        </p:cTn>
                                        <p:tgtEl>
                                          <p:spTgt spid="815124"/>
                                        </p:tgtEl>
                                        <p:attrNameLst>
                                          <p:attrName>style.visibility</p:attrName>
                                        </p:attrNameLst>
                                      </p:cBhvr>
                                      <p:to>
                                        <p:strVal val="visible"/>
                                      </p:to>
                                    </p:set>
                                  </p:childTnLst>
                                </p:cTn>
                              </p:par>
                            </p:childTnLst>
                          </p:cTn>
                        </p:par>
                        <p:par>
                          <p:cTn id="18" fill="hold" nodeType="afterGroup">
                            <p:stCondLst>
                              <p:cond delay="4000"/>
                            </p:stCondLst>
                            <p:childTnLst>
                              <p:par>
                                <p:cTn id="19" presetID="22" presetClass="entr" presetSubtype="1" fill="hold" grpId="0" nodeType="afterEffect">
                                  <p:stCondLst>
                                    <p:cond delay="2000"/>
                                  </p:stCondLst>
                                  <p:childTnLst>
                                    <p:set>
                                      <p:cBhvr>
                                        <p:cTn id="20" dur="1" fill="hold">
                                          <p:stCondLst>
                                            <p:cond delay="0"/>
                                          </p:stCondLst>
                                        </p:cTn>
                                        <p:tgtEl>
                                          <p:spTgt spid="815121"/>
                                        </p:tgtEl>
                                        <p:attrNameLst>
                                          <p:attrName>style.visibility</p:attrName>
                                        </p:attrNameLst>
                                      </p:cBhvr>
                                      <p:to>
                                        <p:strVal val="visible"/>
                                      </p:to>
                                    </p:set>
                                    <p:animEffect transition="in" filter="wipe(up)">
                                      <p:cBhvr>
                                        <p:cTn id="21" dur="500"/>
                                        <p:tgtEl>
                                          <p:spTgt spid="815121"/>
                                        </p:tgtEl>
                                      </p:cBhvr>
                                    </p:animEffect>
                                  </p:childTnLst>
                                </p:cTn>
                              </p:par>
                            </p:childTnLst>
                          </p:cTn>
                        </p:par>
                        <p:par>
                          <p:cTn id="22" fill="hold" nodeType="afterGroup">
                            <p:stCondLst>
                              <p:cond delay="6500"/>
                            </p:stCondLst>
                            <p:childTnLst>
                              <p:par>
                                <p:cTn id="23" presetID="22" presetClass="entr" presetSubtype="1" fill="hold" grpId="0" nodeType="afterEffect">
                                  <p:stCondLst>
                                    <p:cond delay="2000"/>
                                  </p:stCondLst>
                                  <p:childTnLst>
                                    <p:set>
                                      <p:cBhvr>
                                        <p:cTn id="24" dur="1" fill="hold">
                                          <p:stCondLst>
                                            <p:cond delay="0"/>
                                          </p:stCondLst>
                                        </p:cTn>
                                        <p:tgtEl>
                                          <p:spTgt spid="815117"/>
                                        </p:tgtEl>
                                        <p:attrNameLst>
                                          <p:attrName>style.visibility</p:attrName>
                                        </p:attrNameLst>
                                      </p:cBhvr>
                                      <p:to>
                                        <p:strVal val="visible"/>
                                      </p:to>
                                    </p:set>
                                    <p:animEffect transition="in" filter="wipe(up)">
                                      <p:cBhvr>
                                        <p:cTn id="25" dur="500"/>
                                        <p:tgtEl>
                                          <p:spTgt spid="815117"/>
                                        </p:tgtEl>
                                      </p:cBhvr>
                                    </p:animEffect>
                                  </p:childTnLst>
                                </p:cTn>
                              </p:par>
                            </p:childTnLst>
                          </p:cTn>
                        </p:par>
                        <p:par>
                          <p:cTn id="26" fill="hold" nodeType="afterGroup">
                            <p:stCondLst>
                              <p:cond delay="9000"/>
                            </p:stCondLst>
                            <p:childTnLst>
                              <p:par>
                                <p:cTn id="27" presetID="22" presetClass="entr" presetSubtype="2" fill="hold" grpId="0" nodeType="afterEffect">
                                  <p:stCondLst>
                                    <p:cond delay="2000"/>
                                  </p:stCondLst>
                                  <p:childTnLst>
                                    <p:set>
                                      <p:cBhvr>
                                        <p:cTn id="28" dur="1" fill="hold">
                                          <p:stCondLst>
                                            <p:cond delay="0"/>
                                          </p:stCondLst>
                                        </p:cTn>
                                        <p:tgtEl>
                                          <p:spTgt spid="815119"/>
                                        </p:tgtEl>
                                        <p:attrNameLst>
                                          <p:attrName>style.visibility</p:attrName>
                                        </p:attrNameLst>
                                      </p:cBhvr>
                                      <p:to>
                                        <p:strVal val="visible"/>
                                      </p:to>
                                    </p:set>
                                    <p:animEffect transition="in" filter="wipe(right)">
                                      <p:cBhvr>
                                        <p:cTn id="29" dur="500"/>
                                        <p:tgtEl>
                                          <p:spTgt spid="815119"/>
                                        </p:tgtEl>
                                      </p:cBhvr>
                                    </p:animEffect>
                                  </p:childTnLst>
                                </p:cTn>
                              </p:par>
                            </p:childTnLst>
                          </p:cTn>
                        </p:par>
                        <p:par>
                          <p:cTn id="30" fill="hold" nodeType="afterGroup">
                            <p:stCondLst>
                              <p:cond delay="11500"/>
                            </p:stCondLst>
                            <p:childTnLst>
                              <p:par>
                                <p:cTn id="31" presetID="22" presetClass="entr" presetSubtype="4" fill="hold" grpId="0" nodeType="afterEffect">
                                  <p:stCondLst>
                                    <p:cond delay="2000"/>
                                  </p:stCondLst>
                                  <p:childTnLst>
                                    <p:set>
                                      <p:cBhvr>
                                        <p:cTn id="32" dur="1" fill="hold">
                                          <p:stCondLst>
                                            <p:cond delay="0"/>
                                          </p:stCondLst>
                                        </p:cTn>
                                        <p:tgtEl>
                                          <p:spTgt spid="815118"/>
                                        </p:tgtEl>
                                        <p:attrNameLst>
                                          <p:attrName>style.visibility</p:attrName>
                                        </p:attrNameLst>
                                      </p:cBhvr>
                                      <p:to>
                                        <p:strVal val="visible"/>
                                      </p:to>
                                    </p:set>
                                    <p:animEffect transition="in" filter="wipe(down)">
                                      <p:cBhvr>
                                        <p:cTn id="33" dur="500"/>
                                        <p:tgtEl>
                                          <p:spTgt spid="815118"/>
                                        </p:tgtEl>
                                      </p:cBhvr>
                                    </p:animEffect>
                                  </p:childTnLst>
                                </p:cTn>
                              </p:par>
                            </p:childTnLst>
                          </p:cTn>
                        </p:par>
                        <p:par>
                          <p:cTn id="34" fill="hold" nodeType="afterGroup">
                            <p:stCondLst>
                              <p:cond delay="14000"/>
                            </p:stCondLst>
                            <p:childTnLst>
                              <p:par>
                                <p:cTn id="35" presetID="22" presetClass="entr" presetSubtype="4" fill="hold" grpId="0" nodeType="afterEffect">
                                  <p:stCondLst>
                                    <p:cond delay="2000"/>
                                  </p:stCondLst>
                                  <p:childTnLst>
                                    <p:set>
                                      <p:cBhvr>
                                        <p:cTn id="36" dur="1" fill="hold">
                                          <p:stCondLst>
                                            <p:cond delay="0"/>
                                          </p:stCondLst>
                                        </p:cTn>
                                        <p:tgtEl>
                                          <p:spTgt spid="815120"/>
                                        </p:tgtEl>
                                        <p:attrNameLst>
                                          <p:attrName>style.visibility</p:attrName>
                                        </p:attrNameLst>
                                      </p:cBhvr>
                                      <p:to>
                                        <p:strVal val="visible"/>
                                      </p:to>
                                    </p:set>
                                    <p:animEffect transition="in" filter="wipe(down)">
                                      <p:cBhvr>
                                        <p:cTn id="37" dur="500"/>
                                        <p:tgtEl>
                                          <p:spTgt spid="815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5116" grpId="0" animBg="1"/>
      <p:bldP spid="815117" grpId="0" animBg="1"/>
      <p:bldP spid="815118" grpId="0" animBg="1"/>
      <p:bldP spid="815119" grpId="0" animBg="1"/>
      <p:bldP spid="815120" grpId="0" animBg="1"/>
      <p:bldP spid="815121" grpId="0" animBg="1"/>
      <p:bldP spid="815122" grpId="0" animBg="1"/>
      <p:bldP spid="815123" grpId="0" animBg="1" autoUpdateAnimBg="0"/>
      <p:bldP spid="815124" grpId="0" animBg="1"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32" name="Rectangle 4"/>
          <p:cNvSpPr>
            <a:spLocks noGrp="1" noChangeArrowheads="1"/>
          </p:cNvSpPr>
          <p:nvPr>
            <p:ph type="title"/>
          </p:nvPr>
        </p:nvSpPr>
        <p:spPr/>
        <p:txBody>
          <a:bodyPr/>
          <a:lstStyle/>
          <a:p>
            <a:pPr algn="l"/>
            <a:r>
              <a:rPr lang="de-DE" altLang="de-DE" dirty="0" smtClean="0"/>
              <a:t>Luftdichtheitsebene</a:t>
            </a:r>
            <a:br>
              <a:rPr lang="de-DE" altLang="de-DE" dirty="0" smtClean="0"/>
            </a:br>
            <a:r>
              <a:rPr lang="de-DE" altLang="de-DE" dirty="0" smtClean="0"/>
              <a:t> </a:t>
            </a:r>
            <a:endParaRPr lang="de-DE" altLang="de-DE" dirty="0"/>
          </a:p>
        </p:txBody>
      </p:sp>
      <p:pic>
        <p:nvPicPr>
          <p:cNvPr id="816131"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64677" y="1206501"/>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816133" name="Text Box 5"/>
          <p:cNvSpPr txBox="1">
            <a:spLocks noChangeArrowheads="1"/>
          </p:cNvSpPr>
          <p:nvPr/>
        </p:nvSpPr>
        <p:spPr bwMode="auto">
          <a:xfrm>
            <a:off x="1295400" y="33528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6134" name="Text Box 6"/>
          <p:cNvSpPr txBox="1">
            <a:spLocks noChangeArrowheads="1"/>
          </p:cNvSpPr>
          <p:nvPr/>
        </p:nvSpPr>
        <p:spPr bwMode="auto">
          <a:xfrm>
            <a:off x="2971801" y="49530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816135" name="Text Box 7"/>
          <p:cNvSpPr txBox="1">
            <a:spLocks noChangeArrowheads="1"/>
          </p:cNvSpPr>
          <p:nvPr/>
        </p:nvSpPr>
        <p:spPr bwMode="auto">
          <a:xfrm>
            <a:off x="2984989" y="3505200"/>
            <a:ext cx="531934"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6136" name="Text Box 8"/>
          <p:cNvSpPr txBox="1">
            <a:spLocks noChangeArrowheads="1"/>
          </p:cNvSpPr>
          <p:nvPr/>
        </p:nvSpPr>
        <p:spPr bwMode="auto">
          <a:xfrm>
            <a:off x="3124200" y="2057401"/>
            <a:ext cx="540727"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816137" name="Text Box 9"/>
          <p:cNvSpPr txBox="1">
            <a:spLocks noChangeArrowheads="1"/>
          </p:cNvSpPr>
          <p:nvPr/>
        </p:nvSpPr>
        <p:spPr bwMode="auto">
          <a:xfrm>
            <a:off x="7010400" y="38862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6138" name="Text Box 10"/>
          <p:cNvSpPr txBox="1">
            <a:spLocks noChangeArrowheads="1"/>
          </p:cNvSpPr>
          <p:nvPr/>
        </p:nvSpPr>
        <p:spPr bwMode="auto">
          <a:xfrm>
            <a:off x="1905000" y="5257801"/>
            <a:ext cx="448408"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816139" name="Text Box 11"/>
          <p:cNvSpPr txBox="1">
            <a:spLocks noChangeArrowheads="1"/>
          </p:cNvSpPr>
          <p:nvPr/>
        </p:nvSpPr>
        <p:spPr bwMode="auto">
          <a:xfrm>
            <a:off x="5562601" y="33528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6140" name="Line 12"/>
          <p:cNvSpPr>
            <a:spLocks noChangeShapeType="1"/>
          </p:cNvSpPr>
          <p:nvPr/>
        </p:nvSpPr>
        <p:spPr bwMode="auto">
          <a:xfrm>
            <a:off x="6235212" y="4432300"/>
            <a:ext cx="0" cy="152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1" name="Line 13"/>
          <p:cNvSpPr>
            <a:spLocks noChangeShapeType="1"/>
          </p:cNvSpPr>
          <p:nvPr/>
        </p:nvSpPr>
        <p:spPr bwMode="auto">
          <a:xfrm>
            <a:off x="4953000" y="3352800"/>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2" name="Line 14"/>
          <p:cNvSpPr>
            <a:spLocks noChangeShapeType="1"/>
          </p:cNvSpPr>
          <p:nvPr/>
        </p:nvSpPr>
        <p:spPr bwMode="auto">
          <a:xfrm>
            <a:off x="4953000" y="4200525"/>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3" name="Line 15"/>
          <p:cNvSpPr>
            <a:spLocks noChangeShapeType="1"/>
          </p:cNvSpPr>
          <p:nvPr/>
        </p:nvSpPr>
        <p:spPr bwMode="auto">
          <a:xfrm>
            <a:off x="5334000" y="3352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4" name="Line 16"/>
          <p:cNvSpPr>
            <a:spLocks noChangeShapeType="1"/>
          </p:cNvSpPr>
          <p:nvPr/>
        </p:nvSpPr>
        <p:spPr bwMode="auto">
          <a:xfrm>
            <a:off x="5334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5" name="Line 17"/>
          <p:cNvSpPr>
            <a:spLocks noChangeShapeType="1"/>
          </p:cNvSpPr>
          <p:nvPr/>
        </p:nvSpPr>
        <p:spPr bwMode="auto">
          <a:xfrm>
            <a:off x="4953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6" name="Line 18"/>
          <p:cNvSpPr>
            <a:spLocks noChangeShapeType="1"/>
          </p:cNvSpPr>
          <p:nvPr/>
        </p:nvSpPr>
        <p:spPr bwMode="auto">
          <a:xfrm>
            <a:off x="5410200" y="5413375"/>
            <a:ext cx="803031"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7" name="Line 19"/>
          <p:cNvSpPr>
            <a:spLocks noChangeShapeType="1"/>
          </p:cNvSpPr>
          <p:nvPr/>
        </p:nvSpPr>
        <p:spPr bwMode="auto">
          <a:xfrm flipV="1">
            <a:off x="6216162" y="5010151"/>
            <a:ext cx="0" cy="4159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8" name="Line 20"/>
          <p:cNvSpPr>
            <a:spLocks noChangeShapeType="1"/>
          </p:cNvSpPr>
          <p:nvPr/>
        </p:nvSpPr>
        <p:spPr bwMode="auto">
          <a:xfrm flipV="1">
            <a:off x="5426320" y="4270375"/>
            <a:ext cx="0" cy="11430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49" name="Line 21"/>
          <p:cNvSpPr>
            <a:spLocks noChangeShapeType="1"/>
          </p:cNvSpPr>
          <p:nvPr/>
        </p:nvSpPr>
        <p:spPr bwMode="auto">
          <a:xfrm flipV="1">
            <a:off x="6213231" y="3848100"/>
            <a:ext cx="0" cy="6096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0" name="Line 22"/>
          <p:cNvSpPr>
            <a:spLocks noChangeShapeType="1"/>
          </p:cNvSpPr>
          <p:nvPr/>
        </p:nvSpPr>
        <p:spPr bwMode="auto">
          <a:xfrm>
            <a:off x="3810001" y="4267200"/>
            <a:ext cx="1622181"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1" name="Line 23"/>
          <p:cNvSpPr>
            <a:spLocks noChangeShapeType="1"/>
          </p:cNvSpPr>
          <p:nvPr/>
        </p:nvSpPr>
        <p:spPr bwMode="auto">
          <a:xfrm>
            <a:off x="2756389" y="4267200"/>
            <a:ext cx="888023"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2" name="Line 24"/>
          <p:cNvSpPr>
            <a:spLocks noChangeShapeType="1"/>
          </p:cNvSpPr>
          <p:nvPr/>
        </p:nvSpPr>
        <p:spPr bwMode="auto">
          <a:xfrm flipV="1">
            <a:off x="2762250" y="3844926"/>
            <a:ext cx="0" cy="42227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3" name="Line 25"/>
          <p:cNvSpPr>
            <a:spLocks noChangeShapeType="1"/>
          </p:cNvSpPr>
          <p:nvPr/>
        </p:nvSpPr>
        <p:spPr bwMode="auto">
          <a:xfrm flipV="1">
            <a:off x="2743200" y="3124200"/>
            <a:ext cx="0" cy="152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4" name="Line 26"/>
          <p:cNvSpPr>
            <a:spLocks noChangeShapeType="1"/>
          </p:cNvSpPr>
          <p:nvPr/>
        </p:nvSpPr>
        <p:spPr bwMode="auto">
          <a:xfrm>
            <a:off x="2743200" y="3124200"/>
            <a:ext cx="9144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5" name="Line 27"/>
          <p:cNvSpPr>
            <a:spLocks noChangeShapeType="1"/>
          </p:cNvSpPr>
          <p:nvPr/>
        </p:nvSpPr>
        <p:spPr bwMode="auto">
          <a:xfrm>
            <a:off x="3810001" y="3124200"/>
            <a:ext cx="1175238"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6" name="Line 28"/>
          <p:cNvSpPr>
            <a:spLocks noChangeShapeType="1"/>
          </p:cNvSpPr>
          <p:nvPr/>
        </p:nvSpPr>
        <p:spPr bwMode="auto">
          <a:xfrm flipV="1">
            <a:off x="4982308" y="1676400"/>
            <a:ext cx="0" cy="14478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7" name="Line 29"/>
          <p:cNvSpPr>
            <a:spLocks noChangeShapeType="1"/>
          </p:cNvSpPr>
          <p:nvPr/>
        </p:nvSpPr>
        <p:spPr bwMode="auto">
          <a:xfrm flipV="1">
            <a:off x="6220558" y="1676400"/>
            <a:ext cx="0" cy="1600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58" name="Rectangle 30"/>
          <p:cNvSpPr>
            <a:spLocks noChangeArrowheads="1"/>
          </p:cNvSpPr>
          <p:nvPr/>
        </p:nvSpPr>
        <p:spPr bwMode="auto">
          <a:xfrm>
            <a:off x="4953000" y="1600200"/>
            <a:ext cx="1295400" cy="838200"/>
          </a:xfrm>
          <a:prstGeom prst="rect">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6159" name="Freeform 31"/>
          <p:cNvSpPr>
            <a:spLocks/>
          </p:cNvSpPr>
          <p:nvPr/>
        </p:nvSpPr>
        <p:spPr bwMode="auto">
          <a:xfrm>
            <a:off x="3811466" y="3121026"/>
            <a:ext cx="1465" cy="1146175"/>
          </a:xfrm>
          <a:custGeom>
            <a:avLst/>
            <a:gdLst>
              <a:gd name="T0" fmla="*/ 1 w 1"/>
              <a:gd name="T1" fmla="*/ 0 h 722"/>
              <a:gd name="T2" fmla="*/ 0 w 1"/>
              <a:gd name="T3" fmla="*/ 722 h 722"/>
            </a:gdLst>
            <a:ahLst/>
            <a:cxnLst>
              <a:cxn ang="0">
                <a:pos x="T0" y="T1"/>
              </a:cxn>
              <a:cxn ang="0">
                <a:pos x="T2" y="T3"/>
              </a:cxn>
            </a:cxnLst>
            <a:rect l="0" t="0" r="r" b="b"/>
            <a:pathLst>
              <a:path w="1" h="722">
                <a:moveTo>
                  <a:pt x="1" y="0"/>
                </a:moveTo>
                <a:lnTo>
                  <a:pt x="0" y="722"/>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6160" name="Freeform 32"/>
          <p:cNvSpPr>
            <a:spLocks/>
          </p:cNvSpPr>
          <p:nvPr/>
        </p:nvSpPr>
        <p:spPr bwMode="auto">
          <a:xfrm>
            <a:off x="3641482" y="3122613"/>
            <a:ext cx="1465" cy="1147762"/>
          </a:xfrm>
          <a:custGeom>
            <a:avLst/>
            <a:gdLst>
              <a:gd name="T0" fmla="*/ 0 w 1"/>
              <a:gd name="T1" fmla="*/ 0 h 723"/>
              <a:gd name="T2" fmla="*/ 0 w 1"/>
              <a:gd name="T3" fmla="*/ 723 h 723"/>
            </a:gdLst>
            <a:ahLst/>
            <a:cxnLst>
              <a:cxn ang="0">
                <a:pos x="T0" y="T1"/>
              </a:cxn>
              <a:cxn ang="0">
                <a:pos x="T2" y="T3"/>
              </a:cxn>
            </a:cxnLst>
            <a:rect l="0" t="0" r="r" b="b"/>
            <a:pathLst>
              <a:path w="1" h="723">
                <a:moveTo>
                  <a:pt x="0" y="0"/>
                </a:moveTo>
                <a:lnTo>
                  <a:pt x="0" y="723"/>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765771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1000"/>
                                  </p:stCondLst>
                                  <p:childTnLst>
                                    <p:set>
                                      <p:cBhvr>
                                        <p:cTn id="6" dur="1" fill="hold">
                                          <p:stCondLst>
                                            <p:cond delay="499"/>
                                          </p:stCondLst>
                                        </p:cTn>
                                        <p:tgtEl>
                                          <p:spTgt spid="816146"/>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1000"/>
                                  </p:stCondLst>
                                  <p:childTnLst>
                                    <p:set>
                                      <p:cBhvr>
                                        <p:cTn id="9" dur="1" fill="hold">
                                          <p:stCondLst>
                                            <p:cond delay="499"/>
                                          </p:stCondLst>
                                        </p:cTn>
                                        <p:tgtEl>
                                          <p:spTgt spid="816148"/>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grpId="0" nodeType="afterEffect">
                                  <p:stCondLst>
                                    <p:cond delay="1000"/>
                                  </p:stCondLst>
                                  <p:childTnLst>
                                    <p:set>
                                      <p:cBhvr>
                                        <p:cTn id="12" dur="1" fill="hold">
                                          <p:stCondLst>
                                            <p:cond delay="499"/>
                                          </p:stCondLst>
                                        </p:cTn>
                                        <p:tgtEl>
                                          <p:spTgt spid="816150"/>
                                        </p:tgtEl>
                                        <p:attrNameLst>
                                          <p:attrName>style.visibility</p:attrName>
                                        </p:attrNameLst>
                                      </p:cBhvr>
                                      <p:to>
                                        <p:strVal val="visible"/>
                                      </p:to>
                                    </p:set>
                                  </p:childTnLst>
                                </p:cTn>
                              </p:par>
                            </p:childTnLst>
                          </p:cTn>
                        </p:par>
                        <p:par>
                          <p:cTn id="13" fill="hold" nodeType="afterGroup">
                            <p:stCondLst>
                              <p:cond delay="4500"/>
                            </p:stCondLst>
                            <p:childTnLst>
                              <p:par>
                                <p:cTn id="14" presetID="1" presetClass="entr" presetSubtype="0" fill="hold" grpId="0" nodeType="afterEffect">
                                  <p:stCondLst>
                                    <p:cond delay="1000"/>
                                  </p:stCondLst>
                                  <p:childTnLst>
                                    <p:set>
                                      <p:cBhvr>
                                        <p:cTn id="15" dur="1" fill="hold">
                                          <p:stCondLst>
                                            <p:cond delay="499"/>
                                          </p:stCondLst>
                                        </p:cTn>
                                        <p:tgtEl>
                                          <p:spTgt spid="816151"/>
                                        </p:tgtEl>
                                        <p:attrNameLst>
                                          <p:attrName>style.visibility</p:attrName>
                                        </p:attrNameLst>
                                      </p:cBhvr>
                                      <p:to>
                                        <p:strVal val="visible"/>
                                      </p:to>
                                    </p:set>
                                  </p:childTnLst>
                                </p:cTn>
                              </p:par>
                            </p:childTnLst>
                          </p:cTn>
                        </p:par>
                        <p:par>
                          <p:cTn id="16" fill="hold" nodeType="afterGroup">
                            <p:stCondLst>
                              <p:cond delay="6000"/>
                            </p:stCondLst>
                            <p:childTnLst>
                              <p:par>
                                <p:cTn id="17" presetID="1" presetClass="entr" presetSubtype="0" fill="hold" grpId="0" nodeType="afterEffect">
                                  <p:stCondLst>
                                    <p:cond delay="1000"/>
                                  </p:stCondLst>
                                  <p:childTnLst>
                                    <p:set>
                                      <p:cBhvr>
                                        <p:cTn id="18" dur="1" fill="hold">
                                          <p:stCondLst>
                                            <p:cond delay="499"/>
                                          </p:stCondLst>
                                        </p:cTn>
                                        <p:tgtEl>
                                          <p:spTgt spid="816152"/>
                                        </p:tgtEl>
                                        <p:attrNameLst>
                                          <p:attrName>style.visibility</p:attrName>
                                        </p:attrNameLst>
                                      </p:cBhvr>
                                      <p:to>
                                        <p:strVal val="visible"/>
                                      </p:to>
                                    </p:set>
                                  </p:childTnLst>
                                </p:cTn>
                              </p:par>
                            </p:childTnLst>
                          </p:cTn>
                        </p:par>
                        <p:par>
                          <p:cTn id="19" fill="hold" nodeType="afterGroup">
                            <p:stCondLst>
                              <p:cond delay="7500"/>
                            </p:stCondLst>
                            <p:childTnLst>
                              <p:par>
                                <p:cTn id="20" presetID="1" presetClass="entr" presetSubtype="0" fill="hold" grpId="0" nodeType="afterEffect">
                                  <p:stCondLst>
                                    <p:cond delay="1000"/>
                                  </p:stCondLst>
                                  <p:childTnLst>
                                    <p:set>
                                      <p:cBhvr>
                                        <p:cTn id="21" dur="1" fill="hold">
                                          <p:stCondLst>
                                            <p:cond delay="499"/>
                                          </p:stCondLst>
                                        </p:cTn>
                                        <p:tgtEl>
                                          <p:spTgt spid="816153"/>
                                        </p:tgtEl>
                                        <p:attrNameLst>
                                          <p:attrName>style.visibility</p:attrName>
                                        </p:attrNameLst>
                                      </p:cBhvr>
                                      <p:to>
                                        <p:strVal val="visible"/>
                                      </p:to>
                                    </p:set>
                                  </p:childTnLst>
                                </p:cTn>
                              </p:par>
                            </p:childTnLst>
                          </p:cTn>
                        </p:par>
                        <p:par>
                          <p:cTn id="22" fill="hold" nodeType="afterGroup">
                            <p:stCondLst>
                              <p:cond delay="9000"/>
                            </p:stCondLst>
                            <p:childTnLst>
                              <p:par>
                                <p:cTn id="23" presetID="1" presetClass="entr" presetSubtype="0" fill="hold" grpId="0" nodeType="afterEffect">
                                  <p:stCondLst>
                                    <p:cond delay="1000"/>
                                  </p:stCondLst>
                                  <p:childTnLst>
                                    <p:set>
                                      <p:cBhvr>
                                        <p:cTn id="24" dur="1" fill="hold">
                                          <p:stCondLst>
                                            <p:cond delay="499"/>
                                          </p:stCondLst>
                                        </p:cTn>
                                        <p:tgtEl>
                                          <p:spTgt spid="816154"/>
                                        </p:tgtEl>
                                        <p:attrNameLst>
                                          <p:attrName>style.visibility</p:attrName>
                                        </p:attrNameLst>
                                      </p:cBhvr>
                                      <p:to>
                                        <p:strVal val="visible"/>
                                      </p:to>
                                    </p:set>
                                  </p:childTnLst>
                                </p:cTn>
                              </p:par>
                            </p:childTnLst>
                          </p:cTn>
                        </p:par>
                        <p:par>
                          <p:cTn id="25" fill="hold" nodeType="afterGroup">
                            <p:stCondLst>
                              <p:cond delay="10500"/>
                            </p:stCondLst>
                            <p:childTnLst>
                              <p:par>
                                <p:cTn id="26" presetID="1" presetClass="entr" presetSubtype="0" fill="hold" grpId="0" nodeType="afterEffect">
                                  <p:stCondLst>
                                    <p:cond delay="1000"/>
                                  </p:stCondLst>
                                  <p:childTnLst>
                                    <p:set>
                                      <p:cBhvr>
                                        <p:cTn id="27" dur="1" fill="hold">
                                          <p:stCondLst>
                                            <p:cond delay="499"/>
                                          </p:stCondLst>
                                        </p:cTn>
                                        <p:tgtEl>
                                          <p:spTgt spid="816155"/>
                                        </p:tgtEl>
                                        <p:attrNameLst>
                                          <p:attrName>style.visibility</p:attrName>
                                        </p:attrNameLst>
                                      </p:cBhvr>
                                      <p:to>
                                        <p:strVal val="visible"/>
                                      </p:to>
                                    </p:set>
                                  </p:childTnLst>
                                </p:cTn>
                              </p:par>
                            </p:childTnLst>
                          </p:cTn>
                        </p:par>
                        <p:par>
                          <p:cTn id="28" fill="hold" nodeType="afterGroup">
                            <p:stCondLst>
                              <p:cond delay="12000"/>
                            </p:stCondLst>
                            <p:childTnLst>
                              <p:par>
                                <p:cTn id="29" presetID="1" presetClass="entr" presetSubtype="0" fill="hold" grpId="0" nodeType="afterEffect">
                                  <p:stCondLst>
                                    <p:cond delay="1000"/>
                                  </p:stCondLst>
                                  <p:childTnLst>
                                    <p:set>
                                      <p:cBhvr>
                                        <p:cTn id="30" dur="1" fill="hold">
                                          <p:stCondLst>
                                            <p:cond delay="499"/>
                                          </p:stCondLst>
                                        </p:cTn>
                                        <p:tgtEl>
                                          <p:spTgt spid="816156"/>
                                        </p:tgtEl>
                                        <p:attrNameLst>
                                          <p:attrName>style.visibility</p:attrName>
                                        </p:attrNameLst>
                                      </p:cBhvr>
                                      <p:to>
                                        <p:strVal val="visible"/>
                                      </p:to>
                                    </p:set>
                                  </p:childTnLst>
                                </p:cTn>
                              </p:par>
                            </p:childTnLst>
                          </p:cTn>
                        </p:par>
                        <p:par>
                          <p:cTn id="31" fill="hold" nodeType="afterGroup">
                            <p:stCondLst>
                              <p:cond delay="13500"/>
                            </p:stCondLst>
                            <p:childTnLst>
                              <p:par>
                                <p:cTn id="32" presetID="1" presetClass="entr" presetSubtype="0" fill="hold" grpId="0" nodeType="afterEffect">
                                  <p:stCondLst>
                                    <p:cond delay="1000"/>
                                  </p:stCondLst>
                                  <p:childTnLst>
                                    <p:set>
                                      <p:cBhvr>
                                        <p:cTn id="33" dur="1" fill="hold">
                                          <p:stCondLst>
                                            <p:cond delay="499"/>
                                          </p:stCondLst>
                                        </p:cTn>
                                        <p:tgtEl>
                                          <p:spTgt spid="816158"/>
                                        </p:tgtEl>
                                        <p:attrNameLst>
                                          <p:attrName>style.visibility</p:attrName>
                                        </p:attrNameLst>
                                      </p:cBhvr>
                                      <p:to>
                                        <p:strVal val="visible"/>
                                      </p:to>
                                    </p:set>
                                  </p:childTnLst>
                                </p:cTn>
                              </p:par>
                            </p:childTnLst>
                          </p:cTn>
                        </p:par>
                        <p:par>
                          <p:cTn id="34" fill="hold" nodeType="afterGroup">
                            <p:stCondLst>
                              <p:cond delay="15000"/>
                            </p:stCondLst>
                            <p:childTnLst>
                              <p:par>
                                <p:cTn id="35" presetID="1" presetClass="entr" presetSubtype="0" fill="hold" grpId="0" nodeType="afterEffect">
                                  <p:stCondLst>
                                    <p:cond delay="1000"/>
                                  </p:stCondLst>
                                  <p:childTnLst>
                                    <p:set>
                                      <p:cBhvr>
                                        <p:cTn id="36" dur="1" fill="hold">
                                          <p:stCondLst>
                                            <p:cond delay="499"/>
                                          </p:stCondLst>
                                        </p:cTn>
                                        <p:tgtEl>
                                          <p:spTgt spid="816157"/>
                                        </p:tgtEl>
                                        <p:attrNameLst>
                                          <p:attrName>style.visibility</p:attrName>
                                        </p:attrNameLst>
                                      </p:cBhvr>
                                      <p:to>
                                        <p:strVal val="visible"/>
                                      </p:to>
                                    </p:set>
                                  </p:childTnLst>
                                </p:cTn>
                              </p:par>
                            </p:childTnLst>
                          </p:cTn>
                        </p:par>
                        <p:par>
                          <p:cTn id="37" fill="hold" nodeType="afterGroup">
                            <p:stCondLst>
                              <p:cond delay="16500"/>
                            </p:stCondLst>
                            <p:childTnLst>
                              <p:par>
                                <p:cTn id="38" presetID="1" presetClass="entr" presetSubtype="0" fill="hold" grpId="0" nodeType="afterEffect">
                                  <p:stCondLst>
                                    <p:cond delay="1000"/>
                                  </p:stCondLst>
                                  <p:childTnLst>
                                    <p:set>
                                      <p:cBhvr>
                                        <p:cTn id="39" dur="1" fill="hold">
                                          <p:stCondLst>
                                            <p:cond delay="499"/>
                                          </p:stCondLst>
                                        </p:cTn>
                                        <p:tgtEl>
                                          <p:spTgt spid="816149"/>
                                        </p:tgtEl>
                                        <p:attrNameLst>
                                          <p:attrName>style.visibility</p:attrName>
                                        </p:attrNameLst>
                                      </p:cBhvr>
                                      <p:to>
                                        <p:strVal val="visible"/>
                                      </p:to>
                                    </p:set>
                                  </p:childTnLst>
                                </p:cTn>
                              </p:par>
                            </p:childTnLst>
                          </p:cTn>
                        </p:par>
                        <p:par>
                          <p:cTn id="40" fill="hold" nodeType="afterGroup">
                            <p:stCondLst>
                              <p:cond delay="18000"/>
                            </p:stCondLst>
                            <p:childTnLst>
                              <p:par>
                                <p:cTn id="41" presetID="1" presetClass="entr" presetSubtype="0" fill="hold" grpId="0" nodeType="afterEffect">
                                  <p:stCondLst>
                                    <p:cond delay="1000"/>
                                  </p:stCondLst>
                                  <p:childTnLst>
                                    <p:set>
                                      <p:cBhvr>
                                        <p:cTn id="42" dur="1" fill="hold">
                                          <p:stCondLst>
                                            <p:cond delay="499"/>
                                          </p:stCondLst>
                                        </p:cTn>
                                        <p:tgtEl>
                                          <p:spTgt spid="816147"/>
                                        </p:tgtEl>
                                        <p:attrNameLst>
                                          <p:attrName>style.visibility</p:attrName>
                                        </p:attrNameLst>
                                      </p:cBhvr>
                                      <p:to>
                                        <p:strVal val="visible"/>
                                      </p:to>
                                    </p:set>
                                  </p:childTnLst>
                                </p:cTn>
                              </p:par>
                            </p:childTnLst>
                          </p:cTn>
                        </p:par>
                        <p:par>
                          <p:cTn id="43" fill="hold" nodeType="afterGroup">
                            <p:stCondLst>
                              <p:cond delay="19500"/>
                            </p:stCondLst>
                            <p:childTnLst>
                              <p:par>
                                <p:cTn id="44" presetID="1" presetClass="entr" presetSubtype="0" fill="hold" grpId="0" nodeType="afterEffect">
                                  <p:stCondLst>
                                    <p:cond delay="1000"/>
                                  </p:stCondLst>
                                  <p:childTnLst>
                                    <p:set>
                                      <p:cBhvr>
                                        <p:cTn id="45" dur="1" fill="hold">
                                          <p:stCondLst>
                                            <p:cond delay="499"/>
                                          </p:stCondLst>
                                        </p:cTn>
                                        <p:tgtEl>
                                          <p:spTgt spid="816140"/>
                                        </p:tgtEl>
                                        <p:attrNameLst>
                                          <p:attrName>style.visibility</p:attrName>
                                        </p:attrNameLst>
                                      </p:cBhvr>
                                      <p:to>
                                        <p:strVal val="visible"/>
                                      </p:to>
                                    </p:set>
                                  </p:childTnLst>
                                </p:cTn>
                              </p:par>
                            </p:childTnLst>
                          </p:cTn>
                        </p:par>
                        <p:par>
                          <p:cTn id="46" fill="hold" nodeType="afterGroup">
                            <p:stCondLst>
                              <p:cond delay="21000"/>
                            </p:stCondLst>
                            <p:childTnLst>
                              <p:par>
                                <p:cTn id="47" presetID="1" presetClass="entr" presetSubtype="0" fill="hold" grpId="0" nodeType="afterEffect">
                                  <p:stCondLst>
                                    <p:cond delay="1000"/>
                                  </p:stCondLst>
                                  <p:childTnLst>
                                    <p:set>
                                      <p:cBhvr>
                                        <p:cTn id="48" dur="1" fill="hold">
                                          <p:stCondLst>
                                            <p:cond delay="499"/>
                                          </p:stCondLst>
                                        </p:cTn>
                                        <p:tgtEl>
                                          <p:spTgt spid="816159"/>
                                        </p:tgtEl>
                                        <p:attrNameLst>
                                          <p:attrName>style.visibility</p:attrName>
                                        </p:attrNameLst>
                                      </p:cBhvr>
                                      <p:to>
                                        <p:strVal val="visible"/>
                                      </p:to>
                                    </p:set>
                                  </p:childTnLst>
                                </p:cTn>
                              </p:par>
                            </p:childTnLst>
                          </p:cTn>
                        </p:par>
                        <p:par>
                          <p:cTn id="49" fill="hold" nodeType="afterGroup">
                            <p:stCondLst>
                              <p:cond delay="22500"/>
                            </p:stCondLst>
                            <p:childTnLst>
                              <p:par>
                                <p:cTn id="50" presetID="1" presetClass="entr" presetSubtype="0" fill="hold" grpId="0" nodeType="afterEffect">
                                  <p:stCondLst>
                                    <p:cond delay="1000"/>
                                  </p:stCondLst>
                                  <p:childTnLst>
                                    <p:set>
                                      <p:cBhvr>
                                        <p:cTn id="51" dur="1" fill="hold">
                                          <p:stCondLst>
                                            <p:cond delay="499"/>
                                          </p:stCondLst>
                                        </p:cTn>
                                        <p:tgtEl>
                                          <p:spTgt spid="816160"/>
                                        </p:tgtEl>
                                        <p:attrNameLst>
                                          <p:attrName>style.visibility</p:attrName>
                                        </p:attrNameLst>
                                      </p:cBhvr>
                                      <p:to>
                                        <p:strVal val="visible"/>
                                      </p:to>
                                    </p:set>
                                  </p:childTnLst>
                                </p:cTn>
                              </p:par>
                            </p:childTnLst>
                          </p:cTn>
                        </p:par>
                        <p:par>
                          <p:cTn id="52" fill="hold" nodeType="afterGroup">
                            <p:stCondLst>
                              <p:cond delay="24000"/>
                            </p:stCondLst>
                            <p:childTnLst>
                              <p:par>
                                <p:cTn id="53" presetID="1" presetClass="entr" presetSubtype="0" fill="hold" grpId="0" nodeType="afterEffect">
                                  <p:stCondLst>
                                    <p:cond delay="1000"/>
                                  </p:stCondLst>
                                  <p:childTnLst>
                                    <p:set>
                                      <p:cBhvr>
                                        <p:cTn id="54" dur="1" fill="hold">
                                          <p:stCondLst>
                                            <p:cond delay="499"/>
                                          </p:stCondLst>
                                        </p:cTn>
                                        <p:tgtEl>
                                          <p:spTgt spid="816141"/>
                                        </p:tgtEl>
                                        <p:attrNameLst>
                                          <p:attrName>style.visibility</p:attrName>
                                        </p:attrNameLst>
                                      </p:cBhvr>
                                      <p:to>
                                        <p:strVal val="visible"/>
                                      </p:to>
                                    </p:set>
                                  </p:childTnLst>
                                </p:cTn>
                              </p:par>
                            </p:childTnLst>
                          </p:cTn>
                        </p:par>
                        <p:par>
                          <p:cTn id="55" fill="hold" nodeType="afterGroup">
                            <p:stCondLst>
                              <p:cond delay="25500"/>
                            </p:stCondLst>
                            <p:childTnLst>
                              <p:par>
                                <p:cTn id="56" presetID="1" presetClass="entr" presetSubtype="0" fill="hold" grpId="0" nodeType="afterEffect">
                                  <p:stCondLst>
                                    <p:cond delay="1000"/>
                                  </p:stCondLst>
                                  <p:childTnLst>
                                    <p:set>
                                      <p:cBhvr>
                                        <p:cTn id="57" dur="1" fill="hold">
                                          <p:stCondLst>
                                            <p:cond delay="499"/>
                                          </p:stCondLst>
                                        </p:cTn>
                                        <p:tgtEl>
                                          <p:spTgt spid="816144"/>
                                        </p:tgtEl>
                                        <p:attrNameLst>
                                          <p:attrName>style.visibility</p:attrName>
                                        </p:attrNameLst>
                                      </p:cBhvr>
                                      <p:to>
                                        <p:strVal val="visible"/>
                                      </p:to>
                                    </p:set>
                                  </p:childTnLst>
                                </p:cTn>
                              </p:par>
                            </p:childTnLst>
                          </p:cTn>
                        </p:par>
                        <p:par>
                          <p:cTn id="58" fill="hold" nodeType="afterGroup">
                            <p:stCondLst>
                              <p:cond delay="27000"/>
                            </p:stCondLst>
                            <p:childTnLst>
                              <p:par>
                                <p:cTn id="59" presetID="1" presetClass="entr" presetSubtype="0" fill="hold" grpId="0" nodeType="afterEffect">
                                  <p:stCondLst>
                                    <p:cond delay="1000"/>
                                  </p:stCondLst>
                                  <p:childTnLst>
                                    <p:set>
                                      <p:cBhvr>
                                        <p:cTn id="60" dur="1" fill="hold">
                                          <p:stCondLst>
                                            <p:cond delay="499"/>
                                          </p:stCondLst>
                                        </p:cTn>
                                        <p:tgtEl>
                                          <p:spTgt spid="816142"/>
                                        </p:tgtEl>
                                        <p:attrNameLst>
                                          <p:attrName>style.visibility</p:attrName>
                                        </p:attrNameLst>
                                      </p:cBhvr>
                                      <p:to>
                                        <p:strVal val="visible"/>
                                      </p:to>
                                    </p:set>
                                  </p:childTnLst>
                                </p:cTn>
                              </p:par>
                            </p:childTnLst>
                          </p:cTn>
                        </p:par>
                        <p:par>
                          <p:cTn id="61" fill="hold" nodeType="afterGroup">
                            <p:stCondLst>
                              <p:cond delay="28500"/>
                            </p:stCondLst>
                            <p:childTnLst>
                              <p:par>
                                <p:cTn id="62" presetID="1" presetClass="entr" presetSubtype="0" fill="hold" grpId="0" nodeType="afterEffect">
                                  <p:stCondLst>
                                    <p:cond delay="1000"/>
                                  </p:stCondLst>
                                  <p:childTnLst>
                                    <p:set>
                                      <p:cBhvr>
                                        <p:cTn id="63" dur="1" fill="hold">
                                          <p:stCondLst>
                                            <p:cond delay="499"/>
                                          </p:stCondLst>
                                        </p:cTn>
                                        <p:tgtEl>
                                          <p:spTgt spid="816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6140" grpId="0" animBg="1"/>
      <p:bldP spid="816141" grpId="0" animBg="1"/>
      <p:bldP spid="816142" grpId="0" animBg="1"/>
      <p:bldP spid="816144" grpId="0" animBg="1"/>
      <p:bldP spid="816145" grpId="0" animBg="1"/>
      <p:bldP spid="816146" grpId="0" animBg="1"/>
      <p:bldP spid="816147" grpId="0" animBg="1"/>
      <p:bldP spid="816148" grpId="0" animBg="1"/>
      <p:bldP spid="816149" grpId="0" animBg="1"/>
      <p:bldP spid="816150" grpId="0" animBg="1"/>
      <p:bldP spid="816151" grpId="0" animBg="1"/>
      <p:bldP spid="816152" grpId="0" animBg="1"/>
      <p:bldP spid="816153" grpId="0" animBg="1"/>
      <p:bldP spid="816154" grpId="0" animBg="1"/>
      <p:bldP spid="816155" grpId="0" animBg="1"/>
      <p:bldP spid="816156" grpId="0" animBg="1"/>
      <p:bldP spid="816157" grpId="0" animBg="1"/>
      <p:bldP spid="816158" grpId="0" animBg="1"/>
      <p:bldP spid="816159" grpId="0" animBg="1"/>
      <p:bldP spid="81616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6" name="Rectangle 4"/>
          <p:cNvSpPr>
            <a:spLocks noGrp="1" noChangeArrowheads="1"/>
          </p:cNvSpPr>
          <p:nvPr>
            <p:ph type="title"/>
          </p:nvPr>
        </p:nvSpPr>
        <p:spPr/>
        <p:txBody>
          <a:bodyPr/>
          <a:lstStyle/>
          <a:p>
            <a:pPr algn="l"/>
            <a:r>
              <a:rPr lang="de-DE" altLang="de-DE" dirty="0" smtClean="0"/>
              <a:t>Luftdichtheitsebene</a:t>
            </a:r>
            <a:br>
              <a:rPr lang="de-DE" altLang="de-DE" dirty="0" smtClean="0"/>
            </a:br>
            <a:r>
              <a:rPr lang="de-DE" altLang="de-DE" dirty="0" smtClean="0"/>
              <a:t> </a:t>
            </a:r>
            <a:endParaRPr lang="de-DE" altLang="de-DE" dirty="0"/>
          </a:p>
        </p:txBody>
      </p:sp>
      <p:sp>
        <p:nvSpPr>
          <p:cNvPr id="40" name="Foliennummernplatzhalter 2"/>
          <p:cNvSpPr>
            <a:spLocks noGrp="1"/>
          </p:cNvSpPr>
          <p:nvPr>
            <p:ph type="sldNum" sz="quarter" idx="4294967295"/>
          </p:nvPr>
        </p:nvSpPr>
        <p:spPr>
          <a:xfrm>
            <a:off x="7010400" y="6219825"/>
            <a:ext cx="2133600" cy="476250"/>
          </a:xfrm>
          <a:prstGeom prst="rect">
            <a:avLst/>
          </a:prstGeom>
        </p:spPr>
        <p:txBody>
          <a:bodyPr/>
          <a:lstStyle/>
          <a:p>
            <a:fld id="{48220B6C-DCB4-45ED-A1EC-6930EA513916}" type="slidenum">
              <a:rPr lang="de-DE" altLang="de-DE"/>
              <a:pPr/>
              <a:t>144</a:t>
            </a:fld>
            <a:endParaRPr lang="de-DE" altLang="de-DE"/>
          </a:p>
        </p:txBody>
      </p:sp>
      <p:pic>
        <p:nvPicPr>
          <p:cNvPr id="817155"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06501"/>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817157" name="Text Box 5"/>
          <p:cNvSpPr txBox="1">
            <a:spLocks noChangeArrowheads="1"/>
          </p:cNvSpPr>
          <p:nvPr/>
        </p:nvSpPr>
        <p:spPr bwMode="auto">
          <a:xfrm>
            <a:off x="1295400" y="33528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7158" name="Text Box 6"/>
          <p:cNvSpPr txBox="1">
            <a:spLocks noChangeArrowheads="1"/>
          </p:cNvSpPr>
          <p:nvPr/>
        </p:nvSpPr>
        <p:spPr bwMode="auto">
          <a:xfrm>
            <a:off x="2971801" y="49530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817159" name="Text Box 7"/>
          <p:cNvSpPr txBox="1">
            <a:spLocks noChangeArrowheads="1"/>
          </p:cNvSpPr>
          <p:nvPr/>
        </p:nvSpPr>
        <p:spPr bwMode="auto">
          <a:xfrm>
            <a:off x="2984989" y="3505200"/>
            <a:ext cx="531934"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7160" name="Text Box 8"/>
          <p:cNvSpPr txBox="1">
            <a:spLocks noChangeArrowheads="1"/>
          </p:cNvSpPr>
          <p:nvPr/>
        </p:nvSpPr>
        <p:spPr bwMode="auto">
          <a:xfrm>
            <a:off x="3124200" y="2057401"/>
            <a:ext cx="540727"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817161" name="Text Box 9"/>
          <p:cNvSpPr txBox="1">
            <a:spLocks noChangeArrowheads="1"/>
          </p:cNvSpPr>
          <p:nvPr/>
        </p:nvSpPr>
        <p:spPr bwMode="auto">
          <a:xfrm>
            <a:off x="7010400" y="38862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7162" name="Text Box 10"/>
          <p:cNvSpPr txBox="1">
            <a:spLocks noChangeArrowheads="1"/>
          </p:cNvSpPr>
          <p:nvPr/>
        </p:nvSpPr>
        <p:spPr bwMode="auto">
          <a:xfrm>
            <a:off x="1905000" y="5257801"/>
            <a:ext cx="448408"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817163" name="Text Box 11"/>
          <p:cNvSpPr txBox="1">
            <a:spLocks noChangeArrowheads="1"/>
          </p:cNvSpPr>
          <p:nvPr/>
        </p:nvSpPr>
        <p:spPr bwMode="auto">
          <a:xfrm>
            <a:off x="5562601" y="33528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7164" name="Line 12"/>
          <p:cNvSpPr>
            <a:spLocks noChangeShapeType="1"/>
          </p:cNvSpPr>
          <p:nvPr/>
        </p:nvSpPr>
        <p:spPr bwMode="auto">
          <a:xfrm>
            <a:off x="6235212" y="4432300"/>
            <a:ext cx="0" cy="152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65" name="Line 13"/>
          <p:cNvSpPr>
            <a:spLocks noChangeShapeType="1"/>
          </p:cNvSpPr>
          <p:nvPr/>
        </p:nvSpPr>
        <p:spPr bwMode="auto">
          <a:xfrm>
            <a:off x="4953000" y="3352800"/>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66" name="Line 14"/>
          <p:cNvSpPr>
            <a:spLocks noChangeShapeType="1"/>
          </p:cNvSpPr>
          <p:nvPr/>
        </p:nvSpPr>
        <p:spPr bwMode="auto">
          <a:xfrm>
            <a:off x="4953000" y="4200525"/>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67" name="Line 15"/>
          <p:cNvSpPr>
            <a:spLocks noChangeShapeType="1"/>
          </p:cNvSpPr>
          <p:nvPr/>
        </p:nvSpPr>
        <p:spPr bwMode="auto">
          <a:xfrm>
            <a:off x="5334000" y="3352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68" name="Line 16"/>
          <p:cNvSpPr>
            <a:spLocks noChangeShapeType="1"/>
          </p:cNvSpPr>
          <p:nvPr/>
        </p:nvSpPr>
        <p:spPr bwMode="auto">
          <a:xfrm>
            <a:off x="5334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69" name="Line 17"/>
          <p:cNvSpPr>
            <a:spLocks noChangeShapeType="1"/>
          </p:cNvSpPr>
          <p:nvPr/>
        </p:nvSpPr>
        <p:spPr bwMode="auto">
          <a:xfrm>
            <a:off x="4953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0" name="Line 18"/>
          <p:cNvSpPr>
            <a:spLocks noChangeShapeType="1"/>
          </p:cNvSpPr>
          <p:nvPr/>
        </p:nvSpPr>
        <p:spPr bwMode="auto">
          <a:xfrm>
            <a:off x="5410200" y="5413375"/>
            <a:ext cx="803031"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1" name="Line 19"/>
          <p:cNvSpPr>
            <a:spLocks noChangeShapeType="1"/>
          </p:cNvSpPr>
          <p:nvPr/>
        </p:nvSpPr>
        <p:spPr bwMode="auto">
          <a:xfrm flipV="1">
            <a:off x="6216162" y="5010151"/>
            <a:ext cx="0" cy="4159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2" name="Line 20"/>
          <p:cNvSpPr>
            <a:spLocks noChangeShapeType="1"/>
          </p:cNvSpPr>
          <p:nvPr/>
        </p:nvSpPr>
        <p:spPr bwMode="auto">
          <a:xfrm flipV="1">
            <a:off x="5426320" y="4270375"/>
            <a:ext cx="0" cy="11430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3" name="Line 21"/>
          <p:cNvSpPr>
            <a:spLocks noChangeShapeType="1"/>
          </p:cNvSpPr>
          <p:nvPr/>
        </p:nvSpPr>
        <p:spPr bwMode="auto">
          <a:xfrm flipV="1">
            <a:off x="6213231" y="3848100"/>
            <a:ext cx="0" cy="6096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4" name="Line 22"/>
          <p:cNvSpPr>
            <a:spLocks noChangeShapeType="1"/>
          </p:cNvSpPr>
          <p:nvPr/>
        </p:nvSpPr>
        <p:spPr bwMode="auto">
          <a:xfrm>
            <a:off x="3810001" y="4267200"/>
            <a:ext cx="1622181"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5" name="Line 23"/>
          <p:cNvSpPr>
            <a:spLocks noChangeShapeType="1"/>
          </p:cNvSpPr>
          <p:nvPr/>
        </p:nvSpPr>
        <p:spPr bwMode="auto">
          <a:xfrm>
            <a:off x="2756389" y="4267200"/>
            <a:ext cx="888023"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6" name="Line 24"/>
          <p:cNvSpPr>
            <a:spLocks noChangeShapeType="1"/>
          </p:cNvSpPr>
          <p:nvPr/>
        </p:nvSpPr>
        <p:spPr bwMode="auto">
          <a:xfrm flipV="1">
            <a:off x="2762250" y="3844926"/>
            <a:ext cx="0" cy="42227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7" name="Line 25"/>
          <p:cNvSpPr>
            <a:spLocks noChangeShapeType="1"/>
          </p:cNvSpPr>
          <p:nvPr/>
        </p:nvSpPr>
        <p:spPr bwMode="auto">
          <a:xfrm flipV="1">
            <a:off x="2743200" y="3124200"/>
            <a:ext cx="0" cy="152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8" name="Line 26"/>
          <p:cNvSpPr>
            <a:spLocks noChangeShapeType="1"/>
          </p:cNvSpPr>
          <p:nvPr/>
        </p:nvSpPr>
        <p:spPr bwMode="auto">
          <a:xfrm>
            <a:off x="2743200" y="3124200"/>
            <a:ext cx="9144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79" name="Line 27"/>
          <p:cNvSpPr>
            <a:spLocks noChangeShapeType="1"/>
          </p:cNvSpPr>
          <p:nvPr/>
        </p:nvSpPr>
        <p:spPr bwMode="auto">
          <a:xfrm>
            <a:off x="3810001" y="3124200"/>
            <a:ext cx="1175238"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80" name="Line 28"/>
          <p:cNvSpPr>
            <a:spLocks noChangeShapeType="1"/>
          </p:cNvSpPr>
          <p:nvPr/>
        </p:nvSpPr>
        <p:spPr bwMode="auto">
          <a:xfrm flipV="1">
            <a:off x="4982308" y="1676400"/>
            <a:ext cx="0" cy="14478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81" name="Line 29"/>
          <p:cNvSpPr>
            <a:spLocks noChangeShapeType="1"/>
          </p:cNvSpPr>
          <p:nvPr/>
        </p:nvSpPr>
        <p:spPr bwMode="auto">
          <a:xfrm flipV="1">
            <a:off x="6220558" y="1676400"/>
            <a:ext cx="0" cy="1600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82" name="Rectangle 30"/>
          <p:cNvSpPr>
            <a:spLocks noChangeArrowheads="1"/>
          </p:cNvSpPr>
          <p:nvPr/>
        </p:nvSpPr>
        <p:spPr bwMode="auto">
          <a:xfrm>
            <a:off x="4953000" y="1600200"/>
            <a:ext cx="1295400" cy="838200"/>
          </a:xfrm>
          <a:prstGeom prst="rect">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83" name="Freeform 31"/>
          <p:cNvSpPr>
            <a:spLocks/>
          </p:cNvSpPr>
          <p:nvPr/>
        </p:nvSpPr>
        <p:spPr bwMode="auto">
          <a:xfrm>
            <a:off x="3811466" y="3121026"/>
            <a:ext cx="1465" cy="1146175"/>
          </a:xfrm>
          <a:custGeom>
            <a:avLst/>
            <a:gdLst>
              <a:gd name="T0" fmla="*/ 1 w 1"/>
              <a:gd name="T1" fmla="*/ 0 h 722"/>
              <a:gd name="T2" fmla="*/ 0 w 1"/>
              <a:gd name="T3" fmla="*/ 722 h 722"/>
            </a:gdLst>
            <a:ahLst/>
            <a:cxnLst>
              <a:cxn ang="0">
                <a:pos x="T0" y="T1"/>
              </a:cxn>
              <a:cxn ang="0">
                <a:pos x="T2" y="T3"/>
              </a:cxn>
            </a:cxnLst>
            <a:rect l="0" t="0" r="r" b="b"/>
            <a:pathLst>
              <a:path w="1" h="722">
                <a:moveTo>
                  <a:pt x="1" y="0"/>
                </a:moveTo>
                <a:lnTo>
                  <a:pt x="0" y="722"/>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84" name="Freeform 32"/>
          <p:cNvSpPr>
            <a:spLocks/>
          </p:cNvSpPr>
          <p:nvPr/>
        </p:nvSpPr>
        <p:spPr bwMode="auto">
          <a:xfrm>
            <a:off x="3641482" y="3122613"/>
            <a:ext cx="1465" cy="1147762"/>
          </a:xfrm>
          <a:custGeom>
            <a:avLst/>
            <a:gdLst>
              <a:gd name="T0" fmla="*/ 0 w 1"/>
              <a:gd name="T1" fmla="*/ 0 h 723"/>
              <a:gd name="T2" fmla="*/ 0 w 1"/>
              <a:gd name="T3" fmla="*/ 723 h 723"/>
            </a:gdLst>
            <a:ahLst/>
            <a:cxnLst>
              <a:cxn ang="0">
                <a:pos x="T0" y="T1"/>
              </a:cxn>
              <a:cxn ang="0">
                <a:pos x="T2" y="T3"/>
              </a:cxn>
            </a:cxnLst>
            <a:rect l="0" t="0" r="r" b="b"/>
            <a:pathLst>
              <a:path w="1" h="723">
                <a:moveTo>
                  <a:pt x="0" y="0"/>
                </a:moveTo>
                <a:lnTo>
                  <a:pt x="0" y="723"/>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7185" name="Oval 33"/>
          <p:cNvSpPr>
            <a:spLocks noChangeArrowheads="1"/>
          </p:cNvSpPr>
          <p:nvPr/>
        </p:nvSpPr>
        <p:spPr bwMode="auto">
          <a:xfrm>
            <a:off x="2438400" y="35814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86" name="Oval 34"/>
          <p:cNvSpPr>
            <a:spLocks noChangeArrowheads="1"/>
          </p:cNvSpPr>
          <p:nvPr/>
        </p:nvSpPr>
        <p:spPr bwMode="auto">
          <a:xfrm>
            <a:off x="3503736" y="2867026"/>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87" name="Oval 35"/>
          <p:cNvSpPr>
            <a:spLocks noChangeArrowheads="1"/>
          </p:cNvSpPr>
          <p:nvPr/>
        </p:nvSpPr>
        <p:spPr bwMode="auto">
          <a:xfrm>
            <a:off x="3516923" y="4056063"/>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88" name="Oval 36"/>
          <p:cNvSpPr>
            <a:spLocks noChangeArrowheads="1"/>
          </p:cNvSpPr>
          <p:nvPr/>
        </p:nvSpPr>
        <p:spPr bwMode="auto">
          <a:xfrm>
            <a:off x="4724400" y="35052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89" name="Oval 37"/>
          <p:cNvSpPr>
            <a:spLocks noChangeArrowheads="1"/>
          </p:cNvSpPr>
          <p:nvPr/>
        </p:nvSpPr>
        <p:spPr bwMode="auto">
          <a:xfrm>
            <a:off x="4876800" y="40386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90" name="Oval 38"/>
          <p:cNvSpPr>
            <a:spLocks noChangeArrowheads="1"/>
          </p:cNvSpPr>
          <p:nvPr/>
        </p:nvSpPr>
        <p:spPr bwMode="auto">
          <a:xfrm>
            <a:off x="5181600" y="13716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91" name="Oval 39"/>
          <p:cNvSpPr>
            <a:spLocks noChangeArrowheads="1"/>
          </p:cNvSpPr>
          <p:nvPr/>
        </p:nvSpPr>
        <p:spPr bwMode="auto">
          <a:xfrm>
            <a:off x="6096000" y="18288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7192" name="Oval 40"/>
          <p:cNvSpPr>
            <a:spLocks noChangeArrowheads="1"/>
          </p:cNvSpPr>
          <p:nvPr/>
        </p:nvSpPr>
        <p:spPr bwMode="auto">
          <a:xfrm>
            <a:off x="6096000" y="4343400"/>
            <a:ext cx="457200" cy="457200"/>
          </a:xfrm>
          <a:prstGeom prst="ellipse">
            <a:avLst/>
          </a:prstGeom>
          <a:noFill/>
          <a:ln w="25400">
            <a:solidFill>
              <a:srgbClr val="0000FF"/>
            </a:solidFill>
            <a:round/>
            <a:headEnd/>
            <a:tailEnd/>
          </a:ln>
          <a:effectLst/>
          <a:extLst>
            <a:ext uri="{909E8E84-426E-40DD-AFC4-6F175D3DCCD1}">
              <a14:hiddenFill xmlns:a14="http://schemas.microsoft.com/office/drawing/2010/main">
                <a:solidFill>
                  <a:srgbClr val="FFCC99">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Durchdringungen</a:t>
            </a:r>
            <a:endParaRPr lang="de-DE" sz="27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816058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17192"/>
                                        </p:tgtEl>
                                        <p:attrNameLst>
                                          <p:attrName>style.visibility</p:attrName>
                                        </p:attrNameLst>
                                      </p:cBhvr>
                                      <p:to>
                                        <p:strVal val="visible"/>
                                      </p:to>
                                    </p:set>
                                    <p:anim calcmode="lin" valueType="num">
                                      <p:cBhvr>
                                        <p:cTn id="7" dur="500" fill="hold"/>
                                        <p:tgtEl>
                                          <p:spTgt spid="817192"/>
                                        </p:tgtEl>
                                        <p:attrNameLst>
                                          <p:attrName>ppt_w</p:attrName>
                                        </p:attrNameLst>
                                      </p:cBhvr>
                                      <p:tavLst>
                                        <p:tav tm="0">
                                          <p:val>
                                            <p:fltVal val="0"/>
                                          </p:val>
                                        </p:tav>
                                        <p:tav tm="100000">
                                          <p:val>
                                            <p:strVal val="#ppt_w"/>
                                          </p:val>
                                        </p:tav>
                                      </p:tavLst>
                                    </p:anim>
                                    <p:anim calcmode="lin" valueType="num">
                                      <p:cBhvr>
                                        <p:cTn id="8" dur="500" fill="hold"/>
                                        <p:tgtEl>
                                          <p:spTgt spid="81719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17185"/>
                                        </p:tgtEl>
                                        <p:attrNameLst>
                                          <p:attrName>style.visibility</p:attrName>
                                        </p:attrNameLst>
                                      </p:cBhvr>
                                      <p:to>
                                        <p:strVal val="visible"/>
                                      </p:to>
                                    </p:set>
                                    <p:anim calcmode="lin" valueType="num">
                                      <p:cBhvr>
                                        <p:cTn id="12" dur="500" fill="hold"/>
                                        <p:tgtEl>
                                          <p:spTgt spid="817185"/>
                                        </p:tgtEl>
                                        <p:attrNameLst>
                                          <p:attrName>ppt_w</p:attrName>
                                        </p:attrNameLst>
                                      </p:cBhvr>
                                      <p:tavLst>
                                        <p:tav tm="0">
                                          <p:val>
                                            <p:fltVal val="0"/>
                                          </p:val>
                                        </p:tav>
                                        <p:tav tm="100000">
                                          <p:val>
                                            <p:strVal val="#ppt_w"/>
                                          </p:val>
                                        </p:tav>
                                      </p:tavLst>
                                    </p:anim>
                                    <p:anim calcmode="lin" valueType="num">
                                      <p:cBhvr>
                                        <p:cTn id="13" dur="500" fill="hold"/>
                                        <p:tgtEl>
                                          <p:spTgt spid="81718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817186"/>
                                        </p:tgtEl>
                                        <p:attrNameLst>
                                          <p:attrName>style.visibility</p:attrName>
                                        </p:attrNameLst>
                                      </p:cBhvr>
                                      <p:to>
                                        <p:strVal val="visible"/>
                                      </p:to>
                                    </p:set>
                                    <p:anim calcmode="lin" valueType="num">
                                      <p:cBhvr>
                                        <p:cTn id="17" dur="500" fill="hold"/>
                                        <p:tgtEl>
                                          <p:spTgt spid="817186"/>
                                        </p:tgtEl>
                                        <p:attrNameLst>
                                          <p:attrName>ppt_w</p:attrName>
                                        </p:attrNameLst>
                                      </p:cBhvr>
                                      <p:tavLst>
                                        <p:tav tm="0">
                                          <p:val>
                                            <p:fltVal val="0"/>
                                          </p:val>
                                        </p:tav>
                                        <p:tav tm="100000">
                                          <p:val>
                                            <p:strVal val="#ppt_w"/>
                                          </p:val>
                                        </p:tav>
                                      </p:tavLst>
                                    </p:anim>
                                    <p:anim calcmode="lin" valueType="num">
                                      <p:cBhvr>
                                        <p:cTn id="18" dur="500" fill="hold"/>
                                        <p:tgtEl>
                                          <p:spTgt spid="81718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17187"/>
                                        </p:tgtEl>
                                        <p:attrNameLst>
                                          <p:attrName>style.visibility</p:attrName>
                                        </p:attrNameLst>
                                      </p:cBhvr>
                                      <p:to>
                                        <p:strVal val="visible"/>
                                      </p:to>
                                    </p:set>
                                    <p:anim calcmode="lin" valueType="num">
                                      <p:cBhvr>
                                        <p:cTn id="22" dur="500" fill="hold"/>
                                        <p:tgtEl>
                                          <p:spTgt spid="817187"/>
                                        </p:tgtEl>
                                        <p:attrNameLst>
                                          <p:attrName>ppt_w</p:attrName>
                                        </p:attrNameLst>
                                      </p:cBhvr>
                                      <p:tavLst>
                                        <p:tav tm="0">
                                          <p:val>
                                            <p:fltVal val="0"/>
                                          </p:val>
                                        </p:tav>
                                        <p:tav tm="100000">
                                          <p:val>
                                            <p:strVal val="#ppt_w"/>
                                          </p:val>
                                        </p:tav>
                                      </p:tavLst>
                                    </p:anim>
                                    <p:anim calcmode="lin" valueType="num">
                                      <p:cBhvr>
                                        <p:cTn id="23" dur="500" fill="hold"/>
                                        <p:tgtEl>
                                          <p:spTgt spid="81718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817188"/>
                                        </p:tgtEl>
                                        <p:attrNameLst>
                                          <p:attrName>style.visibility</p:attrName>
                                        </p:attrNameLst>
                                      </p:cBhvr>
                                      <p:to>
                                        <p:strVal val="visible"/>
                                      </p:to>
                                    </p:set>
                                    <p:anim calcmode="lin" valueType="num">
                                      <p:cBhvr>
                                        <p:cTn id="27" dur="500" fill="hold"/>
                                        <p:tgtEl>
                                          <p:spTgt spid="817188"/>
                                        </p:tgtEl>
                                        <p:attrNameLst>
                                          <p:attrName>ppt_w</p:attrName>
                                        </p:attrNameLst>
                                      </p:cBhvr>
                                      <p:tavLst>
                                        <p:tav tm="0">
                                          <p:val>
                                            <p:fltVal val="0"/>
                                          </p:val>
                                        </p:tav>
                                        <p:tav tm="100000">
                                          <p:val>
                                            <p:strVal val="#ppt_w"/>
                                          </p:val>
                                        </p:tav>
                                      </p:tavLst>
                                    </p:anim>
                                    <p:anim calcmode="lin" valueType="num">
                                      <p:cBhvr>
                                        <p:cTn id="28" dur="500" fill="hold"/>
                                        <p:tgtEl>
                                          <p:spTgt spid="81718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817190"/>
                                        </p:tgtEl>
                                        <p:attrNameLst>
                                          <p:attrName>style.visibility</p:attrName>
                                        </p:attrNameLst>
                                      </p:cBhvr>
                                      <p:to>
                                        <p:strVal val="visible"/>
                                      </p:to>
                                    </p:set>
                                    <p:anim calcmode="lin" valueType="num">
                                      <p:cBhvr>
                                        <p:cTn id="32" dur="500" fill="hold"/>
                                        <p:tgtEl>
                                          <p:spTgt spid="817190"/>
                                        </p:tgtEl>
                                        <p:attrNameLst>
                                          <p:attrName>ppt_w</p:attrName>
                                        </p:attrNameLst>
                                      </p:cBhvr>
                                      <p:tavLst>
                                        <p:tav tm="0">
                                          <p:val>
                                            <p:fltVal val="0"/>
                                          </p:val>
                                        </p:tav>
                                        <p:tav tm="100000">
                                          <p:val>
                                            <p:strVal val="#ppt_w"/>
                                          </p:val>
                                        </p:tav>
                                      </p:tavLst>
                                    </p:anim>
                                    <p:anim calcmode="lin" valueType="num">
                                      <p:cBhvr>
                                        <p:cTn id="33" dur="500" fill="hold"/>
                                        <p:tgtEl>
                                          <p:spTgt spid="817190"/>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817191"/>
                                        </p:tgtEl>
                                        <p:attrNameLst>
                                          <p:attrName>style.visibility</p:attrName>
                                        </p:attrNameLst>
                                      </p:cBhvr>
                                      <p:to>
                                        <p:strVal val="visible"/>
                                      </p:to>
                                    </p:set>
                                    <p:anim calcmode="lin" valueType="num">
                                      <p:cBhvr>
                                        <p:cTn id="37" dur="500" fill="hold"/>
                                        <p:tgtEl>
                                          <p:spTgt spid="817191"/>
                                        </p:tgtEl>
                                        <p:attrNameLst>
                                          <p:attrName>ppt_w</p:attrName>
                                        </p:attrNameLst>
                                      </p:cBhvr>
                                      <p:tavLst>
                                        <p:tav tm="0">
                                          <p:val>
                                            <p:fltVal val="0"/>
                                          </p:val>
                                        </p:tav>
                                        <p:tav tm="100000">
                                          <p:val>
                                            <p:strVal val="#ppt_w"/>
                                          </p:val>
                                        </p:tav>
                                      </p:tavLst>
                                    </p:anim>
                                    <p:anim calcmode="lin" valueType="num">
                                      <p:cBhvr>
                                        <p:cTn id="38" dur="500" fill="hold"/>
                                        <p:tgtEl>
                                          <p:spTgt spid="81719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817189"/>
                                        </p:tgtEl>
                                        <p:attrNameLst>
                                          <p:attrName>style.visibility</p:attrName>
                                        </p:attrNameLst>
                                      </p:cBhvr>
                                      <p:to>
                                        <p:strVal val="visible"/>
                                      </p:to>
                                    </p:set>
                                    <p:anim calcmode="lin" valueType="num">
                                      <p:cBhvr>
                                        <p:cTn id="42" dur="500" fill="hold"/>
                                        <p:tgtEl>
                                          <p:spTgt spid="817189"/>
                                        </p:tgtEl>
                                        <p:attrNameLst>
                                          <p:attrName>ppt_w</p:attrName>
                                        </p:attrNameLst>
                                      </p:cBhvr>
                                      <p:tavLst>
                                        <p:tav tm="0">
                                          <p:val>
                                            <p:fltVal val="0"/>
                                          </p:val>
                                        </p:tav>
                                        <p:tav tm="100000">
                                          <p:val>
                                            <p:strVal val="#ppt_w"/>
                                          </p:val>
                                        </p:tav>
                                      </p:tavLst>
                                    </p:anim>
                                    <p:anim calcmode="lin" valueType="num">
                                      <p:cBhvr>
                                        <p:cTn id="43" dur="500" fill="hold"/>
                                        <p:tgtEl>
                                          <p:spTgt spid="8171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185" grpId="0" animBg="1"/>
      <p:bldP spid="817186" grpId="0" animBg="1"/>
      <p:bldP spid="817187" grpId="0" animBg="1"/>
      <p:bldP spid="817188" grpId="0" animBg="1"/>
      <p:bldP spid="817189" grpId="0" animBg="1"/>
      <p:bldP spid="817190" grpId="0" animBg="1"/>
      <p:bldP spid="817191" grpId="0" animBg="1"/>
      <p:bldP spid="817192"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8179"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2192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818180" name="Text Box 4"/>
          <p:cNvSpPr txBox="1">
            <a:spLocks noChangeArrowheads="1"/>
          </p:cNvSpPr>
          <p:nvPr/>
        </p:nvSpPr>
        <p:spPr bwMode="auto">
          <a:xfrm>
            <a:off x="1295400" y="33528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8181" name="Text Box 5"/>
          <p:cNvSpPr txBox="1">
            <a:spLocks noChangeArrowheads="1"/>
          </p:cNvSpPr>
          <p:nvPr/>
        </p:nvSpPr>
        <p:spPr bwMode="auto">
          <a:xfrm>
            <a:off x="2971801" y="49530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818182" name="Text Box 6"/>
          <p:cNvSpPr txBox="1">
            <a:spLocks noChangeArrowheads="1"/>
          </p:cNvSpPr>
          <p:nvPr/>
        </p:nvSpPr>
        <p:spPr bwMode="auto">
          <a:xfrm>
            <a:off x="3031881" y="3505200"/>
            <a:ext cx="531934"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8183" name="Text Box 7"/>
          <p:cNvSpPr txBox="1">
            <a:spLocks noChangeArrowheads="1"/>
          </p:cNvSpPr>
          <p:nvPr/>
        </p:nvSpPr>
        <p:spPr bwMode="auto">
          <a:xfrm>
            <a:off x="3124200" y="2057401"/>
            <a:ext cx="540727"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818184" name="Text Box 8"/>
          <p:cNvSpPr txBox="1">
            <a:spLocks noChangeArrowheads="1"/>
          </p:cNvSpPr>
          <p:nvPr/>
        </p:nvSpPr>
        <p:spPr bwMode="auto">
          <a:xfrm>
            <a:off x="7010400" y="3886201"/>
            <a:ext cx="625720" cy="2841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818185" name="Text Box 9"/>
          <p:cNvSpPr txBox="1">
            <a:spLocks noChangeArrowheads="1"/>
          </p:cNvSpPr>
          <p:nvPr/>
        </p:nvSpPr>
        <p:spPr bwMode="auto">
          <a:xfrm>
            <a:off x="1905000" y="5257801"/>
            <a:ext cx="448408"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818186" name="Text Box 10"/>
          <p:cNvSpPr txBox="1">
            <a:spLocks noChangeArrowheads="1"/>
          </p:cNvSpPr>
          <p:nvPr/>
        </p:nvSpPr>
        <p:spPr bwMode="auto">
          <a:xfrm>
            <a:off x="5562601" y="3352801"/>
            <a:ext cx="531935" cy="2841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818187" name="AutoShape 11"/>
          <p:cNvSpPr>
            <a:spLocks noChangeArrowheads="1"/>
          </p:cNvSpPr>
          <p:nvPr/>
        </p:nvSpPr>
        <p:spPr bwMode="auto">
          <a:xfrm>
            <a:off x="5791200" y="4495801"/>
            <a:ext cx="1079989" cy="360363"/>
          </a:xfrm>
          <a:prstGeom prst="curvedDown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88" name="AutoShape 12"/>
          <p:cNvSpPr>
            <a:spLocks noChangeArrowheads="1"/>
          </p:cNvSpPr>
          <p:nvPr/>
        </p:nvSpPr>
        <p:spPr bwMode="auto">
          <a:xfrm>
            <a:off x="3276600" y="3886200"/>
            <a:ext cx="360485" cy="1079500"/>
          </a:xfrm>
          <a:prstGeom prst="curvedLeft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89" name="AutoShape 13"/>
          <p:cNvSpPr>
            <a:spLocks noChangeArrowheads="1"/>
          </p:cNvSpPr>
          <p:nvPr/>
        </p:nvSpPr>
        <p:spPr bwMode="auto">
          <a:xfrm rot="16200000">
            <a:off x="3450493" y="2874108"/>
            <a:ext cx="1079500" cy="360485"/>
          </a:xfrm>
          <a:prstGeom prst="curvedDown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0" name="AutoShape 14"/>
          <p:cNvSpPr>
            <a:spLocks noChangeArrowheads="1"/>
          </p:cNvSpPr>
          <p:nvPr/>
        </p:nvSpPr>
        <p:spPr bwMode="auto">
          <a:xfrm rot="10800000">
            <a:off x="2133600" y="3810001"/>
            <a:ext cx="1079989" cy="360363"/>
          </a:xfrm>
          <a:prstGeom prst="curvedUp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1" name="AutoShape 15"/>
          <p:cNvSpPr>
            <a:spLocks noChangeArrowheads="1"/>
          </p:cNvSpPr>
          <p:nvPr/>
        </p:nvSpPr>
        <p:spPr bwMode="auto">
          <a:xfrm rot="16200000">
            <a:off x="5126893" y="1426308"/>
            <a:ext cx="1079500" cy="360485"/>
          </a:xfrm>
          <a:prstGeom prst="curvedDown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2" name="AutoShape 16"/>
          <p:cNvSpPr>
            <a:spLocks noChangeArrowheads="1"/>
          </p:cNvSpPr>
          <p:nvPr/>
        </p:nvSpPr>
        <p:spPr bwMode="auto">
          <a:xfrm rot="1800000">
            <a:off x="4495800" y="4191001"/>
            <a:ext cx="1079989" cy="360363"/>
          </a:xfrm>
          <a:prstGeom prst="curvedDownArrow">
            <a:avLst>
              <a:gd name="adj1" fmla="val 64934"/>
              <a:gd name="adj2" fmla="val 12986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3" name="Text Box 17"/>
          <p:cNvSpPr txBox="1">
            <a:spLocks noChangeArrowheads="1"/>
          </p:cNvSpPr>
          <p:nvPr/>
        </p:nvSpPr>
        <p:spPr bwMode="auto">
          <a:xfrm>
            <a:off x="6553200" y="4191001"/>
            <a:ext cx="15240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Rollladenkasten</a:t>
            </a:r>
          </a:p>
        </p:txBody>
      </p:sp>
      <p:sp>
        <p:nvSpPr>
          <p:cNvPr id="818194" name="AutoShape 18"/>
          <p:cNvSpPr>
            <a:spLocks noChangeArrowheads="1"/>
          </p:cNvSpPr>
          <p:nvPr/>
        </p:nvSpPr>
        <p:spPr bwMode="auto">
          <a:xfrm>
            <a:off x="5791200" y="4495800"/>
            <a:ext cx="1079989" cy="179388"/>
          </a:xfrm>
          <a:prstGeom prst="curvedDownArrow">
            <a:avLst>
              <a:gd name="adj1" fmla="val 130442"/>
              <a:gd name="adj2" fmla="val 260884"/>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5" name="Line 19"/>
          <p:cNvSpPr>
            <a:spLocks noChangeShapeType="1"/>
          </p:cNvSpPr>
          <p:nvPr/>
        </p:nvSpPr>
        <p:spPr bwMode="auto">
          <a:xfrm>
            <a:off x="6229350" y="4438650"/>
            <a:ext cx="0" cy="1524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196" name="AutoShape 20"/>
          <p:cNvSpPr>
            <a:spLocks noChangeArrowheads="1"/>
          </p:cNvSpPr>
          <p:nvPr/>
        </p:nvSpPr>
        <p:spPr bwMode="auto">
          <a:xfrm rot="1800000">
            <a:off x="4495800" y="4191000"/>
            <a:ext cx="1079989" cy="179388"/>
          </a:xfrm>
          <a:prstGeom prst="curvedDownArrow">
            <a:avLst>
              <a:gd name="adj1" fmla="val 130442"/>
              <a:gd name="adj2" fmla="val 260884"/>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197" name="Line 21"/>
          <p:cNvSpPr>
            <a:spLocks noChangeShapeType="1"/>
          </p:cNvSpPr>
          <p:nvPr/>
        </p:nvSpPr>
        <p:spPr bwMode="auto">
          <a:xfrm>
            <a:off x="4953000" y="3352800"/>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198" name="Line 22"/>
          <p:cNvSpPr>
            <a:spLocks noChangeShapeType="1"/>
          </p:cNvSpPr>
          <p:nvPr/>
        </p:nvSpPr>
        <p:spPr bwMode="auto">
          <a:xfrm>
            <a:off x="4953000" y="4203700"/>
            <a:ext cx="3810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199" name="Line 23"/>
          <p:cNvSpPr>
            <a:spLocks noChangeShapeType="1"/>
          </p:cNvSpPr>
          <p:nvPr/>
        </p:nvSpPr>
        <p:spPr bwMode="auto">
          <a:xfrm>
            <a:off x="5334000" y="33528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0" name="Line 24"/>
          <p:cNvSpPr>
            <a:spLocks noChangeShapeType="1"/>
          </p:cNvSpPr>
          <p:nvPr/>
        </p:nvSpPr>
        <p:spPr bwMode="auto">
          <a:xfrm>
            <a:off x="5334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1" name="Line 25"/>
          <p:cNvSpPr>
            <a:spLocks noChangeShapeType="1"/>
          </p:cNvSpPr>
          <p:nvPr/>
        </p:nvSpPr>
        <p:spPr bwMode="auto">
          <a:xfrm>
            <a:off x="4953000" y="3352800"/>
            <a:ext cx="0" cy="838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2" name="Text Box 26"/>
          <p:cNvSpPr txBox="1">
            <a:spLocks noChangeArrowheads="1"/>
          </p:cNvSpPr>
          <p:nvPr/>
        </p:nvSpPr>
        <p:spPr bwMode="auto">
          <a:xfrm>
            <a:off x="5257800" y="3810001"/>
            <a:ext cx="6858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Türen</a:t>
            </a:r>
          </a:p>
        </p:txBody>
      </p:sp>
      <p:sp>
        <p:nvSpPr>
          <p:cNvPr id="818203" name="Text Box 27"/>
          <p:cNvSpPr txBox="1">
            <a:spLocks noChangeArrowheads="1"/>
          </p:cNvSpPr>
          <p:nvPr/>
        </p:nvSpPr>
        <p:spPr bwMode="auto">
          <a:xfrm>
            <a:off x="1525466" y="3657601"/>
            <a:ext cx="836734"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Fenster</a:t>
            </a:r>
          </a:p>
        </p:txBody>
      </p:sp>
      <p:sp>
        <p:nvSpPr>
          <p:cNvPr id="818204" name="AutoShape 28"/>
          <p:cNvSpPr>
            <a:spLocks noChangeArrowheads="1"/>
          </p:cNvSpPr>
          <p:nvPr/>
        </p:nvSpPr>
        <p:spPr bwMode="auto">
          <a:xfrm rot="10800000">
            <a:off x="2133600" y="3810000"/>
            <a:ext cx="1079989" cy="179388"/>
          </a:xfrm>
          <a:prstGeom prst="curvedUpArrow">
            <a:avLst>
              <a:gd name="adj1" fmla="val 130442"/>
              <a:gd name="adj2" fmla="val 260884"/>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05" name="Text Box 29"/>
          <p:cNvSpPr txBox="1">
            <a:spLocks noChangeArrowheads="1"/>
          </p:cNvSpPr>
          <p:nvPr/>
        </p:nvSpPr>
        <p:spPr bwMode="auto">
          <a:xfrm>
            <a:off x="3352800" y="2286001"/>
            <a:ext cx="16002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Durchdringungen</a:t>
            </a:r>
          </a:p>
        </p:txBody>
      </p:sp>
      <p:sp>
        <p:nvSpPr>
          <p:cNvPr id="818206" name="Line 30"/>
          <p:cNvSpPr>
            <a:spLocks noChangeShapeType="1"/>
          </p:cNvSpPr>
          <p:nvPr/>
        </p:nvSpPr>
        <p:spPr bwMode="auto">
          <a:xfrm flipV="1">
            <a:off x="2438400" y="3352801"/>
            <a:ext cx="215412" cy="144463"/>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7" name="Line 31"/>
          <p:cNvSpPr>
            <a:spLocks noChangeShapeType="1"/>
          </p:cNvSpPr>
          <p:nvPr/>
        </p:nvSpPr>
        <p:spPr bwMode="auto">
          <a:xfrm flipH="1">
            <a:off x="2743200" y="3581400"/>
            <a:ext cx="145074" cy="2159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8" name="Line 32"/>
          <p:cNvSpPr>
            <a:spLocks noChangeShapeType="1"/>
          </p:cNvSpPr>
          <p:nvPr/>
        </p:nvSpPr>
        <p:spPr bwMode="auto">
          <a:xfrm>
            <a:off x="5943600" y="4419600"/>
            <a:ext cx="291612" cy="762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09" name="Line 33"/>
          <p:cNvSpPr>
            <a:spLocks noChangeShapeType="1"/>
          </p:cNvSpPr>
          <p:nvPr/>
        </p:nvSpPr>
        <p:spPr bwMode="auto">
          <a:xfrm flipH="1">
            <a:off x="5334000" y="3581401"/>
            <a:ext cx="215412" cy="144463"/>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0" name="Line 34"/>
          <p:cNvSpPr>
            <a:spLocks noChangeShapeType="1"/>
          </p:cNvSpPr>
          <p:nvPr/>
        </p:nvSpPr>
        <p:spPr bwMode="auto">
          <a:xfrm flipV="1">
            <a:off x="4876800" y="4191001"/>
            <a:ext cx="215412" cy="144463"/>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1" name="Line 35"/>
          <p:cNvSpPr>
            <a:spLocks noChangeShapeType="1"/>
          </p:cNvSpPr>
          <p:nvPr/>
        </p:nvSpPr>
        <p:spPr bwMode="auto">
          <a:xfrm>
            <a:off x="4724400" y="3733800"/>
            <a:ext cx="291612" cy="762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2" name="AutoShape 36"/>
          <p:cNvSpPr>
            <a:spLocks noChangeArrowheads="1"/>
          </p:cNvSpPr>
          <p:nvPr/>
        </p:nvSpPr>
        <p:spPr bwMode="auto">
          <a:xfrm rot="16200000">
            <a:off x="3359639" y="2964962"/>
            <a:ext cx="1079500" cy="178777"/>
          </a:xfrm>
          <a:prstGeom prst="curvedDownArrow">
            <a:avLst>
              <a:gd name="adj1" fmla="val 111475"/>
              <a:gd name="adj2" fmla="val 222951"/>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13" name="AutoShape 37"/>
          <p:cNvSpPr>
            <a:spLocks noChangeArrowheads="1"/>
          </p:cNvSpPr>
          <p:nvPr/>
        </p:nvSpPr>
        <p:spPr bwMode="auto">
          <a:xfrm>
            <a:off x="3429000" y="3886200"/>
            <a:ext cx="178777" cy="1079500"/>
          </a:xfrm>
          <a:prstGeom prst="curvedLeftArrow">
            <a:avLst>
              <a:gd name="adj1" fmla="val 111475"/>
              <a:gd name="adj2" fmla="val 222951"/>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14" name="Line 38"/>
          <p:cNvSpPr>
            <a:spLocks noChangeShapeType="1"/>
          </p:cNvSpPr>
          <p:nvPr/>
        </p:nvSpPr>
        <p:spPr bwMode="auto">
          <a:xfrm flipH="1">
            <a:off x="3657600" y="4114801"/>
            <a:ext cx="215412" cy="144463"/>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5" name="Line 39"/>
          <p:cNvSpPr>
            <a:spLocks noChangeShapeType="1"/>
          </p:cNvSpPr>
          <p:nvPr/>
        </p:nvSpPr>
        <p:spPr bwMode="auto">
          <a:xfrm>
            <a:off x="3505200" y="2971800"/>
            <a:ext cx="291612" cy="76200"/>
          </a:xfrm>
          <a:prstGeom prst="line">
            <a:avLst/>
          </a:prstGeom>
          <a:noFill/>
          <a:ln w="254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6" name="Text Box 40"/>
          <p:cNvSpPr txBox="1">
            <a:spLocks noChangeArrowheads="1"/>
          </p:cNvSpPr>
          <p:nvPr/>
        </p:nvSpPr>
        <p:spPr bwMode="auto">
          <a:xfrm>
            <a:off x="4343400" y="1066801"/>
            <a:ext cx="1143000" cy="314325"/>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a:solidFill>
                  <a:srgbClr val="3333FF"/>
                </a:solidFill>
              </a:rPr>
              <a:t>Materialmix</a:t>
            </a:r>
          </a:p>
        </p:txBody>
      </p:sp>
      <p:sp>
        <p:nvSpPr>
          <p:cNvPr id="818217" name="AutoShape 41"/>
          <p:cNvSpPr>
            <a:spLocks noChangeArrowheads="1"/>
          </p:cNvSpPr>
          <p:nvPr/>
        </p:nvSpPr>
        <p:spPr bwMode="auto">
          <a:xfrm rot="16200000">
            <a:off x="5034574" y="1515575"/>
            <a:ext cx="1079500" cy="178777"/>
          </a:xfrm>
          <a:prstGeom prst="curvedDownArrow">
            <a:avLst>
              <a:gd name="adj1" fmla="val 111475"/>
              <a:gd name="adj2" fmla="val 222951"/>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18" name="Line 42"/>
          <p:cNvSpPr>
            <a:spLocks noChangeShapeType="1"/>
          </p:cNvSpPr>
          <p:nvPr/>
        </p:nvSpPr>
        <p:spPr bwMode="auto">
          <a:xfrm>
            <a:off x="5423389" y="5410200"/>
            <a:ext cx="800100"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19" name="Line 43"/>
          <p:cNvSpPr>
            <a:spLocks noChangeShapeType="1"/>
          </p:cNvSpPr>
          <p:nvPr/>
        </p:nvSpPr>
        <p:spPr bwMode="auto">
          <a:xfrm flipV="1">
            <a:off x="6216162" y="5013325"/>
            <a:ext cx="0" cy="38735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0" name="Line 44"/>
          <p:cNvSpPr>
            <a:spLocks noChangeShapeType="1"/>
          </p:cNvSpPr>
          <p:nvPr/>
        </p:nvSpPr>
        <p:spPr bwMode="auto">
          <a:xfrm flipV="1">
            <a:off x="5435112" y="4267200"/>
            <a:ext cx="0" cy="11430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1" name="Line 45"/>
          <p:cNvSpPr>
            <a:spLocks noChangeShapeType="1"/>
          </p:cNvSpPr>
          <p:nvPr/>
        </p:nvSpPr>
        <p:spPr bwMode="auto">
          <a:xfrm flipV="1">
            <a:off x="6216162" y="3829050"/>
            <a:ext cx="0" cy="6096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2" name="Line 46"/>
          <p:cNvSpPr>
            <a:spLocks noChangeShapeType="1"/>
          </p:cNvSpPr>
          <p:nvPr/>
        </p:nvSpPr>
        <p:spPr bwMode="auto">
          <a:xfrm>
            <a:off x="3810001" y="4267200"/>
            <a:ext cx="1632438"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3" name="Line 47"/>
          <p:cNvSpPr>
            <a:spLocks noChangeShapeType="1"/>
          </p:cNvSpPr>
          <p:nvPr/>
        </p:nvSpPr>
        <p:spPr bwMode="auto">
          <a:xfrm>
            <a:off x="2743200" y="4267200"/>
            <a:ext cx="889489"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4" name="Line 48"/>
          <p:cNvSpPr>
            <a:spLocks noChangeShapeType="1"/>
          </p:cNvSpPr>
          <p:nvPr/>
        </p:nvSpPr>
        <p:spPr bwMode="auto">
          <a:xfrm flipV="1">
            <a:off x="2756389" y="3832226"/>
            <a:ext cx="0" cy="4413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5" name="Line 49"/>
          <p:cNvSpPr>
            <a:spLocks noChangeShapeType="1"/>
          </p:cNvSpPr>
          <p:nvPr/>
        </p:nvSpPr>
        <p:spPr bwMode="auto">
          <a:xfrm flipV="1">
            <a:off x="2756389" y="3124201"/>
            <a:ext cx="0" cy="1746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6" name="Line 50"/>
          <p:cNvSpPr>
            <a:spLocks noChangeShapeType="1"/>
          </p:cNvSpPr>
          <p:nvPr/>
        </p:nvSpPr>
        <p:spPr bwMode="auto">
          <a:xfrm flipV="1">
            <a:off x="2743200" y="3121026"/>
            <a:ext cx="901212" cy="317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7" name="Line 51"/>
          <p:cNvSpPr>
            <a:spLocks noChangeShapeType="1"/>
          </p:cNvSpPr>
          <p:nvPr/>
        </p:nvSpPr>
        <p:spPr bwMode="auto">
          <a:xfrm>
            <a:off x="3810000" y="3124200"/>
            <a:ext cx="1194289" cy="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8" name="Line 52"/>
          <p:cNvSpPr>
            <a:spLocks noChangeShapeType="1"/>
          </p:cNvSpPr>
          <p:nvPr/>
        </p:nvSpPr>
        <p:spPr bwMode="auto">
          <a:xfrm flipV="1">
            <a:off x="4991100" y="1676400"/>
            <a:ext cx="0" cy="14478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29" name="Line 53"/>
          <p:cNvSpPr>
            <a:spLocks noChangeShapeType="1"/>
          </p:cNvSpPr>
          <p:nvPr/>
        </p:nvSpPr>
        <p:spPr bwMode="auto">
          <a:xfrm flipV="1">
            <a:off x="6216162" y="1689101"/>
            <a:ext cx="0" cy="1609725"/>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30" name="Rectangle 54"/>
          <p:cNvSpPr>
            <a:spLocks noChangeArrowheads="1"/>
          </p:cNvSpPr>
          <p:nvPr/>
        </p:nvSpPr>
        <p:spPr bwMode="auto">
          <a:xfrm>
            <a:off x="4953000" y="1600200"/>
            <a:ext cx="1295400" cy="838200"/>
          </a:xfrm>
          <a:prstGeom prst="rect">
            <a:avLst/>
          </a:prstGeom>
          <a:solidFill>
            <a:srgbClr val="0000FF">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31" name="AutoShape 55"/>
          <p:cNvSpPr>
            <a:spLocks noChangeArrowheads="1"/>
          </p:cNvSpPr>
          <p:nvPr/>
        </p:nvSpPr>
        <p:spPr bwMode="auto">
          <a:xfrm rot="16200000">
            <a:off x="5562112" y="1981933"/>
            <a:ext cx="1079500" cy="360485"/>
          </a:xfrm>
          <a:prstGeom prst="curvedUpArrow">
            <a:avLst>
              <a:gd name="adj1" fmla="val 55285"/>
              <a:gd name="adj2" fmla="val 110569"/>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32" name="AutoShape 56"/>
          <p:cNvSpPr>
            <a:spLocks noChangeArrowheads="1"/>
          </p:cNvSpPr>
          <p:nvPr/>
        </p:nvSpPr>
        <p:spPr bwMode="auto">
          <a:xfrm rot="16200000">
            <a:off x="5645639" y="2050562"/>
            <a:ext cx="1079500" cy="178777"/>
          </a:xfrm>
          <a:prstGeom prst="curvedUpArrow">
            <a:avLst>
              <a:gd name="adj1" fmla="val 111475"/>
              <a:gd name="adj2" fmla="val 222951"/>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8233" name="Freeform 57"/>
          <p:cNvSpPr>
            <a:spLocks/>
          </p:cNvSpPr>
          <p:nvPr/>
        </p:nvSpPr>
        <p:spPr bwMode="auto">
          <a:xfrm>
            <a:off x="3821723" y="3124201"/>
            <a:ext cx="1466" cy="1146175"/>
          </a:xfrm>
          <a:custGeom>
            <a:avLst/>
            <a:gdLst>
              <a:gd name="T0" fmla="*/ 1 w 1"/>
              <a:gd name="T1" fmla="*/ 0 h 722"/>
              <a:gd name="T2" fmla="*/ 0 w 1"/>
              <a:gd name="T3" fmla="*/ 722 h 722"/>
            </a:gdLst>
            <a:ahLst/>
            <a:cxnLst>
              <a:cxn ang="0">
                <a:pos x="T0" y="T1"/>
              </a:cxn>
              <a:cxn ang="0">
                <a:pos x="T2" y="T3"/>
              </a:cxn>
            </a:cxnLst>
            <a:rect l="0" t="0" r="r" b="b"/>
            <a:pathLst>
              <a:path w="1" h="722">
                <a:moveTo>
                  <a:pt x="1" y="0"/>
                </a:moveTo>
                <a:lnTo>
                  <a:pt x="0" y="722"/>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34" name="Freeform 58"/>
          <p:cNvSpPr>
            <a:spLocks/>
          </p:cNvSpPr>
          <p:nvPr/>
        </p:nvSpPr>
        <p:spPr bwMode="auto">
          <a:xfrm>
            <a:off x="3629759" y="3122613"/>
            <a:ext cx="1465" cy="1147762"/>
          </a:xfrm>
          <a:custGeom>
            <a:avLst/>
            <a:gdLst>
              <a:gd name="T0" fmla="*/ 0 w 1"/>
              <a:gd name="T1" fmla="*/ 0 h 723"/>
              <a:gd name="T2" fmla="*/ 0 w 1"/>
              <a:gd name="T3" fmla="*/ 723 h 723"/>
            </a:gdLst>
            <a:ahLst/>
            <a:cxnLst>
              <a:cxn ang="0">
                <a:pos x="T0" y="T1"/>
              </a:cxn>
              <a:cxn ang="0">
                <a:pos x="T2" y="T3"/>
              </a:cxn>
            </a:cxnLst>
            <a:rect l="0" t="0" r="r" b="b"/>
            <a:pathLst>
              <a:path w="1" h="723">
                <a:moveTo>
                  <a:pt x="0" y="0"/>
                </a:moveTo>
                <a:lnTo>
                  <a:pt x="0" y="723"/>
                </a:lnTo>
              </a:path>
            </a:pathLst>
          </a:custGeom>
          <a:noFill/>
          <a:ln w="25400">
            <a:solidFill>
              <a:srgbClr val="0000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8235" name="Rectangle 59"/>
          <p:cNvSpPr>
            <a:spLocks noGrp="1" noChangeArrowheads="1"/>
          </p:cNvSpPr>
          <p:nvPr>
            <p:ph type="title"/>
          </p:nvPr>
        </p:nvSpPr>
        <p:spPr>
          <a:noFill/>
          <a:ln/>
        </p:spPr>
        <p:txBody>
          <a:bodyPr lIns="0" tIns="0" rIns="0" bIns="0"/>
          <a:lstStyle/>
          <a:p>
            <a:r>
              <a:rPr lang="de-DE" altLang="de-DE" dirty="0" smtClean="0"/>
              <a:t>Luftundichtheiten</a:t>
            </a:r>
            <a:br>
              <a:rPr lang="de-DE" altLang="de-DE" dirty="0" smtClean="0"/>
            </a:br>
            <a:r>
              <a:rPr lang="de-DE" altLang="de-DE" dirty="0" smtClean="0"/>
              <a:t> </a:t>
            </a:r>
            <a:endParaRPr lang="de-DE" altLang="de-DE" dirty="0"/>
          </a:p>
        </p:txBody>
      </p:sp>
    </p:spTree>
    <p:extLst>
      <p:ext uri="{BB962C8B-B14F-4D97-AF65-F5344CB8AC3E}">
        <p14:creationId xmlns:p14="http://schemas.microsoft.com/office/powerpoint/2010/main" val="6408793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1" presetClass="entr" presetSubtype="0" fill="hold" grpId="0" nodeType="clickEffect">
                                  <p:stCondLst>
                                    <p:cond delay="0"/>
                                  </p:stCondLst>
                                  <p:childTnLst>
                                    <p:set>
                                      <p:cBhvr>
                                        <p:cTn id="6" dur="1000">
                                          <p:stCondLst>
                                            <p:cond delay="0"/>
                                          </p:stCondLst>
                                        </p:cTn>
                                        <p:tgtEl>
                                          <p:spTgt spid="818187"/>
                                        </p:tgtEl>
                                        <p:attrNameLst>
                                          <p:attrName>style.visibility</p:attrName>
                                        </p:attrNameLst>
                                      </p:cBhvr>
                                      <p:to>
                                        <p:strVal val="visible"/>
                                      </p:to>
                                    </p:set>
                                  </p:childTnLst>
                                </p:cTn>
                              </p:par>
                            </p:childTnLst>
                          </p:cTn>
                        </p:par>
                        <p:par>
                          <p:cTn id="7" fill="hold" nodeType="afterGroup">
                            <p:stCondLst>
                              <p:cond delay="1000"/>
                            </p:stCondLst>
                            <p:childTnLst>
                              <p:par>
                                <p:cTn id="8" presetID="1" presetClass="entr" presetSubtype="0" fill="hold" grpId="0" nodeType="afterEffect">
                                  <p:stCondLst>
                                    <p:cond delay="0"/>
                                  </p:stCondLst>
                                  <p:childTnLst>
                                    <p:set>
                                      <p:cBhvr>
                                        <p:cTn id="9" dur="1" fill="hold">
                                          <p:stCondLst>
                                            <p:cond delay="499"/>
                                          </p:stCondLst>
                                        </p:cTn>
                                        <p:tgtEl>
                                          <p:spTgt spid="818193"/>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grpId="0" nodeType="afterEffect">
                                  <p:stCondLst>
                                    <p:cond delay="1000"/>
                                  </p:stCondLst>
                                  <p:childTnLst>
                                    <p:set>
                                      <p:cBhvr>
                                        <p:cTn id="12" dur="1" fill="hold">
                                          <p:stCondLst>
                                            <p:cond delay="499"/>
                                          </p:stCondLst>
                                        </p:cTn>
                                        <p:tgtEl>
                                          <p:spTgt spid="818208"/>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grpId="0" nodeType="afterEffect">
                                  <p:stCondLst>
                                    <p:cond delay="1000"/>
                                  </p:stCondLst>
                                  <p:childTnLst>
                                    <p:set>
                                      <p:cBhvr>
                                        <p:cTn id="15" dur="1" fill="hold">
                                          <p:stCondLst>
                                            <p:cond delay="499"/>
                                          </p:stCondLst>
                                        </p:cTn>
                                        <p:tgtEl>
                                          <p:spTgt spid="818195"/>
                                        </p:tgtEl>
                                        <p:attrNameLst>
                                          <p:attrName>style.visibility</p:attrName>
                                        </p:attrNameLst>
                                      </p:cBhvr>
                                      <p:to>
                                        <p:strVal val="visible"/>
                                      </p:to>
                                    </p:set>
                                  </p:childTnLst>
                                </p:cTn>
                              </p:par>
                            </p:childTnLst>
                          </p:cTn>
                        </p:par>
                        <p:par>
                          <p:cTn id="16" fill="hold" nodeType="afterGroup">
                            <p:stCondLst>
                              <p:cond delay="4500"/>
                            </p:stCondLst>
                            <p:childTnLst>
                              <p:par>
                                <p:cTn id="17" presetID="22" presetClass="entr" presetSubtype="8" fill="hold" grpId="0" nodeType="afterEffect">
                                  <p:stCondLst>
                                    <p:cond delay="1000"/>
                                  </p:stCondLst>
                                  <p:childTnLst>
                                    <p:set>
                                      <p:cBhvr>
                                        <p:cTn id="18" dur="1" fill="hold">
                                          <p:stCondLst>
                                            <p:cond delay="0"/>
                                          </p:stCondLst>
                                        </p:cTn>
                                        <p:tgtEl>
                                          <p:spTgt spid="818194"/>
                                        </p:tgtEl>
                                        <p:attrNameLst>
                                          <p:attrName>style.visibility</p:attrName>
                                        </p:attrNameLst>
                                      </p:cBhvr>
                                      <p:to>
                                        <p:strVal val="visible"/>
                                      </p:to>
                                    </p:set>
                                    <p:animEffect transition="in" filter="wipe(left)">
                                      <p:cBhvr>
                                        <p:cTn id="19" dur="500"/>
                                        <p:tgtEl>
                                          <p:spTgt spid="81819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1" presetClass="entr" presetSubtype="0" fill="hold" grpId="0" nodeType="clickEffect">
                                  <p:stCondLst>
                                    <p:cond delay="0"/>
                                  </p:stCondLst>
                                  <p:childTnLst>
                                    <p:set>
                                      <p:cBhvr>
                                        <p:cTn id="23" dur="1000">
                                          <p:stCondLst>
                                            <p:cond delay="0"/>
                                          </p:stCondLst>
                                        </p:cTn>
                                        <p:tgtEl>
                                          <p:spTgt spid="818192"/>
                                        </p:tgtEl>
                                        <p:attrNameLst>
                                          <p:attrName>style.visibility</p:attrName>
                                        </p:attrNameLst>
                                      </p:cBhvr>
                                      <p:to>
                                        <p:strVal val="visible"/>
                                      </p:to>
                                    </p:set>
                                  </p:childTnLst>
                                </p:cTn>
                              </p:par>
                            </p:childTnLst>
                          </p:cTn>
                        </p:par>
                        <p:par>
                          <p:cTn id="24" fill="hold" nodeType="afterGroup">
                            <p:stCondLst>
                              <p:cond delay="1000"/>
                            </p:stCondLst>
                            <p:childTnLst>
                              <p:par>
                                <p:cTn id="25" presetID="1" presetClass="entr" presetSubtype="0" fill="hold" grpId="0" nodeType="afterEffect">
                                  <p:stCondLst>
                                    <p:cond delay="0"/>
                                  </p:stCondLst>
                                  <p:childTnLst>
                                    <p:set>
                                      <p:cBhvr>
                                        <p:cTn id="26" dur="1" fill="hold">
                                          <p:stCondLst>
                                            <p:cond delay="499"/>
                                          </p:stCondLst>
                                        </p:cTn>
                                        <p:tgtEl>
                                          <p:spTgt spid="818202"/>
                                        </p:tgtEl>
                                        <p:attrNameLst>
                                          <p:attrName>style.visibility</p:attrName>
                                        </p:attrNameLst>
                                      </p:cBhvr>
                                      <p:to>
                                        <p:strVal val="visible"/>
                                      </p:to>
                                    </p:set>
                                  </p:childTnLst>
                                </p:cTn>
                              </p:par>
                            </p:childTnLst>
                          </p:cTn>
                        </p:par>
                        <p:par>
                          <p:cTn id="27" fill="hold" nodeType="afterGroup">
                            <p:stCondLst>
                              <p:cond delay="1500"/>
                            </p:stCondLst>
                            <p:childTnLst>
                              <p:par>
                                <p:cTn id="28" presetID="1" presetClass="entr" presetSubtype="0" fill="hold" grpId="0" nodeType="afterEffect">
                                  <p:stCondLst>
                                    <p:cond delay="1000"/>
                                  </p:stCondLst>
                                  <p:childTnLst>
                                    <p:set>
                                      <p:cBhvr>
                                        <p:cTn id="29" dur="1" fill="hold">
                                          <p:stCondLst>
                                            <p:cond delay="499"/>
                                          </p:stCondLst>
                                        </p:cTn>
                                        <p:tgtEl>
                                          <p:spTgt spid="818209"/>
                                        </p:tgtEl>
                                        <p:attrNameLst>
                                          <p:attrName>style.visibility</p:attrName>
                                        </p:attrNameLst>
                                      </p:cBhvr>
                                      <p:to>
                                        <p:strVal val="visible"/>
                                      </p:to>
                                    </p:set>
                                  </p:childTnLst>
                                </p:cTn>
                              </p:par>
                            </p:childTnLst>
                          </p:cTn>
                        </p:par>
                        <p:par>
                          <p:cTn id="30" fill="hold" nodeType="afterGroup">
                            <p:stCondLst>
                              <p:cond delay="3000"/>
                            </p:stCondLst>
                            <p:childTnLst>
                              <p:par>
                                <p:cTn id="31" presetID="1" presetClass="entr" presetSubtype="0" fill="hold" grpId="0" nodeType="afterEffect">
                                  <p:stCondLst>
                                    <p:cond delay="1000"/>
                                  </p:stCondLst>
                                  <p:childTnLst>
                                    <p:set>
                                      <p:cBhvr>
                                        <p:cTn id="32" dur="1" fill="hold">
                                          <p:stCondLst>
                                            <p:cond delay="499"/>
                                          </p:stCondLst>
                                        </p:cTn>
                                        <p:tgtEl>
                                          <p:spTgt spid="818210"/>
                                        </p:tgtEl>
                                        <p:attrNameLst>
                                          <p:attrName>style.visibility</p:attrName>
                                        </p:attrNameLst>
                                      </p:cBhvr>
                                      <p:to>
                                        <p:strVal val="visible"/>
                                      </p:to>
                                    </p:set>
                                  </p:childTnLst>
                                </p:cTn>
                              </p:par>
                            </p:childTnLst>
                          </p:cTn>
                        </p:par>
                        <p:par>
                          <p:cTn id="33" fill="hold" nodeType="afterGroup">
                            <p:stCondLst>
                              <p:cond delay="4500"/>
                            </p:stCondLst>
                            <p:childTnLst>
                              <p:par>
                                <p:cTn id="34" presetID="1" presetClass="entr" presetSubtype="0" fill="hold" grpId="0" nodeType="afterEffect">
                                  <p:stCondLst>
                                    <p:cond delay="1000"/>
                                  </p:stCondLst>
                                  <p:childTnLst>
                                    <p:set>
                                      <p:cBhvr>
                                        <p:cTn id="35" dur="1" fill="hold">
                                          <p:stCondLst>
                                            <p:cond delay="499"/>
                                          </p:stCondLst>
                                        </p:cTn>
                                        <p:tgtEl>
                                          <p:spTgt spid="818211"/>
                                        </p:tgtEl>
                                        <p:attrNameLst>
                                          <p:attrName>style.visibility</p:attrName>
                                        </p:attrNameLst>
                                      </p:cBhvr>
                                      <p:to>
                                        <p:strVal val="visible"/>
                                      </p:to>
                                    </p:set>
                                  </p:childTnLst>
                                </p:cTn>
                              </p:par>
                            </p:childTnLst>
                          </p:cTn>
                        </p:par>
                        <p:par>
                          <p:cTn id="36" fill="hold" nodeType="afterGroup">
                            <p:stCondLst>
                              <p:cond delay="6000"/>
                            </p:stCondLst>
                            <p:childTnLst>
                              <p:par>
                                <p:cTn id="37" presetID="22" presetClass="entr" presetSubtype="1" fill="hold" grpId="0" nodeType="afterEffect">
                                  <p:stCondLst>
                                    <p:cond delay="2000"/>
                                  </p:stCondLst>
                                  <p:childTnLst>
                                    <p:set>
                                      <p:cBhvr>
                                        <p:cTn id="38" dur="1" fill="hold">
                                          <p:stCondLst>
                                            <p:cond delay="0"/>
                                          </p:stCondLst>
                                        </p:cTn>
                                        <p:tgtEl>
                                          <p:spTgt spid="818196"/>
                                        </p:tgtEl>
                                        <p:attrNameLst>
                                          <p:attrName>style.visibility</p:attrName>
                                        </p:attrNameLst>
                                      </p:cBhvr>
                                      <p:to>
                                        <p:strVal val="visible"/>
                                      </p:to>
                                    </p:set>
                                    <p:animEffect transition="in" filter="wipe(up)">
                                      <p:cBhvr>
                                        <p:cTn id="39" dur="500"/>
                                        <p:tgtEl>
                                          <p:spTgt spid="81819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1" presetClass="entr" presetSubtype="0" fill="hold" grpId="0" nodeType="clickEffect">
                                  <p:stCondLst>
                                    <p:cond delay="0"/>
                                  </p:stCondLst>
                                  <p:childTnLst>
                                    <p:set>
                                      <p:cBhvr>
                                        <p:cTn id="43" dur="1000">
                                          <p:stCondLst>
                                            <p:cond delay="0"/>
                                          </p:stCondLst>
                                        </p:cTn>
                                        <p:tgtEl>
                                          <p:spTgt spid="818190"/>
                                        </p:tgtEl>
                                        <p:attrNameLst>
                                          <p:attrName>style.visibility</p:attrName>
                                        </p:attrNameLst>
                                      </p:cBhvr>
                                      <p:to>
                                        <p:strVal val="visible"/>
                                      </p:to>
                                    </p:set>
                                  </p:childTnLst>
                                </p:cTn>
                              </p:par>
                            </p:childTnLst>
                          </p:cTn>
                        </p:par>
                        <p:par>
                          <p:cTn id="44" fill="hold" nodeType="afterGroup">
                            <p:stCondLst>
                              <p:cond delay="1000"/>
                            </p:stCondLst>
                            <p:childTnLst>
                              <p:par>
                                <p:cTn id="45" presetID="1" presetClass="entr" presetSubtype="0" fill="hold" grpId="0" nodeType="afterEffect">
                                  <p:stCondLst>
                                    <p:cond delay="0"/>
                                  </p:stCondLst>
                                  <p:childTnLst>
                                    <p:set>
                                      <p:cBhvr>
                                        <p:cTn id="46" dur="1" fill="hold">
                                          <p:stCondLst>
                                            <p:cond delay="499"/>
                                          </p:stCondLst>
                                        </p:cTn>
                                        <p:tgtEl>
                                          <p:spTgt spid="818203"/>
                                        </p:tgtEl>
                                        <p:attrNameLst>
                                          <p:attrName>style.visibility</p:attrName>
                                        </p:attrNameLst>
                                      </p:cBhvr>
                                      <p:to>
                                        <p:strVal val="visible"/>
                                      </p:to>
                                    </p:set>
                                  </p:childTnLst>
                                </p:cTn>
                              </p:par>
                            </p:childTnLst>
                          </p:cTn>
                        </p:par>
                        <p:par>
                          <p:cTn id="47" fill="hold" nodeType="afterGroup">
                            <p:stCondLst>
                              <p:cond delay="1500"/>
                            </p:stCondLst>
                            <p:childTnLst>
                              <p:par>
                                <p:cTn id="48" presetID="1" presetClass="entr" presetSubtype="0" fill="hold" grpId="0" nodeType="afterEffect">
                                  <p:stCondLst>
                                    <p:cond delay="1000"/>
                                  </p:stCondLst>
                                  <p:childTnLst>
                                    <p:set>
                                      <p:cBhvr>
                                        <p:cTn id="49" dur="1" fill="hold">
                                          <p:stCondLst>
                                            <p:cond delay="499"/>
                                          </p:stCondLst>
                                        </p:cTn>
                                        <p:tgtEl>
                                          <p:spTgt spid="818206"/>
                                        </p:tgtEl>
                                        <p:attrNameLst>
                                          <p:attrName>style.visibility</p:attrName>
                                        </p:attrNameLst>
                                      </p:cBhvr>
                                      <p:to>
                                        <p:strVal val="visible"/>
                                      </p:to>
                                    </p:set>
                                  </p:childTnLst>
                                </p:cTn>
                              </p:par>
                            </p:childTnLst>
                          </p:cTn>
                        </p:par>
                        <p:par>
                          <p:cTn id="50" fill="hold" nodeType="afterGroup">
                            <p:stCondLst>
                              <p:cond delay="3000"/>
                            </p:stCondLst>
                            <p:childTnLst>
                              <p:par>
                                <p:cTn id="51" presetID="1" presetClass="entr" presetSubtype="0" fill="hold" grpId="0" nodeType="afterEffect">
                                  <p:stCondLst>
                                    <p:cond delay="1000"/>
                                  </p:stCondLst>
                                  <p:childTnLst>
                                    <p:set>
                                      <p:cBhvr>
                                        <p:cTn id="52" dur="1" fill="hold">
                                          <p:stCondLst>
                                            <p:cond delay="499"/>
                                          </p:stCondLst>
                                        </p:cTn>
                                        <p:tgtEl>
                                          <p:spTgt spid="818207"/>
                                        </p:tgtEl>
                                        <p:attrNameLst>
                                          <p:attrName>style.visibility</p:attrName>
                                        </p:attrNameLst>
                                      </p:cBhvr>
                                      <p:to>
                                        <p:strVal val="visible"/>
                                      </p:to>
                                    </p:set>
                                  </p:childTnLst>
                                </p:cTn>
                              </p:par>
                            </p:childTnLst>
                          </p:cTn>
                        </p:par>
                        <p:par>
                          <p:cTn id="53" fill="hold" nodeType="afterGroup">
                            <p:stCondLst>
                              <p:cond delay="4500"/>
                            </p:stCondLst>
                            <p:childTnLst>
                              <p:par>
                                <p:cTn id="54" presetID="22" presetClass="entr" presetSubtype="2" fill="hold" grpId="0" nodeType="afterEffect">
                                  <p:stCondLst>
                                    <p:cond delay="1000"/>
                                  </p:stCondLst>
                                  <p:childTnLst>
                                    <p:set>
                                      <p:cBhvr>
                                        <p:cTn id="55" dur="1" fill="hold">
                                          <p:stCondLst>
                                            <p:cond delay="0"/>
                                          </p:stCondLst>
                                        </p:cTn>
                                        <p:tgtEl>
                                          <p:spTgt spid="818204"/>
                                        </p:tgtEl>
                                        <p:attrNameLst>
                                          <p:attrName>style.visibility</p:attrName>
                                        </p:attrNameLst>
                                      </p:cBhvr>
                                      <p:to>
                                        <p:strVal val="visible"/>
                                      </p:to>
                                    </p:set>
                                    <p:animEffect transition="in" filter="wipe(right)">
                                      <p:cBhvr>
                                        <p:cTn id="56" dur="500"/>
                                        <p:tgtEl>
                                          <p:spTgt spid="818204"/>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1" presetClass="entr" presetSubtype="0" fill="hold" grpId="0" nodeType="clickEffect">
                                  <p:stCondLst>
                                    <p:cond delay="0"/>
                                  </p:stCondLst>
                                  <p:childTnLst>
                                    <p:set>
                                      <p:cBhvr>
                                        <p:cTn id="60" dur="1000">
                                          <p:stCondLst>
                                            <p:cond delay="0"/>
                                          </p:stCondLst>
                                        </p:cTn>
                                        <p:tgtEl>
                                          <p:spTgt spid="818189"/>
                                        </p:tgtEl>
                                        <p:attrNameLst>
                                          <p:attrName>style.visibility</p:attrName>
                                        </p:attrNameLst>
                                      </p:cBhvr>
                                      <p:to>
                                        <p:strVal val="visible"/>
                                      </p:to>
                                    </p:set>
                                  </p:childTnLst>
                                </p:cTn>
                              </p:par>
                            </p:childTnLst>
                          </p:cTn>
                        </p:par>
                        <p:par>
                          <p:cTn id="61" fill="hold" nodeType="afterGroup">
                            <p:stCondLst>
                              <p:cond delay="1000"/>
                            </p:stCondLst>
                            <p:childTnLst>
                              <p:par>
                                <p:cTn id="62" presetID="1" presetClass="entr" presetSubtype="0" fill="hold" grpId="0" nodeType="afterEffect">
                                  <p:stCondLst>
                                    <p:cond delay="0"/>
                                  </p:stCondLst>
                                  <p:childTnLst>
                                    <p:set>
                                      <p:cBhvr>
                                        <p:cTn id="63" dur="1" fill="hold">
                                          <p:stCondLst>
                                            <p:cond delay="499"/>
                                          </p:stCondLst>
                                        </p:cTn>
                                        <p:tgtEl>
                                          <p:spTgt spid="818205"/>
                                        </p:tgtEl>
                                        <p:attrNameLst>
                                          <p:attrName>style.visibility</p:attrName>
                                        </p:attrNameLst>
                                      </p:cBhvr>
                                      <p:to>
                                        <p:strVal val="visible"/>
                                      </p:to>
                                    </p:set>
                                  </p:childTnLst>
                                </p:cTn>
                              </p:par>
                            </p:childTnLst>
                          </p:cTn>
                        </p:par>
                        <p:par>
                          <p:cTn id="64" fill="hold" nodeType="afterGroup">
                            <p:stCondLst>
                              <p:cond delay="1500"/>
                            </p:stCondLst>
                            <p:childTnLst>
                              <p:par>
                                <p:cTn id="65" presetID="11" presetClass="entr" presetSubtype="0" fill="hold" grpId="0" nodeType="afterEffect">
                                  <p:stCondLst>
                                    <p:cond delay="0"/>
                                  </p:stCondLst>
                                  <p:childTnLst>
                                    <p:set>
                                      <p:cBhvr>
                                        <p:cTn id="66" dur="1000">
                                          <p:stCondLst>
                                            <p:cond delay="0"/>
                                          </p:stCondLst>
                                        </p:cTn>
                                        <p:tgtEl>
                                          <p:spTgt spid="818188"/>
                                        </p:tgtEl>
                                        <p:attrNameLst>
                                          <p:attrName>style.visibility</p:attrName>
                                        </p:attrNameLst>
                                      </p:cBhvr>
                                      <p:to>
                                        <p:strVal val="visible"/>
                                      </p:to>
                                    </p:set>
                                  </p:childTnLst>
                                </p:cTn>
                              </p:par>
                            </p:childTnLst>
                          </p:cTn>
                        </p:par>
                        <p:par>
                          <p:cTn id="67" fill="hold" nodeType="afterGroup">
                            <p:stCondLst>
                              <p:cond delay="2500"/>
                            </p:stCondLst>
                            <p:childTnLst>
                              <p:par>
                                <p:cTn id="68" presetID="1" presetClass="entr" presetSubtype="0" fill="hold" grpId="0" nodeType="afterEffect">
                                  <p:stCondLst>
                                    <p:cond delay="1000"/>
                                  </p:stCondLst>
                                  <p:childTnLst>
                                    <p:set>
                                      <p:cBhvr>
                                        <p:cTn id="69" dur="1" fill="hold">
                                          <p:stCondLst>
                                            <p:cond delay="499"/>
                                          </p:stCondLst>
                                        </p:cTn>
                                        <p:tgtEl>
                                          <p:spTgt spid="818215"/>
                                        </p:tgtEl>
                                        <p:attrNameLst>
                                          <p:attrName>style.visibility</p:attrName>
                                        </p:attrNameLst>
                                      </p:cBhvr>
                                      <p:to>
                                        <p:strVal val="visible"/>
                                      </p:to>
                                    </p:set>
                                  </p:childTnLst>
                                </p:cTn>
                              </p:par>
                            </p:childTnLst>
                          </p:cTn>
                        </p:par>
                        <p:par>
                          <p:cTn id="70" fill="hold" nodeType="afterGroup">
                            <p:stCondLst>
                              <p:cond delay="4000"/>
                            </p:stCondLst>
                            <p:childTnLst>
                              <p:par>
                                <p:cTn id="71" presetID="1" presetClass="entr" presetSubtype="0" fill="hold" grpId="0" nodeType="afterEffect">
                                  <p:stCondLst>
                                    <p:cond delay="1000"/>
                                  </p:stCondLst>
                                  <p:childTnLst>
                                    <p:set>
                                      <p:cBhvr>
                                        <p:cTn id="72" dur="1" fill="hold">
                                          <p:stCondLst>
                                            <p:cond delay="499"/>
                                          </p:stCondLst>
                                        </p:cTn>
                                        <p:tgtEl>
                                          <p:spTgt spid="818214"/>
                                        </p:tgtEl>
                                        <p:attrNameLst>
                                          <p:attrName>style.visibility</p:attrName>
                                        </p:attrNameLst>
                                      </p:cBhvr>
                                      <p:to>
                                        <p:strVal val="visible"/>
                                      </p:to>
                                    </p:set>
                                  </p:childTnLst>
                                </p:cTn>
                              </p:par>
                            </p:childTnLst>
                          </p:cTn>
                        </p:par>
                        <p:par>
                          <p:cTn id="73" fill="hold" nodeType="afterGroup">
                            <p:stCondLst>
                              <p:cond delay="5500"/>
                            </p:stCondLst>
                            <p:childTnLst>
                              <p:par>
                                <p:cTn id="74" presetID="22" presetClass="entr" presetSubtype="4" fill="hold" grpId="0" nodeType="afterEffect">
                                  <p:stCondLst>
                                    <p:cond delay="2000"/>
                                  </p:stCondLst>
                                  <p:childTnLst>
                                    <p:set>
                                      <p:cBhvr>
                                        <p:cTn id="75" dur="1" fill="hold">
                                          <p:stCondLst>
                                            <p:cond delay="0"/>
                                          </p:stCondLst>
                                        </p:cTn>
                                        <p:tgtEl>
                                          <p:spTgt spid="818212"/>
                                        </p:tgtEl>
                                        <p:attrNameLst>
                                          <p:attrName>style.visibility</p:attrName>
                                        </p:attrNameLst>
                                      </p:cBhvr>
                                      <p:to>
                                        <p:strVal val="visible"/>
                                      </p:to>
                                    </p:set>
                                    <p:animEffect transition="in" filter="wipe(down)">
                                      <p:cBhvr>
                                        <p:cTn id="76" dur="500"/>
                                        <p:tgtEl>
                                          <p:spTgt spid="818212"/>
                                        </p:tgtEl>
                                      </p:cBhvr>
                                    </p:animEffect>
                                  </p:childTnLst>
                                </p:cTn>
                              </p:par>
                            </p:childTnLst>
                          </p:cTn>
                        </p:par>
                        <p:par>
                          <p:cTn id="77" fill="hold" nodeType="afterGroup">
                            <p:stCondLst>
                              <p:cond delay="8000"/>
                            </p:stCondLst>
                            <p:childTnLst>
                              <p:par>
                                <p:cTn id="78" presetID="22" presetClass="entr" presetSubtype="1" fill="hold" grpId="0" nodeType="afterEffect">
                                  <p:stCondLst>
                                    <p:cond delay="0"/>
                                  </p:stCondLst>
                                  <p:childTnLst>
                                    <p:set>
                                      <p:cBhvr>
                                        <p:cTn id="79" dur="1" fill="hold">
                                          <p:stCondLst>
                                            <p:cond delay="0"/>
                                          </p:stCondLst>
                                        </p:cTn>
                                        <p:tgtEl>
                                          <p:spTgt spid="818213"/>
                                        </p:tgtEl>
                                        <p:attrNameLst>
                                          <p:attrName>style.visibility</p:attrName>
                                        </p:attrNameLst>
                                      </p:cBhvr>
                                      <p:to>
                                        <p:strVal val="visible"/>
                                      </p:to>
                                    </p:set>
                                    <p:animEffect transition="in" filter="wipe(up)">
                                      <p:cBhvr>
                                        <p:cTn id="80" dur="500"/>
                                        <p:tgtEl>
                                          <p:spTgt spid="81821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1" presetClass="entr" presetSubtype="0" fill="hold" grpId="0" nodeType="clickEffect">
                                  <p:stCondLst>
                                    <p:cond delay="0"/>
                                  </p:stCondLst>
                                  <p:childTnLst>
                                    <p:set>
                                      <p:cBhvr>
                                        <p:cTn id="84" dur="1000">
                                          <p:stCondLst>
                                            <p:cond delay="0"/>
                                          </p:stCondLst>
                                        </p:cTn>
                                        <p:tgtEl>
                                          <p:spTgt spid="818191"/>
                                        </p:tgtEl>
                                        <p:attrNameLst>
                                          <p:attrName>style.visibility</p:attrName>
                                        </p:attrNameLst>
                                      </p:cBhvr>
                                      <p:to>
                                        <p:strVal val="visible"/>
                                      </p:to>
                                    </p:set>
                                  </p:childTnLst>
                                </p:cTn>
                              </p:par>
                            </p:childTnLst>
                          </p:cTn>
                        </p:par>
                        <p:par>
                          <p:cTn id="85" fill="hold" nodeType="afterGroup">
                            <p:stCondLst>
                              <p:cond delay="1000"/>
                            </p:stCondLst>
                            <p:childTnLst>
                              <p:par>
                                <p:cTn id="86" presetID="1" presetClass="entr" presetSubtype="0" fill="hold" grpId="0" nodeType="afterEffect">
                                  <p:stCondLst>
                                    <p:cond delay="0"/>
                                  </p:stCondLst>
                                  <p:childTnLst>
                                    <p:set>
                                      <p:cBhvr>
                                        <p:cTn id="87" dur="1" fill="hold">
                                          <p:stCondLst>
                                            <p:cond delay="499"/>
                                          </p:stCondLst>
                                        </p:cTn>
                                        <p:tgtEl>
                                          <p:spTgt spid="818216"/>
                                        </p:tgtEl>
                                        <p:attrNameLst>
                                          <p:attrName>style.visibility</p:attrName>
                                        </p:attrNameLst>
                                      </p:cBhvr>
                                      <p:to>
                                        <p:strVal val="visible"/>
                                      </p:to>
                                    </p:set>
                                  </p:childTnLst>
                                </p:cTn>
                              </p:par>
                            </p:childTnLst>
                          </p:cTn>
                        </p:par>
                        <p:par>
                          <p:cTn id="88" fill="hold" nodeType="afterGroup">
                            <p:stCondLst>
                              <p:cond delay="1500"/>
                            </p:stCondLst>
                            <p:childTnLst>
                              <p:par>
                                <p:cTn id="89" presetID="11" presetClass="entr" presetSubtype="0" fill="hold" grpId="0" nodeType="afterEffect">
                                  <p:stCondLst>
                                    <p:cond delay="0"/>
                                  </p:stCondLst>
                                  <p:childTnLst>
                                    <p:set>
                                      <p:cBhvr>
                                        <p:cTn id="90" dur="1000">
                                          <p:stCondLst>
                                            <p:cond delay="0"/>
                                          </p:stCondLst>
                                        </p:cTn>
                                        <p:tgtEl>
                                          <p:spTgt spid="818231"/>
                                        </p:tgtEl>
                                        <p:attrNameLst>
                                          <p:attrName>style.visibility</p:attrName>
                                        </p:attrNameLst>
                                      </p:cBhvr>
                                      <p:to>
                                        <p:strVal val="visible"/>
                                      </p:to>
                                    </p:set>
                                  </p:childTnLst>
                                </p:cTn>
                              </p:par>
                            </p:childTnLst>
                          </p:cTn>
                        </p:par>
                        <p:par>
                          <p:cTn id="91" fill="hold" nodeType="afterGroup">
                            <p:stCondLst>
                              <p:cond delay="2500"/>
                            </p:stCondLst>
                            <p:childTnLst>
                              <p:par>
                                <p:cTn id="92" presetID="22" presetClass="entr" presetSubtype="4" fill="hold" grpId="0" nodeType="afterEffect">
                                  <p:stCondLst>
                                    <p:cond delay="2000"/>
                                  </p:stCondLst>
                                  <p:childTnLst>
                                    <p:set>
                                      <p:cBhvr>
                                        <p:cTn id="93" dur="1" fill="hold">
                                          <p:stCondLst>
                                            <p:cond delay="0"/>
                                          </p:stCondLst>
                                        </p:cTn>
                                        <p:tgtEl>
                                          <p:spTgt spid="818217"/>
                                        </p:tgtEl>
                                        <p:attrNameLst>
                                          <p:attrName>style.visibility</p:attrName>
                                        </p:attrNameLst>
                                      </p:cBhvr>
                                      <p:to>
                                        <p:strVal val="visible"/>
                                      </p:to>
                                    </p:set>
                                    <p:animEffect transition="in" filter="wipe(down)">
                                      <p:cBhvr>
                                        <p:cTn id="94" dur="500"/>
                                        <p:tgtEl>
                                          <p:spTgt spid="818217"/>
                                        </p:tgtEl>
                                      </p:cBhvr>
                                    </p:animEffect>
                                  </p:childTnLst>
                                </p:cTn>
                              </p:par>
                            </p:childTnLst>
                          </p:cTn>
                        </p:par>
                        <p:par>
                          <p:cTn id="95" fill="hold" nodeType="afterGroup">
                            <p:stCondLst>
                              <p:cond delay="5000"/>
                            </p:stCondLst>
                            <p:childTnLst>
                              <p:par>
                                <p:cTn id="96" presetID="22" presetClass="entr" presetSubtype="2" fill="hold" grpId="0" nodeType="afterEffect">
                                  <p:stCondLst>
                                    <p:cond delay="1000"/>
                                  </p:stCondLst>
                                  <p:childTnLst>
                                    <p:set>
                                      <p:cBhvr>
                                        <p:cTn id="97" dur="1" fill="hold">
                                          <p:stCondLst>
                                            <p:cond delay="0"/>
                                          </p:stCondLst>
                                        </p:cTn>
                                        <p:tgtEl>
                                          <p:spTgt spid="818232"/>
                                        </p:tgtEl>
                                        <p:attrNameLst>
                                          <p:attrName>style.visibility</p:attrName>
                                        </p:attrNameLst>
                                      </p:cBhvr>
                                      <p:to>
                                        <p:strVal val="visible"/>
                                      </p:to>
                                    </p:set>
                                    <p:animEffect transition="in" filter="wipe(right)">
                                      <p:cBhvr>
                                        <p:cTn id="98" dur="500"/>
                                        <p:tgtEl>
                                          <p:spTgt spid="818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187" grpId="0" animBg="1"/>
      <p:bldP spid="818188" grpId="0" animBg="1"/>
      <p:bldP spid="818189" grpId="0" animBg="1"/>
      <p:bldP spid="818190" grpId="0" animBg="1"/>
      <p:bldP spid="818191" grpId="0" animBg="1"/>
      <p:bldP spid="818192" grpId="0" animBg="1"/>
      <p:bldP spid="818193" grpId="0" animBg="1" autoUpdateAnimBg="0"/>
      <p:bldP spid="818194" grpId="0" animBg="1"/>
      <p:bldP spid="818195" grpId="0" animBg="1"/>
      <p:bldP spid="818196" grpId="0" animBg="1"/>
      <p:bldP spid="818202" grpId="0" animBg="1" autoUpdateAnimBg="0"/>
      <p:bldP spid="818203" grpId="0" animBg="1" autoUpdateAnimBg="0"/>
      <p:bldP spid="818204" grpId="0" animBg="1"/>
      <p:bldP spid="818205" grpId="0" animBg="1" autoUpdateAnimBg="0"/>
      <p:bldP spid="818206" grpId="0" animBg="1"/>
      <p:bldP spid="818207" grpId="0" animBg="1"/>
      <p:bldP spid="818208" grpId="0" animBg="1"/>
      <p:bldP spid="818209" grpId="0" animBg="1"/>
      <p:bldP spid="818210" grpId="0" animBg="1"/>
      <p:bldP spid="818211" grpId="0" animBg="1"/>
      <p:bldP spid="818212" grpId="0" animBg="1"/>
      <p:bldP spid="818213" grpId="0" animBg="1"/>
      <p:bldP spid="818214" grpId="0" animBg="1"/>
      <p:bldP spid="818215" grpId="0" animBg="1"/>
      <p:bldP spid="818216" grpId="0" animBg="1" autoUpdateAnimBg="0"/>
      <p:bldP spid="818217" grpId="0" animBg="1"/>
      <p:bldP spid="818231" grpId="0" animBg="1"/>
      <p:bldP spid="81823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Line 2"/>
          <p:cNvSpPr>
            <a:spLocks noChangeShapeType="1"/>
          </p:cNvSpPr>
          <p:nvPr/>
        </p:nvSpPr>
        <p:spPr bwMode="auto">
          <a:xfrm flipV="1">
            <a:off x="6071089" y="3708400"/>
            <a:ext cx="0" cy="590550"/>
          </a:xfrm>
          <a:prstGeom prst="line">
            <a:avLst/>
          </a:prstGeom>
          <a:noFill/>
          <a:ln w="63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03" name="Rectangle 3" descr="Konturierte Raute"/>
          <p:cNvSpPr>
            <a:spLocks noChangeArrowheads="1"/>
          </p:cNvSpPr>
          <p:nvPr/>
        </p:nvSpPr>
        <p:spPr bwMode="auto">
          <a:xfrm rot="16200000">
            <a:off x="3638001" y="1743138"/>
            <a:ext cx="1366838" cy="283991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04" name="Rectangle 4" descr="Konturierte Raute"/>
          <p:cNvSpPr>
            <a:spLocks noChangeArrowheads="1"/>
          </p:cNvSpPr>
          <p:nvPr/>
        </p:nvSpPr>
        <p:spPr bwMode="auto">
          <a:xfrm rot="5400000">
            <a:off x="6058818" y="2771959"/>
            <a:ext cx="1366837" cy="78544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05" name="Rectangle 5" descr="Horizontal dunkel"/>
          <p:cNvSpPr>
            <a:spLocks noChangeArrowheads="1"/>
          </p:cNvSpPr>
          <p:nvPr/>
        </p:nvSpPr>
        <p:spPr bwMode="auto">
          <a:xfrm rot="5400000">
            <a:off x="4577985" y="-83648"/>
            <a:ext cx="130175" cy="4983774"/>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819206" name="Rectangle 6" descr="90%"/>
          <p:cNvSpPr>
            <a:spLocks noChangeArrowheads="1"/>
          </p:cNvSpPr>
          <p:nvPr/>
        </p:nvSpPr>
        <p:spPr bwMode="auto">
          <a:xfrm rot="5400000">
            <a:off x="4191368" y="1809631"/>
            <a:ext cx="85725" cy="4169019"/>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19207" name="Rectangle 7"/>
          <p:cNvSpPr>
            <a:spLocks noChangeArrowheads="1"/>
          </p:cNvSpPr>
          <p:nvPr/>
        </p:nvSpPr>
        <p:spPr bwMode="auto">
          <a:xfrm rot="5400000">
            <a:off x="1916175" y="2865745"/>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08" name="Rectangle 8" descr="Konturierte Raute"/>
          <p:cNvSpPr>
            <a:spLocks noChangeArrowheads="1"/>
          </p:cNvSpPr>
          <p:nvPr/>
        </p:nvSpPr>
        <p:spPr bwMode="auto">
          <a:xfrm rot="5400000">
            <a:off x="1542502" y="3089950"/>
            <a:ext cx="1366837" cy="1494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09" name="Line 9"/>
          <p:cNvSpPr>
            <a:spLocks noChangeShapeType="1"/>
          </p:cNvSpPr>
          <p:nvPr/>
        </p:nvSpPr>
        <p:spPr bwMode="auto">
          <a:xfrm>
            <a:off x="2300655"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10" name="Line 10"/>
          <p:cNvSpPr>
            <a:spLocks noChangeShapeType="1"/>
          </p:cNvSpPr>
          <p:nvPr/>
        </p:nvSpPr>
        <p:spPr bwMode="auto">
          <a:xfrm flipH="1">
            <a:off x="2300655"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11" name="Rectangle 11"/>
          <p:cNvSpPr>
            <a:spLocks noChangeArrowheads="1"/>
          </p:cNvSpPr>
          <p:nvPr/>
        </p:nvSpPr>
        <p:spPr bwMode="auto">
          <a:xfrm rot="5400000">
            <a:off x="5362759" y="2865745"/>
            <a:ext cx="1366837" cy="5978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12" name="Line 12"/>
          <p:cNvSpPr>
            <a:spLocks noChangeShapeType="1"/>
          </p:cNvSpPr>
          <p:nvPr/>
        </p:nvSpPr>
        <p:spPr bwMode="auto">
          <a:xfrm>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13" name="Line 13"/>
          <p:cNvSpPr>
            <a:spLocks noChangeShapeType="1"/>
          </p:cNvSpPr>
          <p:nvPr/>
        </p:nvSpPr>
        <p:spPr bwMode="auto">
          <a:xfrm flipH="1">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14" name="Rectangle 14" descr="90%"/>
          <p:cNvSpPr>
            <a:spLocks noChangeArrowheads="1"/>
          </p:cNvSpPr>
          <p:nvPr/>
        </p:nvSpPr>
        <p:spPr bwMode="auto">
          <a:xfrm rot="5400000">
            <a:off x="6752127" y="3551483"/>
            <a:ext cx="85725" cy="691662"/>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19215" name="Rectangle 15" descr="90%"/>
          <p:cNvSpPr>
            <a:spLocks noChangeArrowheads="1"/>
          </p:cNvSpPr>
          <p:nvPr/>
        </p:nvSpPr>
        <p:spPr bwMode="auto">
          <a:xfrm rot="5400000">
            <a:off x="6051674" y="3812079"/>
            <a:ext cx="85725" cy="507023"/>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cxnSp>
        <p:nvCxnSpPr>
          <p:cNvPr id="819216" name="AutoShape 16"/>
          <p:cNvCxnSpPr>
            <a:cxnSpLocks noChangeShapeType="1"/>
          </p:cNvCxnSpPr>
          <p:nvPr/>
        </p:nvCxnSpPr>
        <p:spPr bwMode="auto">
          <a:xfrm flipV="1">
            <a:off x="6340721" y="3887791"/>
            <a:ext cx="115765" cy="173037"/>
          </a:xfrm>
          <a:prstGeom prst="curvedConnector3">
            <a:avLst>
              <a:gd name="adj1" fmla="val 50634"/>
            </a:avLst>
          </a:prstGeom>
          <a:noFill/>
          <a:ln w="84455">
            <a:pattFill prst="pct90">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19217" name="Text Box 17"/>
          <p:cNvSpPr txBox="1">
            <a:spLocks noChangeArrowheads="1"/>
          </p:cNvSpPr>
          <p:nvPr/>
        </p:nvSpPr>
        <p:spPr bwMode="auto">
          <a:xfrm>
            <a:off x="624255" y="4073528"/>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819218" name="Text Box 18"/>
          <p:cNvSpPr txBox="1">
            <a:spLocks noChangeArrowheads="1"/>
          </p:cNvSpPr>
          <p:nvPr/>
        </p:nvSpPr>
        <p:spPr bwMode="auto">
          <a:xfrm>
            <a:off x="2529255" y="4921250"/>
            <a:ext cx="23680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Doppelseitiges Klebeband oder Klebemasse</a:t>
            </a:r>
          </a:p>
        </p:txBody>
      </p:sp>
      <p:sp>
        <p:nvSpPr>
          <p:cNvPr id="819219" name="Line 19"/>
          <p:cNvSpPr>
            <a:spLocks noChangeShapeType="1"/>
          </p:cNvSpPr>
          <p:nvPr/>
        </p:nvSpPr>
        <p:spPr bwMode="auto">
          <a:xfrm flipV="1">
            <a:off x="3259017" y="3949700"/>
            <a:ext cx="1052146" cy="6159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20" name="Line 20"/>
          <p:cNvSpPr>
            <a:spLocks noChangeShapeType="1"/>
          </p:cNvSpPr>
          <p:nvPr/>
        </p:nvSpPr>
        <p:spPr bwMode="auto">
          <a:xfrm flipV="1">
            <a:off x="4467959" y="3975103"/>
            <a:ext cx="1361342" cy="1139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22" name="Rectangle 22"/>
          <p:cNvSpPr>
            <a:spLocks noChangeArrowheads="1"/>
          </p:cNvSpPr>
          <p:nvPr/>
        </p:nvSpPr>
        <p:spPr bwMode="auto">
          <a:xfrm>
            <a:off x="5899638" y="4137025"/>
            <a:ext cx="345831" cy="139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19223" name="Line 23"/>
          <p:cNvSpPr>
            <a:spLocks noChangeShapeType="1"/>
          </p:cNvSpPr>
          <p:nvPr/>
        </p:nvSpPr>
        <p:spPr bwMode="auto">
          <a:xfrm flipV="1">
            <a:off x="5899638" y="4137025"/>
            <a:ext cx="345831"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24" name="Line 24"/>
          <p:cNvSpPr>
            <a:spLocks noChangeShapeType="1"/>
          </p:cNvSpPr>
          <p:nvPr/>
        </p:nvSpPr>
        <p:spPr bwMode="auto">
          <a:xfrm>
            <a:off x="5899638" y="4137025"/>
            <a:ext cx="345831"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25" name="Text Box 25"/>
          <p:cNvSpPr txBox="1">
            <a:spLocks noChangeArrowheads="1"/>
          </p:cNvSpPr>
          <p:nvPr/>
        </p:nvSpPr>
        <p:spPr bwMode="auto">
          <a:xfrm>
            <a:off x="5229958" y="4797425"/>
            <a:ext cx="2366596"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Anpresslatte </a:t>
            </a:r>
          </a:p>
        </p:txBody>
      </p:sp>
      <p:sp>
        <p:nvSpPr>
          <p:cNvPr id="819226" name="Line 26"/>
          <p:cNvSpPr>
            <a:spLocks noChangeShapeType="1"/>
          </p:cNvSpPr>
          <p:nvPr/>
        </p:nvSpPr>
        <p:spPr bwMode="auto">
          <a:xfrm flipH="1" flipV="1">
            <a:off x="6096001" y="4302128"/>
            <a:ext cx="240323" cy="53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19227" name="AutoShape 27"/>
          <p:cNvSpPr>
            <a:spLocks noChangeArrowheads="1"/>
          </p:cNvSpPr>
          <p:nvPr/>
        </p:nvSpPr>
        <p:spPr bwMode="auto">
          <a:xfrm>
            <a:off x="5945066" y="3949703"/>
            <a:ext cx="241788" cy="53975"/>
          </a:xfrm>
          <a:prstGeom prst="flowChartAlternateProcess">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9"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Überlappung der Luftdichtheitsbahn</a:t>
            </a:r>
            <a:endParaRPr lang="de-DE" sz="2700" dirty="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9"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Überlappung der Luftdichtheitsbahn</a:t>
            </a:r>
            <a:endParaRPr lang="de-DE" sz="2700" dirty="0">
              <a:solidFill>
                <a:prstClr val="black">
                  <a:lumMod val="75000"/>
                  <a:lumOff val="25000"/>
                </a:prstClr>
              </a:solidFill>
              <a:latin typeface="Arial" pitchFamily="34" charset="0"/>
              <a:cs typeface="Arial" pitchFamily="34" charset="0"/>
            </a:endParaRPr>
          </a:p>
        </p:txBody>
      </p:sp>
      <p:sp>
        <p:nvSpPr>
          <p:cNvPr id="30" name="Rectangle 2" descr="Konturierte Raute"/>
          <p:cNvSpPr>
            <a:spLocks noChangeArrowheads="1"/>
          </p:cNvSpPr>
          <p:nvPr/>
        </p:nvSpPr>
        <p:spPr bwMode="auto">
          <a:xfrm rot="16200000">
            <a:off x="3638001" y="1743137"/>
            <a:ext cx="1366838" cy="283991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Rectangle 3" descr="Konturierte Raute"/>
          <p:cNvSpPr>
            <a:spLocks noChangeArrowheads="1"/>
          </p:cNvSpPr>
          <p:nvPr/>
        </p:nvSpPr>
        <p:spPr bwMode="auto">
          <a:xfrm rot="5400000">
            <a:off x="6058817" y="2771959"/>
            <a:ext cx="1366837" cy="78544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Rectangle 4" descr="Horizontal dunkel"/>
          <p:cNvSpPr>
            <a:spLocks noChangeArrowheads="1"/>
          </p:cNvSpPr>
          <p:nvPr/>
        </p:nvSpPr>
        <p:spPr bwMode="auto">
          <a:xfrm rot="5400000">
            <a:off x="4577984" y="-83649"/>
            <a:ext cx="130175" cy="4983774"/>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33" name="Rectangle 5" descr="90%"/>
          <p:cNvSpPr>
            <a:spLocks noChangeArrowheads="1"/>
          </p:cNvSpPr>
          <p:nvPr/>
        </p:nvSpPr>
        <p:spPr bwMode="auto">
          <a:xfrm rot="5400000">
            <a:off x="4191367" y="1809629"/>
            <a:ext cx="85725" cy="4169019"/>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4" name="Rectangle 6"/>
          <p:cNvSpPr>
            <a:spLocks noChangeArrowheads="1"/>
          </p:cNvSpPr>
          <p:nvPr/>
        </p:nvSpPr>
        <p:spPr bwMode="auto">
          <a:xfrm rot="5400000">
            <a:off x="1916174"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5" name="Rectangle 7" descr="Konturierte Raute"/>
          <p:cNvSpPr>
            <a:spLocks noChangeArrowheads="1"/>
          </p:cNvSpPr>
          <p:nvPr/>
        </p:nvSpPr>
        <p:spPr bwMode="auto">
          <a:xfrm rot="5400000">
            <a:off x="1542501" y="3089948"/>
            <a:ext cx="1366837" cy="1494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6" name="Line 8"/>
          <p:cNvSpPr>
            <a:spLocks noChangeShapeType="1"/>
          </p:cNvSpPr>
          <p:nvPr/>
        </p:nvSpPr>
        <p:spPr bwMode="auto">
          <a:xfrm>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 name="Line 9"/>
          <p:cNvSpPr>
            <a:spLocks noChangeShapeType="1"/>
          </p:cNvSpPr>
          <p:nvPr/>
        </p:nvSpPr>
        <p:spPr bwMode="auto">
          <a:xfrm flipH="1">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 name="Rectangle 10"/>
          <p:cNvSpPr>
            <a:spLocks noChangeArrowheads="1"/>
          </p:cNvSpPr>
          <p:nvPr/>
        </p:nvSpPr>
        <p:spPr bwMode="auto">
          <a:xfrm rot="5400000">
            <a:off x="5362758"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9" name="Line 11"/>
          <p:cNvSpPr>
            <a:spLocks noChangeShapeType="1"/>
          </p:cNvSpPr>
          <p:nvPr/>
        </p:nvSpPr>
        <p:spPr bwMode="auto">
          <a:xfrm>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0" name="Line 12"/>
          <p:cNvSpPr>
            <a:spLocks noChangeShapeType="1"/>
          </p:cNvSpPr>
          <p:nvPr/>
        </p:nvSpPr>
        <p:spPr bwMode="auto">
          <a:xfrm flipH="1">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1" name="Rectangle 13" descr="90%"/>
          <p:cNvSpPr>
            <a:spLocks noChangeArrowheads="1"/>
          </p:cNvSpPr>
          <p:nvPr/>
        </p:nvSpPr>
        <p:spPr bwMode="auto">
          <a:xfrm rot="5400000">
            <a:off x="6752126" y="3551482"/>
            <a:ext cx="85725" cy="691662"/>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2" name="Rectangle 14" descr="90%"/>
          <p:cNvSpPr>
            <a:spLocks noChangeArrowheads="1"/>
          </p:cNvSpPr>
          <p:nvPr/>
        </p:nvSpPr>
        <p:spPr bwMode="auto">
          <a:xfrm rot="5400000">
            <a:off x="6051673" y="3812077"/>
            <a:ext cx="85725" cy="507023"/>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cxnSp>
        <p:nvCxnSpPr>
          <p:cNvPr id="43" name="AutoShape 15"/>
          <p:cNvCxnSpPr>
            <a:cxnSpLocks noChangeShapeType="1"/>
          </p:cNvCxnSpPr>
          <p:nvPr/>
        </p:nvCxnSpPr>
        <p:spPr bwMode="auto">
          <a:xfrm flipV="1">
            <a:off x="6340720" y="3887789"/>
            <a:ext cx="115765" cy="173037"/>
          </a:xfrm>
          <a:prstGeom prst="curvedConnector3">
            <a:avLst>
              <a:gd name="adj1" fmla="val 50634"/>
            </a:avLst>
          </a:prstGeom>
          <a:noFill/>
          <a:ln w="84455">
            <a:pattFill prst="pct90">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Text Box 16"/>
          <p:cNvSpPr txBox="1">
            <a:spLocks noChangeArrowheads="1"/>
          </p:cNvSpPr>
          <p:nvPr/>
        </p:nvSpPr>
        <p:spPr bwMode="auto">
          <a:xfrm>
            <a:off x="5240215" y="4845051"/>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45" name="Text Box 17"/>
          <p:cNvSpPr txBox="1">
            <a:spLocks noChangeArrowheads="1"/>
          </p:cNvSpPr>
          <p:nvPr/>
        </p:nvSpPr>
        <p:spPr bwMode="auto">
          <a:xfrm>
            <a:off x="2274277" y="4692650"/>
            <a:ext cx="2368062"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Doppelseitiges Klebeband oder Klebemasse</a:t>
            </a:r>
          </a:p>
        </p:txBody>
      </p:sp>
      <p:sp>
        <p:nvSpPr>
          <p:cNvPr id="46" name="Line 18"/>
          <p:cNvSpPr>
            <a:spLocks noChangeShapeType="1"/>
          </p:cNvSpPr>
          <p:nvPr/>
        </p:nvSpPr>
        <p:spPr bwMode="auto">
          <a:xfrm flipV="1">
            <a:off x="5873262" y="4146550"/>
            <a:ext cx="416169" cy="698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7" name="Line 19"/>
          <p:cNvSpPr>
            <a:spLocks noChangeShapeType="1"/>
          </p:cNvSpPr>
          <p:nvPr/>
        </p:nvSpPr>
        <p:spPr bwMode="auto">
          <a:xfrm flipV="1">
            <a:off x="4239359" y="3975101"/>
            <a:ext cx="1589942" cy="835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8" name="AutoShape 21"/>
          <p:cNvSpPr>
            <a:spLocks noChangeArrowheads="1"/>
          </p:cNvSpPr>
          <p:nvPr/>
        </p:nvSpPr>
        <p:spPr bwMode="auto">
          <a:xfrm>
            <a:off x="5949462" y="3952876"/>
            <a:ext cx="241789" cy="53975"/>
          </a:xfrm>
          <a:prstGeom prst="flowChartAlternateProcess">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extLst>
      <p:ext uri="{BB962C8B-B14F-4D97-AF65-F5344CB8AC3E}">
        <p14:creationId xmlns:p14="http://schemas.microsoft.com/office/powerpoint/2010/main" val="2373131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9"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Überlappung der Luftdichtheitsbahn</a:t>
            </a:r>
            <a:endParaRPr lang="de-DE" sz="2700" dirty="0">
              <a:solidFill>
                <a:prstClr val="black">
                  <a:lumMod val="75000"/>
                  <a:lumOff val="25000"/>
                </a:prstClr>
              </a:solidFill>
              <a:latin typeface="Arial" pitchFamily="34" charset="0"/>
              <a:cs typeface="Arial" pitchFamily="34" charset="0"/>
            </a:endParaRPr>
          </a:p>
        </p:txBody>
      </p:sp>
      <p:sp>
        <p:nvSpPr>
          <p:cNvPr id="23" name="Rectangle 2" descr="Konturierte Raute"/>
          <p:cNvSpPr>
            <a:spLocks noChangeArrowheads="1"/>
          </p:cNvSpPr>
          <p:nvPr/>
        </p:nvSpPr>
        <p:spPr bwMode="auto">
          <a:xfrm rot="16200000">
            <a:off x="3638001" y="1743137"/>
            <a:ext cx="1366838" cy="283991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Rectangle 3" descr="Konturierte Raute"/>
          <p:cNvSpPr>
            <a:spLocks noChangeArrowheads="1"/>
          </p:cNvSpPr>
          <p:nvPr/>
        </p:nvSpPr>
        <p:spPr bwMode="auto">
          <a:xfrm rot="5400000">
            <a:off x="6058817" y="2771959"/>
            <a:ext cx="1366837" cy="78544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4" descr="Horizontal dunkel"/>
          <p:cNvSpPr>
            <a:spLocks noChangeArrowheads="1"/>
          </p:cNvSpPr>
          <p:nvPr/>
        </p:nvSpPr>
        <p:spPr bwMode="auto">
          <a:xfrm rot="5400000">
            <a:off x="4577984" y="-83649"/>
            <a:ext cx="130175" cy="4983774"/>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26" name="Rectangle 5" descr="90%"/>
          <p:cNvSpPr>
            <a:spLocks noChangeArrowheads="1"/>
          </p:cNvSpPr>
          <p:nvPr/>
        </p:nvSpPr>
        <p:spPr bwMode="auto">
          <a:xfrm rot="5400000">
            <a:off x="3224213" y="2791925"/>
            <a:ext cx="85725" cy="2217126"/>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7" name="Rectangle 6"/>
          <p:cNvSpPr>
            <a:spLocks noChangeArrowheads="1"/>
          </p:cNvSpPr>
          <p:nvPr/>
        </p:nvSpPr>
        <p:spPr bwMode="auto">
          <a:xfrm rot="5400000">
            <a:off x="1916174"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Rectangle 7" descr="Konturierte Raute"/>
          <p:cNvSpPr>
            <a:spLocks noChangeArrowheads="1"/>
          </p:cNvSpPr>
          <p:nvPr/>
        </p:nvSpPr>
        <p:spPr bwMode="auto">
          <a:xfrm rot="5400000">
            <a:off x="1542501" y="3089948"/>
            <a:ext cx="1366837" cy="1494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 name="Line 8"/>
          <p:cNvSpPr>
            <a:spLocks noChangeShapeType="1"/>
          </p:cNvSpPr>
          <p:nvPr/>
        </p:nvSpPr>
        <p:spPr bwMode="auto">
          <a:xfrm>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9"/>
          <p:cNvSpPr>
            <a:spLocks noChangeShapeType="1"/>
          </p:cNvSpPr>
          <p:nvPr/>
        </p:nvSpPr>
        <p:spPr bwMode="auto">
          <a:xfrm flipH="1">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Rectangle 10"/>
          <p:cNvSpPr>
            <a:spLocks noChangeArrowheads="1"/>
          </p:cNvSpPr>
          <p:nvPr/>
        </p:nvSpPr>
        <p:spPr bwMode="auto">
          <a:xfrm rot="5400000">
            <a:off x="5362758"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11"/>
          <p:cNvSpPr>
            <a:spLocks noChangeShapeType="1"/>
          </p:cNvSpPr>
          <p:nvPr/>
        </p:nvSpPr>
        <p:spPr bwMode="auto">
          <a:xfrm>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12"/>
          <p:cNvSpPr>
            <a:spLocks noChangeShapeType="1"/>
          </p:cNvSpPr>
          <p:nvPr/>
        </p:nvSpPr>
        <p:spPr bwMode="auto">
          <a:xfrm flipH="1">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Rectangle 13" descr="90%"/>
          <p:cNvSpPr>
            <a:spLocks noChangeArrowheads="1"/>
          </p:cNvSpPr>
          <p:nvPr/>
        </p:nvSpPr>
        <p:spPr bwMode="auto">
          <a:xfrm rot="5400000">
            <a:off x="5784240" y="2583596"/>
            <a:ext cx="85725" cy="2627435"/>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5" name="Rectangle 14" descr="90%"/>
          <p:cNvSpPr>
            <a:spLocks noChangeArrowheads="1"/>
          </p:cNvSpPr>
          <p:nvPr/>
        </p:nvSpPr>
        <p:spPr bwMode="auto">
          <a:xfrm rot="5400000">
            <a:off x="4106375" y="3742960"/>
            <a:ext cx="85725" cy="505557"/>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cxnSp>
        <p:nvCxnSpPr>
          <p:cNvPr id="56" name="AutoShape 15"/>
          <p:cNvCxnSpPr>
            <a:cxnSpLocks noChangeShapeType="1"/>
            <a:stCxn id="55" idx="0"/>
            <a:endCxn id="54" idx="2"/>
          </p:cNvCxnSpPr>
          <p:nvPr/>
        </p:nvCxnSpPr>
        <p:spPr bwMode="auto">
          <a:xfrm flipV="1">
            <a:off x="4403481" y="3898900"/>
            <a:ext cx="111369" cy="98425"/>
          </a:xfrm>
          <a:prstGeom prst="curvedConnector3">
            <a:avLst>
              <a:gd name="adj1" fmla="val 47370"/>
            </a:avLst>
          </a:prstGeom>
          <a:noFill/>
          <a:ln w="81280">
            <a:pattFill prst="pct90">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AutoShape 16"/>
          <p:cNvCxnSpPr>
            <a:cxnSpLocks noChangeShapeType="1"/>
          </p:cNvCxnSpPr>
          <p:nvPr/>
        </p:nvCxnSpPr>
        <p:spPr bwMode="auto">
          <a:xfrm>
            <a:off x="3610708" y="3962400"/>
            <a:ext cx="480646" cy="127000"/>
          </a:xfrm>
          <a:prstGeom prst="bentConnector3">
            <a:avLst>
              <a:gd name="adj1" fmla="val 50000"/>
            </a:avLst>
          </a:prstGeom>
          <a:noFill/>
          <a:ln w="381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Text Box 17"/>
          <p:cNvSpPr txBox="1">
            <a:spLocks noChangeArrowheads="1"/>
          </p:cNvSpPr>
          <p:nvPr/>
        </p:nvSpPr>
        <p:spPr bwMode="auto">
          <a:xfrm>
            <a:off x="5193323" y="4127500"/>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59" name="Text Box 18"/>
          <p:cNvSpPr txBox="1">
            <a:spLocks noChangeArrowheads="1"/>
          </p:cNvSpPr>
          <p:nvPr/>
        </p:nvSpPr>
        <p:spPr bwMode="auto">
          <a:xfrm>
            <a:off x="1101969" y="4470401"/>
            <a:ext cx="2368062"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Einseitiges spezielles Klebeband</a:t>
            </a:r>
          </a:p>
        </p:txBody>
      </p:sp>
      <p:sp>
        <p:nvSpPr>
          <p:cNvPr id="60" name="Line 19"/>
          <p:cNvSpPr>
            <a:spLocks noChangeShapeType="1"/>
          </p:cNvSpPr>
          <p:nvPr/>
        </p:nvSpPr>
        <p:spPr bwMode="auto">
          <a:xfrm flipH="1" flipV="1">
            <a:off x="4970585" y="3949700"/>
            <a:ext cx="339969" cy="317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Line 20"/>
          <p:cNvSpPr>
            <a:spLocks noChangeShapeType="1"/>
          </p:cNvSpPr>
          <p:nvPr/>
        </p:nvSpPr>
        <p:spPr bwMode="auto">
          <a:xfrm flipV="1">
            <a:off x="3176954" y="4064000"/>
            <a:ext cx="633046" cy="444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19169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9"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Überlappung der Luftdichtheitsbahn</a:t>
            </a:r>
            <a:endParaRPr lang="de-DE" sz="2700" dirty="0">
              <a:solidFill>
                <a:prstClr val="black">
                  <a:lumMod val="75000"/>
                  <a:lumOff val="25000"/>
                </a:prstClr>
              </a:solidFill>
              <a:latin typeface="Arial" pitchFamily="34" charset="0"/>
              <a:cs typeface="Arial" pitchFamily="34" charset="0"/>
            </a:endParaRPr>
          </a:p>
        </p:txBody>
      </p:sp>
      <p:sp>
        <p:nvSpPr>
          <p:cNvPr id="23" name="Rectangle 2" descr="Konturierte Raute"/>
          <p:cNvSpPr>
            <a:spLocks noChangeArrowheads="1"/>
          </p:cNvSpPr>
          <p:nvPr/>
        </p:nvSpPr>
        <p:spPr bwMode="auto">
          <a:xfrm rot="16200000">
            <a:off x="3638001" y="1743137"/>
            <a:ext cx="1366838" cy="283991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4" name="Rectangle 3" descr="Konturierte Raute"/>
          <p:cNvSpPr>
            <a:spLocks noChangeArrowheads="1"/>
          </p:cNvSpPr>
          <p:nvPr/>
        </p:nvSpPr>
        <p:spPr bwMode="auto">
          <a:xfrm rot="5400000">
            <a:off x="6058817" y="2771959"/>
            <a:ext cx="1366837" cy="78544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5" name="Rectangle 4" descr="Horizontal dunkel"/>
          <p:cNvSpPr>
            <a:spLocks noChangeArrowheads="1"/>
          </p:cNvSpPr>
          <p:nvPr/>
        </p:nvSpPr>
        <p:spPr bwMode="auto">
          <a:xfrm rot="5400000">
            <a:off x="4577984" y="-83649"/>
            <a:ext cx="130175" cy="4983774"/>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26" name="Rectangle 5" descr="90%"/>
          <p:cNvSpPr>
            <a:spLocks noChangeArrowheads="1"/>
          </p:cNvSpPr>
          <p:nvPr/>
        </p:nvSpPr>
        <p:spPr bwMode="auto">
          <a:xfrm rot="5400000">
            <a:off x="3109913" y="2893525"/>
            <a:ext cx="85725" cy="1988526"/>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27" name="Rectangle 6"/>
          <p:cNvSpPr>
            <a:spLocks noChangeArrowheads="1"/>
          </p:cNvSpPr>
          <p:nvPr/>
        </p:nvSpPr>
        <p:spPr bwMode="auto">
          <a:xfrm rot="5400000">
            <a:off x="1916174"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Rectangle 7" descr="Konturierte Raute"/>
          <p:cNvSpPr>
            <a:spLocks noChangeArrowheads="1"/>
          </p:cNvSpPr>
          <p:nvPr/>
        </p:nvSpPr>
        <p:spPr bwMode="auto">
          <a:xfrm rot="5400000">
            <a:off x="1542501" y="3089948"/>
            <a:ext cx="1366837" cy="1494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 name="Line 8"/>
          <p:cNvSpPr>
            <a:spLocks noChangeShapeType="1"/>
          </p:cNvSpPr>
          <p:nvPr/>
        </p:nvSpPr>
        <p:spPr bwMode="auto">
          <a:xfrm>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9"/>
          <p:cNvSpPr>
            <a:spLocks noChangeShapeType="1"/>
          </p:cNvSpPr>
          <p:nvPr/>
        </p:nvSpPr>
        <p:spPr bwMode="auto">
          <a:xfrm flipH="1">
            <a:off x="2300654"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Rectangle 10"/>
          <p:cNvSpPr>
            <a:spLocks noChangeArrowheads="1"/>
          </p:cNvSpPr>
          <p:nvPr/>
        </p:nvSpPr>
        <p:spPr bwMode="auto">
          <a:xfrm rot="5400000">
            <a:off x="5362758" y="2865744"/>
            <a:ext cx="1366837" cy="59787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2" name="Line 11"/>
          <p:cNvSpPr>
            <a:spLocks noChangeShapeType="1"/>
          </p:cNvSpPr>
          <p:nvPr/>
        </p:nvSpPr>
        <p:spPr bwMode="auto">
          <a:xfrm>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12"/>
          <p:cNvSpPr>
            <a:spLocks noChangeShapeType="1"/>
          </p:cNvSpPr>
          <p:nvPr/>
        </p:nvSpPr>
        <p:spPr bwMode="auto">
          <a:xfrm flipH="1">
            <a:off x="5747238" y="2482850"/>
            <a:ext cx="597877"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Rectangle 13" descr="90%"/>
          <p:cNvSpPr>
            <a:spLocks noChangeArrowheads="1"/>
          </p:cNvSpPr>
          <p:nvPr/>
        </p:nvSpPr>
        <p:spPr bwMode="auto">
          <a:xfrm rot="5400000">
            <a:off x="5720496" y="2573338"/>
            <a:ext cx="85725" cy="2628900"/>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5" name="Rectangle 14" descr="90%"/>
          <p:cNvSpPr>
            <a:spLocks noChangeArrowheads="1"/>
          </p:cNvSpPr>
          <p:nvPr/>
        </p:nvSpPr>
        <p:spPr bwMode="auto">
          <a:xfrm rot="5400000">
            <a:off x="3912211" y="3879973"/>
            <a:ext cx="85725" cy="612531"/>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cxnSp>
        <p:nvCxnSpPr>
          <p:cNvPr id="56" name="AutoShape 15"/>
          <p:cNvCxnSpPr>
            <a:cxnSpLocks noChangeShapeType="1"/>
            <a:stCxn id="55" idx="0"/>
            <a:endCxn id="54" idx="2"/>
          </p:cNvCxnSpPr>
          <p:nvPr/>
        </p:nvCxnSpPr>
        <p:spPr bwMode="auto">
          <a:xfrm flipV="1">
            <a:off x="4261339" y="3887788"/>
            <a:ext cx="187569" cy="298450"/>
          </a:xfrm>
          <a:prstGeom prst="curvedConnector3">
            <a:avLst>
              <a:gd name="adj1" fmla="val 50000"/>
            </a:avLst>
          </a:prstGeom>
          <a:noFill/>
          <a:ln w="81280">
            <a:pattFill prst="pct90">
              <a:fgClr>
                <a:schemeClr val="tx1"/>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 name="Text Box 16"/>
          <p:cNvSpPr txBox="1">
            <a:spLocks noChangeArrowheads="1"/>
          </p:cNvSpPr>
          <p:nvPr/>
        </p:nvSpPr>
        <p:spPr bwMode="auto">
          <a:xfrm>
            <a:off x="5193323" y="4127500"/>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58" name="Line 17"/>
          <p:cNvSpPr>
            <a:spLocks noChangeShapeType="1"/>
          </p:cNvSpPr>
          <p:nvPr/>
        </p:nvSpPr>
        <p:spPr bwMode="auto">
          <a:xfrm flipH="1" flipV="1">
            <a:off x="4970585" y="3949700"/>
            <a:ext cx="339969" cy="317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Rectangle 19" descr="90%"/>
          <p:cNvSpPr>
            <a:spLocks noChangeArrowheads="1"/>
          </p:cNvSpPr>
          <p:nvPr/>
        </p:nvSpPr>
        <p:spPr bwMode="auto">
          <a:xfrm rot="5400000">
            <a:off x="3853596" y="3761277"/>
            <a:ext cx="85725" cy="507023"/>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cxnSp>
        <p:nvCxnSpPr>
          <p:cNvPr id="60" name="AutoShape 20"/>
          <p:cNvCxnSpPr>
            <a:cxnSpLocks noChangeShapeType="1"/>
            <a:stCxn id="26" idx="0"/>
            <a:endCxn id="59" idx="0"/>
          </p:cNvCxnSpPr>
          <p:nvPr/>
        </p:nvCxnSpPr>
        <p:spPr bwMode="auto">
          <a:xfrm>
            <a:off x="4148505" y="3889376"/>
            <a:ext cx="1465" cy="125413"/>
          </a:xfrm>
          <a:prstGeom prst="curvedConnector3">
            <a:avLst>
              <a:gd name="adj1" fmla="val 14500000"/>
            </a:avLst>
          </a:prstGeom>
          <a:noFill/>
          <a:ln w="82550">
            <a:pattFill prst="pct90">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AutoShape 21"/>
          <p:cNvSpPr>
            <a:spLocks noChangeArrowheads="1"/>
          </p:cNvSpPr>
          <p:nvPr/>
        </p:nvSpPr>
        <p:spPr bwMode="auto">
          <a:xfrm>
            <a:off x="3808536" y="4073526"/>
            <a:ext cx="241788" cy="53975"/>
          </a:xfrm>
          <a:prstGeom prst="flowChartAlternateProcess">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2" name="Rectangle 22"/>
          <p:cNvSpPr>
            <a:spLocks noChangeArrowheads="1"/>
          </p:cNvSpPr>
          <p:nvPr/>
        </p:nvSpPr>
        <p:spPr bwMode="auto">
          <a:xfrm>
            <a:off x="1176568" y="4670425"/>
            <a:ext cx="27478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600" b="1"/>
              <a:t>Doppelseitiges Klebeband</a:t>
            </a:r>
          </a:p>
        </p:txBody>
      </p:sp>
      <p:sp>
        <p:nvSpPr>
          <p:cNvPr id="63" name="Line 23"/>
          <p:cNvSpPr>
            <a:spLocks noChangeShapeType="1"/>
          </p:cNvSpPr>
          <p:nvPr/>
        </p:nvSpPr>
        <p:spPr bwMode="auto">
          <a:xfrm flipV="1">
            <a:off x="2296258" y="4111625"/>
            <a:ext cx="1295400" cy="5270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4186842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AutoShape 2"/>
          <p:cNvSpPr>
            <a:spLocks noChangeArrowheads="1"/>
          </p:cNvSpPr>
          <p:nvPr/>
        </p:nvSpPr>
        <p:spPr bwMode="auto">
          <a:xfrm>
            <a:off x="6668967" y="2851150"/>
            <a:ext cx="1578219" cy="395288"/>
          </a:xfrm>
          <a:prstGeom prst="curvedDownArrow">
            <a:avLst>
              <a:gd name="adj1" fmla="val 86506"/>
              <a:gd name="adj2" fmla="val 173012"/>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07" name="AutoShape 3"/>
          <p:cNvSpPr>
            <a:spLocks noChangeArrowheads="1"/>
          </p:cNvSpPr>
          <p:nvPr/>
        </p:nvSpPr>
        <p:spPr bwMode="auto">
          <a:xfrm>
            <a:off x="6808178" y="2266950"/>
            <a:ext cx="1535723" cy="254000"/>
          </a:xfrm>
          <a:prstGeom prst="curvedUpArrow">
            <a:avLst>
              <a:gd name="adj1" fmla="val 131000"/>
              <a:gd name="adj2" fmla="val 262000"/>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08" name="Text Box 4"/>
          <p:cNvSpPr txBox="1">
            <a:spLocks noChangeArrowheads="1"/>
          </p:cNvSpPr>
          <p:nvPr/>
        </p:nvSpPr>
        <p:spPr bwMode="auto">
          <a:xfrm>
            <a:off x="7558454" y="2559050"/>
            <a:ext cx="104482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t>Lüftung</a:t>
            </a:r>
          </a:p>
        </p:txBody>
      </p:sp>
      <p:sp>
        <p:nvSpPr>
          <p:cNvPr id="379909" name="Line 5"/>
          <p:cNvSpPr>
            <a:spLocks noChangeShapeType="1"/>
          </p:cNvSpPr>
          <p:nvPr/>
        </p:nvSpPr>
        <p:spPr bwMode="auto">
          <a:xfrm>
            <a:off x="2060331" y="2643188"/>
            <a:ext cx="2190750" cy="20320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0" name="Line 6"/>
          <p:cNvSpPr>
            <a:spLocks noChangeShapeType="1"/>
          </p:cNvSpPr>
          <p:nvPr/>
        </p:nvSpPr>
        <p:spPr bwMode="auto">
          <a:xfrm>
            <a:off x="2048609" y="2727326"/>
            <a:ext cx="2123343" cy="1960563"/>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1" name="Line 7"/>
          <p:cNvSpPr>
            <a:spLocks noChangeShapeType="1"/>
          </p:cNvSpPr>
          <p:nvPr/>
        </p:nvSpPr>
        <p:spPr bwMode="auto">
          <a:xfrm>
            <a:off x="2042746" y="2819400"/>
            <a:ext cx="2016369" cy="1855788"/>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2" name="Line 8"/>
          <p:cNvSpPr>
            <a:spLocks noChangeShapeType="1"/>
          </p:cNvSpPr>
          <p:nvPr/>
        </p:nvSpPr>
        <p:spPr bwMode="auto">
          <a:xfrm>
            <a:off x="2029558" y="2903538"/>
            <a:ext cx="1928446" cy="178435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3" name="Line 9"/>
          <p:cNvSpPr>
            <a:spLocks noChangeShapeType="1"/>
          </p:cNvSpPr>
          <p:nvPr/>
        </p:nvSpPr>
        <p:spPr bwMode="auto">
          <a:xfrm>
            <a:off x="2020766" y="3001966"/>
            <a:ext cx="1837592" cy="1698625"/>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4" name="Line 10"/>
          <p:cNvSpPr>
            <a:spLocks noChangeShapeType="1"/>
          </p:cNvSpPr>
          <p:nvPr/>
        </p:nvSpPr>
        <p:spPr bwMode="auto">
          <a:xfrm>
            <a:off x="2017835" y="3089276"/>
            <a:ext cx="1727688" cy="1598613"/>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15" name="Rectangle 11"/>
          <p:cNvSpPr>
            <a:spLocks noChangeArrowheads="1"/>
          </p:cNvSpPr>
          <p:nvPr/>
        </p:nvSpPr>
        <p:spPr bwMode="auto">
          <a:xfrm>
            <a:off x="2429608" y="6219825"/>
            <a:ext cx="5219700" cy="122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16" name="Rectangle 12"/>
          <p:cNvSpPr>
            <a:spLocks noChangeArrowheads="1"/>
          </p:cNvSpPr>
          <p:nvPr/>
        </p:nvSpPr>
        <p:spPr bwMode="auto">
          <a:xfrm>
            <a:off x="2429608" y="2514603"/>
            <a:ext cx="5215304" cy="1063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17" name="Rectangle 13"/>
          <p:cNvSpPr>
            <a:spLocks noChangeArrowheads="1"/>
          </p:cNvSpPr>
          <p:nvPr/>
        </p:nvSpPr>
        <p:spPr bwMode="auto">
          <a:xfrm>
            <a:off x="2524859" y="4710116"/>
            <a:ext cx="5030665" cy="1222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18" name="Rectangle 14"/>
          <p:cNvSpPr>
            <a:spLocks noChangeArrowheads="1"/>
          </p:cNvSpPr>
          <p:nvPr/>
        </p:nvSpPr>
        <p:spPr bwMode="auto">
          <a:xfrm rot="-5400000">
            <a:off x="1347606" y="5042573"/>
            <a:ext cx="2262187" cy="9232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19" name="Rectangle 15"/>
          <p:cNvSpPr>
            <a:spLocks noChangeArrowheads="1"/>
          </p:cNvSpPr>
          <p:nvPr/>
        </p:nvSpPr>
        <p:spPr bwMode="auto">
          <a:xfrm>
            <a:off x="2450123" y="2840038"/>
            <a:ext cx="48358" cy="11160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20" name="Rectangle 16"/>
          <p:cNvSpPr>
            <a:spLocks noChangeArrowheads="1"/>
          </p:cNvSpPr>
          <p:nvPr/>
        </p:nvSpPr>
        <p:spPr bwMode="auto">
          <a:xfrm rot="-5400000">
            <a:off x="6472054" y="5040986"/>
            <a:ext cx="2262188" cy="92319"/>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21" name="Rectangle 17"/>
          <p:cNvSpPr>
            <a:spLocks noChangeArrowheads="1"/>
          </p:cNvSpPr>
          <p:nvPr/>
        </p:nvSpPr>
        <p:spPr bwMode="auto">
          <a:xfrm rot="-1436634">
            <a:off x="7406055" y="2886075"/>
            <a:ext cx="49823" cy="11064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22" name="Line 18"/>
          <p:cNvSpPr>
            <a:spLocks noChangeShapeType="1"/>
          </p:cNvSpPr>
          <p:nvPr/>
        </p:nvSpPr>
        <p:spPr bwMode="auto">
          <a:xfrm flipV="1">
            <a:off x="2429608" y="757241"/>
            <a:ext cx="2609850" cy="17478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3" name="Line 19"/>
          <p:cNvSpPr>
            <a:spLocks noChangeShapeType="1"/>
          </p:cNvSpPr>
          <p:nvPr/>
        </p:nvSpPr>
        <p:spPr bwMode="auto">
          <a:xfrm flipV="1">
            <a:off x="2520462" y="827088"/>
            <a:ext cx="2514600" cy="1687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4" name="Line 20"/>
          <p:cNvSpPr>
            <a:spLocks noChangeShapeType="1"/>
          </p:cNvSpPr>
          <p:nvPr/>
        </p:nvSpPr>
        <p:spPr bwMode="auto">
          <a:xfrm rot="14919860" flipV="1">
            <a:off x="5010150" y="792407"/>
            <a:ext cx="2571750" cy="17775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5" name="Line 21"/>
          <p:cNvSpPr>
            <a:spLocks noChangeShapeType="1"/>
          </p:cNvSpPr>
          <p:nvPr/>
        </p:nvSpPr>
        <p:spPr bwMode="auto">
          <a:xfrm rot="4123705" flipV="1">
            <a:off x="5027858" y="725244"/>
            <a:ext cx="2625725" cy="18229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6" name="Line 22"/>
          <p:cNvSpPr>
            <a:spLocks noChangeShapeType="1"/>
          </p:cNvSpPr>
          <p:nvPr/>
        </p:nvSpPr>
        <p:spPr bwMode="auto">
          <a:xfrm>
            <a:off x="4380035" y="1271588"/>
            <a:ext cx="12895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7" name="Line 23"/>
          <p:cNvSpPr>
            <a:spLocks noChangeShapeType="1"/>
          </p:cNvSpPr>
          <p:nvPr/>
        </p:nvSpPr>
        <p:spPr bwMode="auto">
          <a:xfrm>
            <a:off x="4309698" y="1331913"/>
            <a:ext cx="144926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29" name="Rectangle 25"/>
          <p:cNvSpPr>
            <a:spLocks noChangeArrowheads="1"/>
          </p:cNvSpPr>
          <p:nvPr/>
        </p:nvSpPr>
        <p:spPr bwMode="auto">
          <a:xfrm rot="2005922">
            <a:off x="5615354" y="1882778"/>
            <a:ext cx="2162908" cy="5556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0" name="Rectangle 26"/>
          <p:cNvSpPr>
            <a:spLocks noChangeArrowheads="1"/>
          </p:cNvSpPr>
          <p:nvPr/>
        </p:nvSpPr>
        <p:spPr bwMode="auto">
          <a:xfrm rot="19606083">
            <a:off x="2293329" y="1887538"/>
            <a:ext cx="2148254" cy="50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1" name="Rectangle 27"/>
          <p:cNvSpPr>
            <a:spLocks noChangeArrowheads="1"/>
          </p:cNvSpPr>
          <p:nvPr/>
        </p:nvSpPr>
        <p:spPr bwMode="auto">
          <a:xfrm>
            <a:off x="4280390" y="1274763"/>
            <a:ext cx="1516673" cy="55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2" name="Rectangle 28"/>
          <p:cNvSpPr>
            <a:spLocks noChangeArrowheads="1"/>
          </p:cNvSpPr>
          <p:nvPr/>
        </p:nvSpPr>
        <p:spPr bwMode="auto">
          <a:xfrm>
            <a:off x="7558454" y="3962402"/>
            <a:ext cx="86458" cy="879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3" name="Rectangle 29"/>
          <p:cNvSpPr>
            <a:spLocks noChangeArrowheads="1"/>
          </p:cNvSpPr>
          <p:nvPr/>
        </p:nvSpPr>
        <p:spPr bwMode="auto">
          <a:xfrm>
            <a:off x="2438401" y="3960815"/>
            <a:ext cx="80597" cy="8778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4" name="AutoShape 30"/>
          <p:cNvSpPr>
            <a:spLocks noChangeArrowheads="1"/>
          </p:cNvSpPr>
          <p:nvPr/>
        </p:nvSpPr>
        <p:spPr bwMode="auto">
          <a:xfrm>
            <a:off x="1827337" y="4149728"/>
            <a:ext cx="1015511" cy="231775"/>
          </a:xfrm>
          <a:prstGeom prst="leftArrow">
            <a:avLst>
              <a:gd name="adj1" fmla="val 50000"/>
              <a:gd name="adj2" fmla="val 118664"/>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5" name="AutoShape 31"/>
          <p:cNvSpPr>
            <a:spLocks noChangeArrowheads="1"/>
          </p:cNvSpPr>
          <p:nvPr/>
        </p:nvSpPr>
        <p:spPr bwMode="auto">
          <a:xfrm rot="3134415">
            <a:off x="3198935" y="1596538"/>
            <a:ext cx="800100" cy="140677"/>
          </a:xfrm>
          <a:prstGeom prst="leftArrow">
            <a:avLst>
              <a:gd name="adj1" fmla="val 50000"/>
              <a:gd name="adj2" fmla="val 13125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6" name="AutoShape 32"/>
          <p:cNvSpPr>
            <a:spLocks noChangeArrowheads="1"/>
          </p:cNvSpPr>
          <p:nvPr/>
        </p:nvSpPr>
        <p:spPr bwMode="auto">
          <a:xfrm>
            <a:off x="1815614" y="3178178"/>
            <a:ext cx="1015511" cy="233363"/>
          </a:xfrm>
          <a:prstGeom prst="leftArrow">
            <a:avLst>
              <a:gd name="adj1" fmla="val 50000"/>
              <a:gd name="adj2" fmla="val 11785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7" name="AutoShape 33"/>
          <p:cNvSpPr>
            <a:spLocks noChangeArrowheads="1"/>
          </p:cNvSpPr>
          <p:nvPr/>
        </p:nvSpPr>
        <p:spPr bwMode="auto">
          <a:xfrm rot="-5400000">
            <a:off x="5484753" y="4774041"/>
            <a:ext cx="900112" cy="219808"/>
          </a:xfrm>
          <a:prstGeom prst="leftArrow">
            <a:avLst>
              <a:gd name="adj1" fmla="val 50000"/>
              <a:gd name="adj2" fmla="val 945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38" name="Text Box 34"/>
          <p:cNvSpPr txBox="1">
            <a:spLocks noChangeArrowheads="1"/>
          </p:cNvSpPr>
          <p:nvPr/>
        </p:nvSpPr>
        <p:spPr bwMode="auto">
          <a:xfrm>
            <a:off x="1198686" y="3387725"/>
            <a:ext cx="116937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a:t>Fenster</a:t>
            </a:r>
          </a:p>
        </p:txBody>
      </p:sp>
      <p:sp>
        <p:nvSpPr>
          <p:cNvPr id="379939" name="Text Box 35"/>
          <p:cNvSpPr txBox="1">
            <a:spLocks noChangeArrowheads="1"/>
          </p:cNvSpPr>
          <p:nvPr/>
        </p:nvSpPr>
        <p:spPr bwMode="auto">
          <a:xfrm>
            <a:off x="4922227" y="5410202"/>
            <a:ext cx="1295400" cy="56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a:t>Kellerdecke </a:t>
            </a:r>
          </a:p>
          <a:p>
            <a:pPr algn="ctr">
              <a:spcBef>
                <a:spcPct val="20000"/>
              </a:spcBef>
            </a:pPr>
            <a:r>
              <a:rPr lang="de-DE" altLang="de-DE" sz="1400" b="1"/>
              <a:t>Erdreich</a:t>
            </a:r>
          </a:p>
        </p:txBody>
      </p:sp>
      <p:sp>
        <p:nvSpPr>
          <p:cNvPr id="379940" name="Text Box 36"/>
          <p:cNvSpPr txBox="1">
            <a:spLocks noChangeArrowheads="1"/>
          </p:cNvSpPr>
          <p:nvPr/>
        </p:nvSpPr>
        <p:spPr bwMode="auto">
          <a:xfrm>
            <a:off x="3936024" y="1766888"/>
            <a:ext cx="244279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a:t>Dach und oberste Decke</a:t>
            </a:r>
          </a:p>
        </p:txBody>
      </p:sp>
      <p:sp>
        <p:nvSpPr>
          <p:cNvPr id="379941" name="Text Box 37"/>
          <p:cNvSpPr txBox="1">
            <a:spLocks noChangeArrowheads="1"/>
          </p:cNvSpPr>
          <p:nvPr/>
        </p:nvSpPr>
        <p:spPr bwMode="auto">
          <a:xfrm>
            <a:off x="1157655" y="4260850"/>
            <a:ext cx="117084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a:t>Wände</a:t>
            </a:r>
          </a:p>
        </p:txBody>
      </p:sp>
      <p:sp>
        <p:nvSpPr>
          <p:cNvPr id="379942" name="AutoShape 38"/>
          <p:cNvSpPr>
            <a:spLocks noChangeArrowheads="1"/>
          </p:cNvSpPr>
          <p:nvPr/>
        </p:nvSpPr>
        <p:spPr bwMode="auto">
          <a:xfrm flipH="1">
            <a:off x="1641231" y="3689350"/>
            <a:ext cx="1471246" cy="254000"/>
          </a:xfrm>
          <a:prstGeom prst="curvedUpArrow">
            <a:avLst>
              <a:gd name="adj1" fmla="val 125500"/>
              <a:gd name="adj2" fmla="val 251000"/>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43" name="AutoShape 39"/>
          <p:cNvSpPr>
            <a:spLocks noChangeArrowheads="1"/>
          </p:cNvSpPr>
          <p:nvPr/>
        </p:nvSpPr>
        <p:spPr bwMode="auto">
          <a:xfrm>
            <a:off x="1181102" y="1466850"/>
            <a:ext cx="1327638" cy="1358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46" name="Litebulb"/>
          <p:cNvSpPr>
            <a:spLocks noEditPoints="1" noChangeArrowheads="1"/>
          </p:cNvSpPr>
          <p:nvPr/>
        </p:nvSpPr>
        <p:spPr bwMode="auto">
          <a:xfrm flipV="1">
            <a:off x="5089281" y="2649541"/>
            <a:ext cx="274026" cy="403225"/>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19050">
            <a:solidFill>
              <a:srgbClr val="000000"/>
            </a:solidFill>
            <a:miter lim="800000"/>
            <a:headEnd/>
            <a:tailEnd/>
          </a:ln>
        </p:spPr>
        <p:txBody>
          <a:bodyPr/>
          <a:lstStyle/>
          <a:p>
            <a:endParaRPr lang="de-DE"/>
          </a:p>
        </p:txBody>
      </p:sp>
      <p:grpSp>
        <p:nvGrpSpPr>
          <p:cNvPr id="379974" name="Group 70"/>
          <p:cNvGrpSpPr>
            <a:grpSpLocks/>
          </p:cNvGrpSpPr>
          <p:nvPr/>
        </p:nvGrpSpPr>
        <p:grpSpPr bwMode="auto">
          <a:xfrm>
            <a:off x="4841632" y="2911478"/>
            <a:ext cx="788377" cy="434975"/>
            <a:chOff x="2706" y="1630"/>
            <a:chExt cx="538" cy="274"/>
          </a:xfrm>
        </p:grpSpPr>
        <p:sp>
          <p:nvSpPr>
            <p:cNvPr id="379944" name="Line 40"/>
            <p:cNvSpPr>
              <a:spLocks noChangeShapeType="1"/>
            </p:cNvSpPr>
            <p:nvPr/>
          </p:nvSpPr>
          <p:spPr bwMode="auto">
            <a:xfrm rot="17846711" flipH="1">
              <a:off x="3152" y="1544"/>
              <a:ext cx="6" cy="178"/>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45" name="Line 41"/>
            <p:cNvSpPr>
              <a:spLocks noChangeShapeType="1"/>
            </p:cNvSpPr>
            <p:nvPr/>
          </p:nvSpPr>
          <p:spPr bwMode="auto">
            <a:xfrm flipH="1">
              <a:off x="2973" y="1743"/>
              <a:ext cx="3" cy="161"/>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47" name="Line 43"/>
            <p:cNvSpPr>
              <a:spLocks noChangeShapeType="1"/>
            </p:cNvSpPr>
            <p:nvPr/>
          </p:nvSpPr>
          <p:spPr bwMode="auto">
            <a:xfrm rot="3513766" flipH="1">
              <a:off x="2786" y="1555"/>
              <a:ext cx="4" cy="164"/>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379948" name="Group 44"/>
          <p:cNvGrpSpPr>
            <a:grpSpLocks/>
          </p:cNvGrpSpPr>
          <p:nvPr/>
        </p:nvGrpSpPr>
        <p:grpSpPr bwMode="auto">
          <a:xfrm>
            <a:off x="4384432" y="3405188"/>
            <a:ext cx="507023" cy="1274762"/>
            <a:chOff x="2736" y="2056"/>
            <a:chExt cx="312" cy="752"/>
          </a:xfrm>
        </p:grpSpPr>
        <p:sp>
          <p:nvSpPr>
            <p:cNvPr id="379949" name="Rectangle 45"/>
            <p:cNvSpPr>
              <a:spLocks noChangeArrowheads="1"/>
            </p:cNvSpPr>
            <p:nvPr/>
          </p:nvSpPr>
          <p:spPr bwMode="auto">
            <a:xfrm>
              <a:off x="2808"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50" name="Rectangle 46"/>
            <p:cNvSpPr>
              <a:spLocks noChangeArrowheads="1"/>
            </p:cNvSpPr>
            <p:nvPr/>
          </p:nvSpPr>
          <p:spPr bwMode="auto">
            <a:xfrm>
              <a:off x="2920"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51" name="Rectangle 47"/>
            <p:cNvSpPr>
              <a:spLocks noChangeArrowheads="1"/>
            </p:cNvSpPr>
            <p:nvPr/>
          </p:nvSpPr>
          <p:spPr bwMode="auto">
            <a:xfrm>
              <a:off x="2808" y="2232"/>
              <a:ext cx="168"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52" name="AutoShape 48"/>
            <p:cNvSpPr>
              <a:spLocks noChangeArrowheads="1"/>
            </p:cNvSpPr>
            <p:nvPr/>
          </p:nvSpPr>
          <p:spPr bwMode="auto">
            <a:xfrm>
              <a:off x="2736"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53" name="AutoShape 49"/>
            <p:cNvSpPr>
              <a:spLocks noChangeArrowheads="1"/>
            </p:cNvSpPr>
            <p:nvPr/>
          </p:nvSpPr>
          <p:spPr bwMode="auto">
            <a:xfrm rot="-409279">
              <a:off x="2984"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54" name="Oval 50"/>
            <p:cNvSpPr>
              <a:spLocks noChangeArrowheads="1"/>
            </p:cNvSpPr>
            <p:nvPr/>
          </p:nvSpPr>
          <p:spPr bwMode="auto">
            <a:xfrm>
              <a:off x="2808" y="2056"/>
              <a:ext cx="152" cy="152"/>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379975" name="Group 71"/>
          <p:cNvGrpSpPr>
            <a:grpSpLocks/>
          </p:cNvGrpSpPr>
          <p:nvPr/>
        </p:nvGrpSpPr>
        <p:grpSpPr bwMode="auto">
          <a:xfrm>
            <a:off x="4107474" y="3095626"/>
            <a:ext cx="1037492" cy="1046163"/>
            <a:chOff x="2205" y="1746"/>
            <a:chExt cx="708" cy="659"/>
          </a:xfrm>
        </p:grpSpPr>
        <p:sp>
          <p:nvSpPr>
            <p:cNvPr id="379955" name="Line 51"/>
            <p:cNvSpPr>
              <a:spLocks noChangeShapeType="1"/>
            </p:cNvSpPr>
            <p:nvPr/>
          </p:nvSpPr>
          <p:spPr bwMode="auto">
            <a:xfrm rot="17846711" flipV="1">
              <a:off x="2303" y="1976"/>
              <a:ext cx="6" cy="177"/>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56" name="Line 52"/>
            <p:cNvSpPr>
              <a:spLocks noChangeShapeType="1"/>
            </p:cNvSpPr>
            <p:nvPr/>
          </p:nvSpPr>
          <p:spPr bwMode="auto">
            <a:xfrm flipV="1">
              <a:off x="2557" y="1746"/>
              <a:ext cx="3" cy="161"/>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57" name="Line 53"/>
            <p:cNvSpPr>
              <a:spLocks noChangeShapeType="1"/>
            </p:cNvSpPr>
            <p:nvPr/>
          </p:nvSpPr>
          <p:spPr bwMode="auto">
            <a:xfrm rot="3513766" flipV="1">
              <a:off x="2819" y="1983"/>
              <a:ext cx="4" cy="164"/>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58" name="Line 54"/>
            <p:cNvSpPr>
              <a:spLocks noChangeShapeType="1"/>
            </p:cNvSpPr>
            <p:nvPr/>
          </p:nvSpPr>
          <p:spPr bwMode="auto">
            <a:xfrm rot="16200000" flipH="1">
              <a:off x="2834" y="2323"/>
              <a:ext cx="3" cy="154"/>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59" name="Line 55"/>
            <p:cNvSpPr>
              <a:spLocks noChangeShapeType="1"/>
            </p:cNvSpPr>
            <p:nvPr/>
          </p:nvSpPr>
          <p:spPr bwMode="auto">
            <a:xfrm rot="5400000" flipH="1">
              <a:off x="2281" y="2326"/>
              <a:ext cx="3" cy="155"/>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79964" name="AutoShape 60"/>
          <p:cNvSpPr>
            <a:spLocks noChangeArrowheads="1"/>
          </p:cNvSpPr>
          <p:nvPr/>
        </p:nvSpPr>
        <p:spPr bwMode="auto">
          <a:xfrm rot="-16200000">
            <a:off x="4745466" y="1126456"/>
            <a:ext cx="595312" cy="174381"/>
          </a:xfrm>
          <a:prstGeom prst="leftArrow">
            <a:avLst>
              <a:gd name="adj1" fmla="val 50000"/>
              <a:gd name="adj2" fmla="val 7878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379976" name="Group 72"/>
          <p:cNvGrpSpPr>
            <a:grpSpLocks/>
          </p:cNvGrpSpPr>
          <p:nvPr/>
        </p:nvGrpSpPr>
        <p:grpSpPr bwMode="auto">
          <a:xfrm>
            <a:off x="7687408" y="4587875"/>
            <a:ext cx="260838" cy="357188"/>
            <a:chOff x="4648" y="2686"/>
            <a:chExt cx="178" cy="225"/>
          </a:xfrm>
        </p:grpSpPr>
        <p:sp>
          <p:nvSpPr>
            <p:cNvPr id="379960" name="Line 56"/>
            <p:cNvSpPr>
              <a:spLocks noChangeShapeType="1"/>
            </p:cNvSpPr>
            <p:nvPr/>
          </p:nvSpPr>
          <p:spPr bwMode="auto">
            <a:xfrm rot="-3513766">
              <a:off x="4742" y="2827"/>
              <a:ext cx="4" cy="16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61" name="Line 57"/>
            <p:cNvSpPr>
              <a:spLocks noChangeShapeType="1"/>
            </p:cNvSpPr>
            <p:nvPr/>
          </p:nvSpPr>
          <p:spPr bwMode="auto">
            <a:xfrm rot="3753289" flipH="1" flipV="1">
              <a:off x="4734" y="2600"/>
              <a:ext cx="6" cy="177"/>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65" name="Line 61"/>
            <p:cNvSpPr>
              <a:spLocks noChangeShapeType="1"/>
            </p:cNvSpPr>
            <p:nvPr/>
          </p:nvSpPr>
          <p:spPr bwMode="auto">
            <a:xfrm rot="16200000" flipH="1">
              <a:off x="4744" y="2715"/>
              <a:ext cx="3" cy="15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379977" name="Group 73"/>
          <p:cNvGrpSpPr>
            <a:grpSpLocks/>
          </p:cNvGrpSpPr>
          <p:nvPr/>
        </p:nvGrpSpPr>
        <p:grpSpPr bwMode="auto">
          <a:xfrm>
            <a:off x="2124808" y="4587875"/>
            <a:ext cx="260838" cy="357188"/>
            <a:chOff x="852" y="2686"/>
            <a:chExt cx="178" cy="225"/>
          </a:xfrm>
        </p:grpSpPr>
        <p:sp>
          <p:nvSpPr>
            <p:cNvPr id="379962" name="Line 58"/>
            <p:cNvSpPr>
              <a:spLocks noChangeShapeType="1"/>
            </p:cNvSpPr>
            <p:nvPr/>
          </p:nvSpPr>
          <p:spPr bwMode="auto">
            <a:xfrm rot="3513766" flipH="1">
              <a:off x="946" y="2827"/>
              <a:ext cx="4" cy="16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63" name="Line 59"/>
            <p:cNvSpPr>
              <a:spLocks noChangeShapeType="1"/>
            </p:cNvSpPr>
            <p:nvPr/>
          </p:nvSpPr>
          <p:spPr bwMode="auto">
            <a:xfrm rot="17846711" flipV="1">
              <a:off x="938" y="2600"/>
              <a:ext cx="6" cy="177"/>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79966" name="Line 62"/>
            <p:cNvSpPr>
              <a:spLocks noChangeShapeType="1"/>
            </p:cNvSpPr>
            <p:nvPr/>
          </p:nvSpPr>
          <p:spPr bwMode="auto">
            <a:xfrm rot="5400000" flipH="1">
              <a:off x="938" y="2735"/>
              <a:ext cx="3" cy="15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79967" name="Text Box 63"/>
          <p:cNvSpPr txBox="1">
            <a:spLocks noChangeArrowheads="1"/>
          </p:cNvSpPr>
          <p:nvPr/>
        </p:nvSpPr>
        <p:spPr bwMode="auto">
          <a:xfrm>
            <a:off x="1118090" y="4968877"/>
            <a:ext cx="15965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400" b="1" dirty="0"/>
              <a:t>Wärmebrücken</a:t>
            </a:r>
          </a:p>
        </p:txBody>
      </p:sp>
      <p:sp>
        <p:nvSpPr>
          <p:cNvPr id="379968" name="Rectangle 64"/>
          <p:cNvSpPr>
            <a:spLocks noChangeArrowheads="1"/>
          </p:cNvSpPr>
          <p:nvPr/>
        </p:nvSpPr>
        <p:spPr bwMode="auto">
          <a:xfrm>
            <a:off x="2429608" y="2622553"/>
            <a:ext cx="90854" cy="219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69" name="Rectangle 65"/>
          <p:cNvSpPr>
            <a:spLocks noChangeArrowheads="1"/>
          </p:cNvSpPr>
          <p:nvPr/>
        </p:nvSpPr>
        <p:spPr bwMode="auto">
          <a:xfrm rot="-5400000">
            <a:off x="2306027" y="2630001"/>
            <a:ext cx="336550" cy="8352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70" name="Rectangle 66"/>
          <p:cNvSpPr>
            <a:spLocks noChangeArrowheads="1"/>
          </p:cNvSpPr>
          <p:nvPr/>
        </p:nvSpPr>
        <p:spPr bwMode="auto">
          <a:xfrm>
            <a:off x="7555524" y="2625728"/>
            <a:ext cx="89389" cy="2190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71" name="Rectangle 67"/>
          <p:cNvSpPr>
            <a:spLocks noChangeArrowheads="1"/>
          </p:cNvSpPr>
          <p:nvPr/>
        </p:nvSpPr>
        <p:spPr bwMode="auto">
          <a:xfrm rot="-5400000">
            <a:off x="7435791" y="2635436"/>
            <a:ext cx="331787" cy="8059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79973" name="Text Box 69"/>
          <p:cNvSpPr txBox="1">
            <a:spLocks noChangeArrowheads="1"/>
          </p:cNvSpPr>
          <p:nvPr/>
        </p:nvSpPr>
        <p:spPr bwMode="auto">
          <a:xfrm>
            <a:off x="3247294" y="2674938"/>
            <a:ext cx="3638550" cy="2144712"/>
          </a:xfrm>
          <a:prstGeom prst="rect">
            <a:avLst/>
          </a:prstGeom>
          <a:solidFill>
            <a:schemeClr val="bg1">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2768600" algn="r"/>
              </a:tabLst>
              <a:defRPr sz="2400">
                <a:solidFill>
                  <a:schemeClr val="tx1"/>
                </a:solidFill>
                <a:latin typeface="Times New Roman" pitchFamily="18" charset="0"/>
              </a:defRPr>
            </a:lvl1pPr>
            <a:lvl2pPr>
              <a:tabLst>
                <a:tab pos="2768600" algn="r"/>
              </a:tabLst>
              <a:defRPr sz="2400">
                <a:solidFill>
                  <a:schemeClr val="tx1"/>
                </a:solidFill>
                <a:latin typeface="Times New Roman" pitchFamily="18" charset="0"/>
              </a:defRPr>
            </a:lvl2pPr>
            <a:lvl3pPr>
              <a:tabLst>
                <a:tab pos="2768600" algn="r"/>
              </a:tabLst>
              <a:defRPr sz="2400">
                <a:solidFill>
                  <a:schemeClr val="tx1"/>
                </a:solidFill>
                <a:latin typeface="Times New Roman" pitchFamily="18" charset="0"/>
              </a:defRPr>
            </a:lvl3pPr>
            <a:lvl4pPr>
              <a:tabLst>
                <a:tab pos="2768600" algn="r"/>
              </a:tabLst>
              <a:defRPr sz="2400">
                <a:solidFill>
                  <a:schemeClr val="tx1"/>
                </a:solidFill>
                <a:latin typeface="Times New Roman" pitchFamily="18" charset="0"/>
              </a:defRPr>
            </a:lvl4pPr>
            <a:lvl5pPr>
              <a:tabLst>
                <a:tab pos="2768600" algn="r"/>
              </a:tabLst>
              <a:defRPr sz="2400">
                <a:solidFill>
                  <a:schemeClr val="tx1"/>
                </a:solidFill>
                <a:latin typeface="Times New Roman" pitchFamily="18" charset="0"/>
              </a:defRPr>
            </a:lvl5pPr>
            <a:lvl6pPr fontAlgn="base">
              <a:spcBef>
                <a:spcPct val="0"/>
              </a:spcBef>
              <a:spcAft>
                <a:spcPct val="0"/>
              </a:spcAft>
              <a:tabLst>
                <a:tab pos="2768600" algn="r"/>
              </a:tabLst>
              <a:defRPr sz="2400">
                <a:solidFill>
                  <a:schemeClr val="tx1"/>
                </a:solidFill>
                <a:latin typeface="Times New Roman" pitchFamily="18" charset="0"/>
              </a:defRPr>
            </a:lvl6pPr>
            <a:lvl7pPr fontAlgn="base">
              <a:spcBef>
                <a:spcPct val="0"/>
              </a:spcBef>
              <a:spcAft>
                <a:spcPct val="0"/>
              </a:spcAft>
              <a:tabLst>
                <a:tab pos="2768600" algn="r"/>
              </a:tabLst>
              <a:defRPr sz="2400">
                <a:solidFill>
                  <a:schemeClr val="tx1"/>
                </a:solidFill>
                <a:latin typeface="Times New Roman" pitchFamily="18" charset="0"/>
              </a:defRPr>
            </a:lvl7pPr>
            <a:lvl8pPr fontAlgn="base">
              <a:spcBef>
                <a:spcPct val="0"/>
              </a:spcBef>
              <a:spcAft>
                <a:spcPct val="0"/>
              </a:spcAft>
              <a:tabLst>
                <a:tab pos="2768600" algn="r"/>
              </a:tabLst>
              <a:defRPr sz="2400">
                <a:solidFill>
                  <a:schemeClr val="tx1"/>
                </a:solidFill>
                <a:latin typeface="Times New Roman" pitchFamily="18" charset="0"/>
              </a:defRPr>
            </a:lvl8pPr>
            <a:lvl9pPr fontAlgn="base">
              <a:spcBef>
                <a:spcPct val="0"/>
              </a:spcBef>
              <a:spcAft>
                <a:spcPct val="0"/>
              </a:spcAft>
              <a:tabLst>
                <a:tab pos="2768600" algn="r"/>
              </a:tabLst>
              <a:defRPr sz="2400">
                <a:solidFill>
                  <a:schemeClr val="tx1"/>
                </a:solidFill>
                <a:latin typeface="Times New Roman" pitchFamily="18" charset="0"/>
              </a:defRPr>
            </a:lvl9pPr>
          </a:lstStyle>
          <a:p>
            <a:r>
              <a:rPr lang="de-DE" altLang="de-DE" sz="2000" b="1" dirty="0">
                <a:solidFill>
                  <a:srgbClr val="0000FF"/>
                </a:solidFill>
                <a:latin typeface="Arial" charset="0"/>
              </a:rPr>
              <a:t>	</a:t>
            </a:r>
          </a:p>
          <a:p>
            <a:r>
              <a:rPr lang="de-DE" altLang="de-DE" sz="2000" b="1" dirty="0">
                <a:solidFill>
                  <a:srgbClr val="0000FF"/>
                </a:solidFill>
                <a:latin typeface="Arial" charset="0"/>
              </a:rPr>
              <a:t>	</a:t>
            </a:r>
            <a:r>
              <a:rPr lang="de-DE" altLang="de-DE" sz="2800" b="1" dirty="0">
                <a:solidFill>
                  <a:schemeClr val="tx2"/>
                </a:solidFill>
                <a:latin typeface="Arial" charset="0"/>
              </a:rPr>
              <a:t>Verluste</a:t>
            </a:r>
          </a:p>
          <a:p>
            <a:r>
              <a:rPr lang="de-DE" altLang="de-DE" sz="2800" b="1" dirty="0">
                <a:solidFill>
                  <a:schemeClr val="tx2"/>
                </a:solidFill>
                <a:latin typeface="Arial" charset="0"/>
              </a:rPr>
              <a:t>	-   Gewinne</a:t>
            </a:r>
          </a:p>
          <a:p>
            <a:endParaRPr lang="de-DE" altLang="de-DE" sz="1000" b="1" dirty="0">
              <a:solidFill>
                <a:schemeClr val="tx2"/>
              </a:solidFill>
              <a:latin typeface="Arial" charset="0"/>
            </a:endParaRPr>
          </a:p>
          <a:p>
            <a:pPr algn="ctr"/>
            <a:r>
              <a:rPr lang="de-DE" altLang="de-DE" sz="2800" b="1" dirty="0">
                <a:solidFill>
                  <a:schemeClr val="tx2"/>
                </a:solidFill>
                <a:latin typeface="Arial" charset="0"/>
              </a:rPr>
              <a:t>= Heizwärmebedarf</a:t>
            </a:r>
          </a:p>
          <a:p>
            <a:pPr algn="ctr"/>
            <a:endParaRPr lang="de-DE" altLang="de-DE" sz="2000" b="1" dirty="0">
              <a:solidFill>
                <a:srgbClr val="0000FF"/>
              </a:solidFill>
              <a:latin typeface="Arial" charset="0"/>
            </a:endParaRPr>
          </a:p>
        </p:txBody>
      </p:sp>
      <p:sp>
        <p:nvSpPr>
          <p:cNvPr id="2" name="Titel 1"/>
          <p:cNvSpPr>
            <a:spLocks noGrp="1"/>
          </p:cNvSpPr>
          <p:nvPr>
            <p:ph type="title"/>
          </p:nvPr>
        </p:nvSpPr>
        <p:spPr>
          <a:xfrm>
            <a:off x="387661" y="337363"/>
            <a:ext cx="7203987" cy="882503"/>
          </a:xfrm>
        </p:spPr>
        <p:txBody>
          <a:bodyPr/>
          <a:lstStyle/>
          <a:p>
            <a:r>
              <a:rPr lang="de-DE" sz="2800" dirty="0" smtClean="0"/>
              <a:t>Gewinne und Verluste</a:t>
            </a:r>
            <a:r>
              <a:rPr lang="de-DE" dirty="0" smtClean="0"/>
              <a:t/>
            </a:r>
            <a:br>
              <a:rPr lang="de-DE" dirty="0" smtClean="0"/>
            </a:br>
            <a:endParaRPr lang="de-DE" dirty="0"/>
          </a:p>
        </p:txBody>
      </p:sp>
    </p:spTree>
    <p:extLst>
      <p:ext uri="{BB962C8B-B14F-4D97-AF65-F5344CB8AC3E}">
        <p14:creationId xmlns:p14="http://schemas.microsoft.com/office/powerpoint/2010/main" val="13519872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99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99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9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99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99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99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990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994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990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7997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79977"/>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99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7997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37997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9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6" grpId="0" animBg="1"/>
      <p:bldP spid="379907" grpId="0" animBg="1"/>
      <p:bldP spid="379908" grpId="0"/>
      <p:bldP spid="379934" grpId="0" animBg="1"/>
      <p:bldP spid="379935" grpId="0" animBg="1"/>
      <p:bldP spid="379936" grpId="0" animBg="1"/>
      <p:bldP spid="379937" grpId="0" animBg="1"/>
      <p:bldP spid="379942" grpId="0" animBg="1"/>
      <p:bldP spid="379964" grpId="0" animBg="1"/>
      <p:bldP spid="379967" grpId="0"/>
      <p:bldP spid="37997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2" descr="Konturierte Raute"/>
          <p:cNvSpPr>
            <a:spLocks noChangeArrowheads="1"/>
          </p:cNvSpPr>
          <p:nvPr/>
        </p:nvSpPr>
        <p:spPr bwMode="auto">
          <a:xfrm rot="5400000">
            <a:off x="4215364" y="2673291"/>
            <a:ext cx="1366837" cy="246185"/>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3299" name="Text Box 3"/>
          <p:cNvSpPr txBox="1">
            <a:spLocks noChangeArrowheads="1"/>
          </p:cNvSpPr>
          <p:nvPr/>
        </p:nvSpPr>
        <p:spPr bwMode="auto">
          <a:xfrm>
            <a:off x="486508" y="4064003"/>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823300" name="Line 4"/>
          <p:cNvSpPr>
            <a:spLocks noChangeShapeType="1"/>
          </p:cNvSpPr>
          <p:nvPr/>
        </p:nvSpPr>
        <p:spPr bwMode="auto">
          <a:xfrm flipV="1">
            <a:off x="1840523" y="3502025"/>
            <a:ext cx="341435" cy="495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02" name="Rectangle 6" descr="Konturierte Raute"/>
          <p:cNvSpPr>
            <a:spLocks noChangeArrowheads="1"/>
          </p:cNvSpPr>
          <p:nvPr/>
        </p:nvSpPr>
        <p:spPr bwMode="auto">
          <a:xfrm rot="16200000">
            <a:off x="2143308" y="2177868"/>
            <a:ext cx="1366838" cy="1233854"/>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3303" name="Rectangle 7" descr="Konturierte Raute"/>
          <p:cNvSpPr>
            <a:spLocks noChangeArrowheads="1"/>
          </p:cNvSpPr>
          <p:nvPr/>
        </p:nvSpPr>
        <p:spPr bwMode="auto">
          <a:xfrm rot="5400000">
            <a:off x="3730322" y="2434433"/>
            <a:ext cx="1366837" cy="723900"/>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3304" name="Rectangle 8"/>
          <p:cNvSpPr>
            <a:spLocks noChangeArrowheads="1"/>
          </p:cNvSpPr>
          <p:nvPr/>
        </p:nvSpPr>
        <p:spPr bwMode="auto">
          <a:xfrm rot="5400000">
            <a:off x="3065769" y="2496712"/>
            <a:ext cx="1366837" cy="59934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3305" name="Line 9"/>
          <p:cNvSpPr>
            <a:spLocks noChangeShapeType="1"/>
          </p:cNvSpPr>
          <p:nvPr/>
        </p:nvSpPr>
        <p:spPr bwMode="auto">
          <a:xfrm>
            <a:off x="3449515" y="2114550"/>
            <a:ext cx="599343"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06" name="Line 10"/>
          <p:cNvSpPr>
            <a:spLocks noChangeShapeType="1"/>
          </p:cNvSpPr>
          <p:nvPr/>
        </p:nvSpPr>
        <p:spPr bwMode="auto">
          <a:xfrm flipH="1">
            <a:off x="3449515" y="2114550"/>
            <a:ext cx="599343"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07" name="Rectangle 11" descr="90%"/>
          <p:cNvSpPr>
            <a:spLocks noChangeArrowheads="1"/>
          </p:cNvSpPr>
          <p:nvPr/>
        </p:nvSpPr>
        <p:spPr bwMode="auto">
          <a:xfrm rot="5400000">
            <a:off x="3402258" y="2287099"/>
            <a:ext cx="85725" cy="2464777"/>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823308" name="Rectangle 12" descr="Geflochten"/>
          <p:cNvSpPr>
            <a:spLocks noChangeArrowheads="1"/>
          </p:cNvSpPr>
          <p:nvPr/>
        </p:nvSpPr>
        <p:spPr bwMode="auto">
          <a:xfrm>
            <a:off x="5020409" y="2105025"/>
            <a:ext cx="1604597" cy="1779588"/>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p>
        </p:txBody>
      </p:sp>
      <p:sp>
        <p:nvSpPr>
          <p:cNvPr id="823309" name="Rectangle 13"/>
          <p:cNvSpPr>
            <a:spLocks noChangeArrowheads="1"/>
          </p:cNvSpPr>
          <p:nvPr/>
        </p:nvSpPr>
        <p:spPr bwMode="auto">
          <a:xfrm>
            <a:off x="6623540" y="2117726"/>
            <a:ext cx="180243" cy="3546475"/>
          </a:xfrm>
          <a:prstGeom prst="rect">
            <a:avLst/>
          </a:prstGeom>
          <a:solidFill>
            <a:srgbClr val="FFFFFF"/>
          </a:solidFill>
          <a:ln w="9525">
            <a:solidFill>
              <a:srgbClr val="000000"/>
            </a:solidFill>
            <a:miter lim="800000"/>
            <a:headEnd/>
            <a:tailEnd/>
          </a:ln>
        </p:spPr>
        <p:txBody>
          <a:bodyPr/>
          <a:lstStyle/>
          <a:p>
            <a:endParaRPr lang="de-DE"/>
          </a:p>
        </p:txBody>
      </p:sp>
      <p:sp>
        <p:nvSpPr>
          <p:cNvPr id="823310" name="Rectangle 14" descr="60%"/>
          <p:cNvSpPr>
            <a:spLocks noChangeArrowheads="1"/>
          </p:cNvSpPr>
          <p:nvPr/>
        </p:nvSpPr>
        <p:spPr bwMode="auto">
          <a:xfrm>
            <a:off x="4851889" y="3609975"/>
            <a:ext cx="165588" cy="2054225"/>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p>
        </p:txBody>
      </p:sp>
      <p:sp>
        <p:nvSpPr>
          <p:cNvPr id="823311" name="Rectangle 15" descr="Geflochten"/>
          <p:cNvSpPr>
            <a:spLocks noChangeArrowheads="1"/>
          </p:cNvSpPr>
          <p:nvPr/>
        </p:nvSpPr>
        <p:spPr bwMode="auto">
          <a:xfrm>
            <a:off x="5020409" y="3890963"/>
            <a:ext cx="1603131" cy="1778000"/>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p>
        </p:txBody>
      </p:sp>
      <p:sp>
        <p:nvSpPr>
          <p:cNvPr id="823312" name="Rectangle 16" descr="90%"/>
          <p:cNvSpPr>
            <a:spLocks noChangeArrowheads="1"/>
          </p:cNvSpPr>
          <p:nvPr/>
        </p:nvSpPr>
        <p:spPr bwMode="auto">
          <a:xfrm rot="10800000">
            <a:off x="4933952" y="3382963"/>
            <a:ext cx="67408" cy="730250"/>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sp>
        <p:nvSpPr>
          <p:cNvPr id="823313" name="Line 17"/>
          <p:cNvSpPr>
            <a:spLocks noChangeShapeType="1"/>
          </p:cNvSpPr>
          <p:nvPr/>
        </p:nvSpPr>
        <p:spPr bwMode="auto">
          <a:xfrm>
            <a:off x="4913435" y="3621091"/>
            <a:ext cx="0" cy="623887"/>
          </a:xfrm>
          <a:prstGeom prst="line">
            <a:avLst/>
          </a:prstGeom>
          <a:noFill/>
          <a:ln w="50800">
            <a:pattFill prst="wdDnDiag">
              <a:fgClr>
                <a:schemeClr val="tx1"/>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14" name="AutoShape 18" descr="90%"/>
          <p:cNvSpPr>
            <a:spLocks noChangeArrowheads="1"/>
          </p:cNvSpPr>
          <p:nvPr/>
        </p:nvSpPr>
        <p:spPr bwMode="auto">
          <a:xfrm>
            <a:off x="4810858" y="3279778"/>
            <a:ext cx="174380" cy="18097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pattFill prst="pct90">
            <a:fgClr>
              <a:schemeClr val="tx1"/>
            </a:fgClr>
            <a:bgClr>
              <a:srgbClr val="FFFFFF"/>
            </a:bgClr>
          </a:patt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23315" name="Freeform 19"/>
          <p:cNvSpPr>
            <a:spLocks/>
          </p:cNvSpPr>
          <p:nvPr/>
        </p:nvSpPr>
        <p:spPr bwMode="auto">
          <a:xfrm>
            <a:off x="4649667" y="3346450"/>
            <a:ext cx="186103" cy="190500"/>
          </a:xfrm>
          <a:custGeom>
            <a:avLst/>
            <a:gdLst>
              <a:gd name="T0" fmla="*/ 0 w 111"/>
              <a:gd name="T1" fmla="*/ 88 h 103"/>
              <a:gd name="T2" fmla="*/ 77 w 111"/>
              <a:gd name="T3" fmla="*/ 88 h 103"/>
              <a:gd name="T4" fmla="*/ 111 w 111"/>
              <a:gd name="T5" fmla="*/ 0 h 103"/>
            </a:gdLst>
            <a:ahLst/>
            <a:cxnLst>
              <a:cxn ang="0">
                <a:pos x="T0" y="T1"/>
              </a:cxn>
              <a:cxn ang="0">
                <a:pos x="T2" y="T3"/>
              </a:cxn>
              <a:cxn ang="0">
                <a:pos x="T4" y="T5"/>
              </a:cxn>
            </a:cxnLst>
            <a:rect l="0" t="0" r="r" b="b"/>
            <a:pathLst>
              <a:path w="111" h="103">
                <a:moveTo>
                  <a:pt x="0" y="88"/>
                </a:moveTo>
                <a:cubicBezTo>
                  <a:pt x="29" y="95"/>
                  <a:pt x="59" y="103"/>
                  <a:pt x="77" y="88"/>
                </a:cubicBezTo>
                <a:cubicBezTo>
                  <a:pt x="95" y="73"/>
                  <a:pt x="102" y="12"/>
                  <a:pt x="111" y="0"/>
                </a:cubicBezTo>
              </a:path>
            </a:pathLst>
          </a:custGeom>
          <a:noFill/>
          <a:ln w="79375">
            <a:pattFill prst="pct90">
              <a:fgClr>
                <a:schemeClr val="tx1"/>
              </a:fgClr>
              <a:bgClr>
                <a:srgbClr val="FFFFFF"/>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16" name="Rectangle 20" descr="Welle"/>
          <p:cNvSpPr>
            <a:spLocks noChangeArrowheads="1"/>
          </p:cNvSpPr>
          <p:nvPr/>
        </p:nvSpPr>
        <p:spPr bwMode="auto">
          <a:xfrm rot="-5400000">
            <a:off x="3425155" y="2375451"/>
            <a:ext cx="195262" cy="2623038"/>
          </a:xfrm>
          <a:prstGeom prst="rect">
            <a:avLst/>
          </a:prstGeom>
          <a:pattFill prst="wave">
            <a:fgClr>
              <a:schemeClr val="bg2"/>
            </a:fgClr>
            <a:bgClr>
              <a:srgbClr val="FFFFFF"/>
            </a:bgClr>
          </a:pattFill>
          <a:ln w="9525">
            <a:solidFill>
              <a:srgbClr val="000000"/>
            </a:solidFill>
            <a:miter lim="800000"/>
            <a:headEnd/>
            <a:tailEnd/>
          </a:ln>
        </p:spPr>
        <p:txBody>
          <a:bodyPr/>
          <a:lstStyle/>
          <a:p>
            <a:endParaRPr lang="de-DE"/>
          </a:p>
        </p:txBody>
      </p:sp>
      <p:sp>
        <p:nvSpPr>
          <p:cNvPr id="823317" name="Text Box 21"/>
          <p:cNvSpPr txBox="1">
            <a:spLocks noChangeArrowheads="1"/>
          </p:cNvSpPr>
          <p:nvPr/>
        </p:nvSpPr>
        <p:spPr bwMode="auto">
          <a:xfrm>
            <a:off x="767861" y="4876800"/>
            <a:ext cx="316669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Gipskarton</a:t>
            </a:r>
          </a:p>
        </p:txBody>
      </p:sp>
      <p:sp>
        <p:nvSpPr>
          <p:cNvPr id="823318" name="Line 22"/>
          <p:cNvSpPr>
            <a:spLocks noChangeShapeType="1"/>
          </p:cNvSpPr>
          <p:nvPr/>
        </p:nvSpPr>
        <p:spPr bwMode="auto">
          <a:xfrm flipV="1">
            <a:off x="2860432" y="3756025"/>
            <a:ext cx="1207477" cy="1130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23319" name="Text Box 23"/>
          <p:cNvSpPr txBox="1">
            <a:spLocks noChangeArrowheads="1"/>
          </p:cNvSpPr>
          <p:nvPr/>
        </p:nvSpPr>
        <p:spPr bwMode="auto">
          <a:xfrm>
            <a:off x="2715358" y="5321303"/>
            <a:ext cx="2319703"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Putzträger z.B. Streckmetall</a:t>
            </a:r>
          </a:p>
        </p:txBody>
      </p:sp>
      <p:sp>
        <p:nvSpPr>
          <p:cNvPr id="823320" name="Line 24"/>
          <p:cNvSpPr>
            <a:spLocks noChangeShapeType="1"/>
          </p:cNvSpPr>
          <p:nvPr/>
        </p:nvSpPr>
        <p:spPr bwMode="auto">
          <a:xfrm flipV="1">
            <a:off x="3516924" y="3933825"/>
            <a:ext cx="1359877" cy="13589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6"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Anschluss an Giebelwand</a:t>
            </a:r>
            <a:endParaRPr lang="de-DE" sz="2700" dirty="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6"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Anschluss an Giebelwand</a:t>
            </a:r>
            <a:endParaRPr lang="de-DE" sz="2700" dirty="0">
              <a:solidFill>
                <a:prstClr val="black">
                  <a:lumMod val="75000"/>
                  <a:lumOff val="25000"/>
                </a:prstClr>
              </a:solidFill>
              <a:latin typeface="Arial" pitchFamily="34" charset="0"/>
              <a:cs typeface="Arial" pitchFamily="34" charset="0"/>
            </a:endParaRPr>
          </a:p>
        </p:txBody>
      </p:sp>
      <p:sp>
        <p:nvSpPr>
          <p:cNvPr id="27" name="Rectangle 2" descr="Konturierte Raute"/>
          <p:cNvSpPr>
            <a:spLocks noChangeArrowheads="1"/>
          </p:cNvSpPr>
          <p:nvPr/>
        </p:nvSpPr>
        <p:spPr bwMode="auto">
          <a:xfrm rot="5400000">
            <a:off x="4215364" y="2673291"/>
            <a:ext cx="1366837" cy="246185"/>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8" name="Text Box 3"/>
          <p:cNvSpPr txBox="1">
            <a:spLocks noChangeArrowheads="1"/>
          </p:cNvSpPr>
          <p:nvPr/>
        </p:nvSpPr>
        <p:spPr bwMode="auto">
          <a:xfrm>
            <a:off x="486508" y="4064003"/>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29" name="Line 4"/>
          <p:cNvSpPr>
            <a:spLocks noChangeShapeType="1"/>
          </p:cNvSpPr>
          <p:nvPr/>
        </p:nvSpPr>
        <p:spPr bwMode="auto">
          <a:xfrm flipV="1">
            <a:off x="1652955" y="3546475"/>
            <a:ext cx="498231" cy="546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0" name="Rectangle 6" descr="Konturierte Raute"/>
          <p:cNvSpPr>
            <a:spLocks noChangeArrowheads="1"/>
          </p:cNvSpPr>
          <p:nvPr/>
        </p:nvSpPr>
        <p:spPr bwMode="auto">
          <a:xfrm rot="16200000">
            <a:off x="2143308" y="2177868"/>
            <a:ext cx="1366838" cy="1233854"/>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1" name="Rectangle 7" descr="Konturierte Raute"/>
          <p:cNvSpPr>
            <a:spLocks noChangeArrowheads="1"/>
          </p:cNvSpPr>
          <p:nvPr/>
        </p:nvSpPr>
        <p:spPr bwMode="auto">
          <a:xfrm rot="5400000">
            <a:off x="3730322" y="2434433"/>
            <a:ext cx="1366837" cy="723900"/>
          </a:xfrm>
          <a:prstGeom prst="rect">
            <a:avLst/>
          </a:prstGeom>
          <a:pattFill prst="openDmnd">
            <a:fgClr>
              <a:srgbClr val="FFCC66"/>
            </a:fgClr>
            <a:bgClr>
              <a:schemeClr val="bg1"/>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2" name="Rectangle 8"/>
          <p:cNvSpPr>
            <a:spLocks noChangeArrowheads="1"/>
          </p:cNvSpPr>
          <p:nvPr/>
        </p:nvSpPr>
        <p:spPr bwMode="auto">
          <a:xfrm rot="5400000">
            <a:off x="3065769" y="2496712"/>
            <a:ext cx="1366837" cy="59934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3" name="Line 9"/>
          <p:cNvSpPr>
            <a:spLocks noChangeShapeType="1"/>
          </p:cNvSpPr>
          <p:nvPr/>
        </p:nvSpPr>
        <p:spPr bwMode="auto">
          <a:xfrm>
            <a:off x="3449515" y="2114550"/>
            <a:ext cx="599343"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4" name="Line 10"/>
          <p:cNvSpPr>
            <a:spLocks noChangeShapeType="1"/>
          </p:cNvSpPr>
          <p:nvPr/>
        </p:nvSpPr>
        <p:spPr bwMode="auto">
          <a:xfrm flipH="1">
            <a:off x="3449515" y="2114550"/>
            <a:ext cx="599343" cy="13652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5" name="Rectangle 11" descr="90%"/>
          <p:cNvSpPr>
            <a:spLocks noChangeArrowheads="1"/>
          </p:cNvSpPr>
          <p:nvPr/>
        </p:nvSpPr>
        <p:spPr bwMode="auto">
          <a:xfrm rot="5400000">
            <a:off x="3266710" y="2416786"/>
            <a:ext cx="85725" cy="2205404"/>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36" name="Rectangle 12" descr="Geflochten"/>
          <p:cNvSpPr>
            <a:spLocks noChangeArrowheads="1"/>
          </p:cNvSpPr>
          <p:nvPr/>
        </p:nvSpPr>
        <p:spPr bwMode="auto">
          <a:xfrm>
            <a:off x="5020409" y="2105025"/>
            <a:ext cx="1604597" cy="1779588"/>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p>
        </p:txBody>
      </p:sp>
      <p:sp>
        <p:nvSpPr>
          <p:cNvPr id="37" name="Rectangle 13"/>
          <p:cNvSpPr>
            <a:spLocks noChangeArrowheads="1"/>
          </p:cNvSpPr>
          <p:nvPr/>
        </p:nvSpPr>
        <p:spPr bwMode="auto">
          <a:xfrm>
            <a:off x="6623540" y="2117726"/>
            <a:ext cx="180243" cy="3546475"/>
          </a:xfrm>
          <a:prstGeom prst="rect">
            <a:avLst/>
          </a:prstGeom>
          <a:solidFill>
            <a:srgbClr val="FFFFFF"/>
          </a:solidFill>
          <a:ln w="9525">
            <a:solidFill>
              <a:srgbClr val="000000"/>
            </a:solidFill>
            <a:miter lim="800000"/>
            <a:headEnd/>
            <a:tailEnd/>
          </a:ln>
        </p:spPr>
        <p:txBody>
          <a:bodyPr/>
          <a:lstStyle/>
          <a:p>
            <a:endParaRPr lang="de-DE"/>
          </a:p>
        </p:txBody>
      </p:sp>
      <p:sp>
        <p:nvSpPr>
          <p:cNvPr id="38" name="Rectangle 14" descr="60%"/>
          <p:cNvSpPr>
            <a:spLocks noChangeArrowheads="1"/>
          </p:cNvSpPr>
          <p:nvPr/>
        </p:nvSpPr>
        <p:spPr bwMode="auto">
          <a:xfrm>
            <a:off x="4851889" y="3533777"/>
            <a:ext cx="165588" cy="2130425"/>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p>
        </p:txBody>
      </p:sp>
      <p:sp>
        <p:nvSpPr>
          <p:cNvPr id="39" name="Rectangle 15" descr="Geflochten"/>
          <p:cNvSpPr>
            <a:spLocks noChangeArrowheads="1"/>
          </p:cNvSpPr>
          <p:nvPr/>
        </p:nvSpPr>
        <p:spPr bwMode="auto">
          <a:xfrm>
            <a:off x="5020409" y="3890963"/>
            <a:ext cx="1603131" cy="1778000"/>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p>
        </p:txBody>
      </p:sp>
      <p:sp>
        <p:nvSpPr>
          <p:cNvPr id="40" name="Rectangle 16" descr="90%"/>
          <p:cNvSpPr>
            <a:spLocks noChangeArrowheads="1"/>
          </p:cNvSpPr>
          <p:nvPr/>
        </p:nvSpPr>
        <p:spPr bwMode="auto">
          <a:xfrm rot="10800000">
            <a:off x="4674577" y="3378203"/>
            <a:ext cx="67408" cy="334963"/>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lstStyle/>
          <a:p>
            <a:endParaRPr lang="de-DE"/>
          </a:p>
        </p:txBody>
      </p:sp>
      <p:sp>
        <p:nvSpPr>
          <p:cNvPr id="41" name="AutoShape 17" descr="90%"/>
          <p:cNvSpPr>
            <a:spLocks noChangeArrowheads="1"/>
          </p:cNvSpPr>
          <p:nvPr/>
        </p:nvSpPr>
        <p:spPr bwMode="auto">
          <a:xfrm>
            <a:off x="4551486" y="3279778"/>
            <a:ext cx="174381" cy="18097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pattFill prst="pct90">
            <a:fgClr>
              <a:schemeClr val="tx1"/>
            </a:fgClr>
            <a:bgClr>
              <a:srgbClr val="FFFFFF"/>
            </a:bgClr>
          </a:patt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2" name="Freeform 18"/>
          <p:cNvSpPr>
            <a:spLocks/>
          </p:cNvSpPr>
          <p:nvPr/>
        </p:nvSpPr>
        <p:spPr bwMode="auto">
          <a:xfrm>
            <a:off x="4394690" y="3351213"/>
            <a:ext cx="187569" cy="190500"/>
          </a:xfrm>
          <a:custGeom>
            <a:avLst/>
            <a:gdLst>
              <a:gd name="T0" fmla="*/ 0 w 111"/>
              <a:gd name="T1" fmla="*/ 88 h 103"/>
              <a:gd name="T2" fmla="*/ 77 w 111"/>
              <a:gd name="T3" fmla="*/ 88 h 103"/>
              <a:gd name="T4" fmla="*/ 111 w 111"/>
              <a:gd name="T5" fmla="*/ 0 h 103"/>
            </a:gdLst>
            <a:ahLst/>
            <a:cxnLst>
              <a:cxn ang="0">
                <a:pos x="T0" y="T1"/>
              </a:cxn>
              <a:cxn ang="0">
                <a:pos x="T2" y="T3"/>
              </a:cxn>
              <a:cxn ang="0">
                <a:pos x="T4" y="T5"/>
              </a:cxn>
            </a:cxnLst>
            <a:rect l="0" t="0" r="r" b="b"/>
            <a:pathLst>
              <a:path w="111" h="103">
                <a:moveTo>
                  <a:pt x="0" y="88"/>
                </a:moveTo>
                <a:cubicBezTo>
                  <a:pt x="29" y="95"/>
                  <a:pt x="59" y="103"/>
                  <a:pt x="77" y="88"/>
                </a:cubicBezTo>
                <a:cubicBezTo>
                  <a:pt x="95" y="73"/>
                  <a:pt x="102" y="12"/>
                  <a:pt x="111" y="0"/>
                </a:cubicBezTo>
              </a:path>
            </a:pathLst>
          </a:custGeom>
          <a:noFill/>
          <a:ln w="79375">
            <a:pattFill prst="pct90">
              <a:fgClr>
                <a:schemeClr val="tx1"/>
              </a:fgClr>
              <a:bgClr>
                <a:srgbClr val="FFFFFF"/>
              </a:bgClr>
            </a:patt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 name="Rectangle 19" descr="Welle"/>
          <p:cNvSpPr>
            <a:spLocks noChangeArrowheads="1"/>
          </p:cNvSpPr>
          <p:nvPr/>
        </p:nvSpPr>
        <p:spPr bwMode="auto">
          <a:xfrm rot="-5400000">
            <a:off x="3432482" y="2518203"/>
            <a:ext cx="195263" cy="2620108"/>
          </a:xfrm>
          <a:prstGeom prst="rect">
            <a:avLst/>
          </a:prstGeom>
          <a:pattFill prst="wave">
            <a:fgClr>
              <a:schemeClr val="bg2"/>
            </a:fgClr>
            <a:bgClr>
              <a:srgbClr val="FFFFFF"/>
            </a:bgClr>
          </a:pattFill>
          <a:ln w="9525">
            <a:solidFill>
              <a:srgbClr val="000000"/>
            </a:solidFill>
            <a:miter lim="800000"/>
            <a:headEnd/>
            <a:tailEnd/>
          </a:ln>
        </p:spPr>
        <p:txBody>
          <a:bodyPr/>
          <a:lstStyle/>
          <a:p>
            <a:endParaRPr lang="de-DE"/>
          </a:p>
        </p:txBody>
      </p:sp>
      <p:sp>
        <p:nvSpPr>
          <p:cNvPr id="44" name="Text Box 20"/>
          <p:cNvSpPr txBox="1">
            <a:spLocks noChangeArrowheads="1"/>
          </p:cNvSpPr>
          <p:nvPr/>
        </p:nvSpPr>
        <p:spPr bwMode="auto">
          <a:xfrm>
            <a:off x="1354016" y="5029200"/>
            <a:ext cx="157089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Gipskarton</a:t>
            </a:r>
          </a:p>
        </p:txBody>
      </p:sp>
      <p:sp>
        <p:nvSpPr>
          <p:cNvPr id="45" name="Text Box 21"/>
          <p:cNvSpPr txBox="1">
            <a:spLocks noChangeArrowheads="1"/>
          </p:cNvSpPr>
          <p:nvPr/>
        </p:nvSpPr>
        <p:spPr bwMode="auto">
          <a:xfrm>
            <a:off x="2878016" y="5346703"/>
            <a:ext cx="2321169"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Komprimiertes Dichtungsband</a:t>
            </a:r>
          </a:p>
        </p:txBody>
      </p:sp>
      <p:sp>
        <p:nvSpPr>
          <p:cNvPr id="46" name="Oval 22" descr="60%"/>
          <p:cNvSpPr>
            <a:spLocks noChangeArrowheads="1"/>
          </p:cNvSpPr>
          <p:nvPr/>
        </p:nvSpPr>
        <p:spPr bwMode="auto">
          <a:xfrm rot="-5400000">
            <a:off x="4710785" y="3581339"/>
            <a:ext cx="163513" cy="112835"/>
          </a:xfrm>
          <a:prstGeom prst="ellipse">
            <a:avLst/>
          </a:prstGeom>
          <a:pattFill prst="pct60">
            <a:fgClr>
              <a:schemeClr val="accent1"/>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7" name="Rectangle 23"/>
          <p:cNvSpPr>
            <a:spLocks noChangeArrowheads="1"/>
          </p:cNvSpPr>
          <p:nvPr/>
        </p:nvSpPr>
        <p:spPr bwMode="auto">
          <a:xfrm>
            <a:off x="4311161" y="3575050"/>
            <a:ext cx="347297" cy="139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8" name="Line 24"/>
          <p:cNvSpPr>
            <a:spLocks noChangeShapeType="1"/>
          </p:cNvSpPr>
          <p:nvPr/>
        </p:nvSpPr>
        <p:spPr bwMode="auto">
          <a:xfrm flipV="1">
            <a:off x="4311161" y="3575050"/>
            <a:ext cx="347297"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 name="Line 25"/>
          <p:cNvSpPr>
            <a:spLocks noChangeShapeType="1"/>
          </p:cNvSpPr>
          <p:nvPr/>
        </p:nvSpPr>
        <p:spPr bwMode="auto">
          <a:xfrm>
            <a:off x="4311161" y="3575050"/>
            <a:ext cx="347297" cy="139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0" name="Line 26"/>
          <p:cNvSpPr>
            <a:spLocks noChangeShapeType="1"/>
          </p:cNvSpPr>
          <p:nvPr/>
        </p:nvSpPr>
        <p:spPr bwMode="auto">
          <a:xfrm rot="16200000" flipV="1">
            <a:off x="4697291" y="3211878"/>
            <a:ext cx="0" cy="866043"/>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1" name="Text Box 27"/>
          <p:cNvSpPr txBox="1">
            <a:spLocks noChangeArrowheads="1"/>
          </p:cNvSpPr>
          <p:nvPr/>
        </p:nvSpPr>
        <p:spPr bwMode="auto">
          <a:xfrm>
            <a:off x="2867758" y="4800600"/>
            <a:ext cx="1569426"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Anpresslatte</a:t>
            </a:r>
          </a:p>
        </p:txBody>
      </p:sp>
      <p:sp>
        <p:nvSpPr>
          <p:cNvPr id="52" name="Line 28"/>
          <p:cNvSpPr>
            <a:spLocks noChangeShapeType="1"/>
          </p:cNvSpPr>
          <p:nvPr/>
        </p:nvSpPr>
        <p:spPr bwMode="auto">
          <a:xfrm flipV="1">
            <a:off x="2708032" y="3889375"/>
            <a:ext cx="1074127" cy="1206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3" name="Line 29"/>
          <p:cNvSpPr>
            <a:spLocks noChangeShapeType="1"/>
          </p:cNvSpPr>
          <p:nvPr/>
        </p:nvSpPr>
        <p:spPr bwMode="auto">
          <a:xfrm flipV="1">
            <a:off x="3786555" y="3736975"/>
            <a:ext cx="674077" cy="1092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4" name="Line 30"/>
          <p:cNvSpPr>
            <a:spLocks noChangeShapeType="1"/>
          </p:cNvSpPr>
          <p:nvPr/>
        </p:nvSpPr>
        <p:spPr bwMode="auto">
          <a:xfrm flipV="1">
            <a:off x="4302369" y="3724275"/>
            <a:ext cx="509954" cy="16383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2320567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Luftdichtheit im Dach</a:t>
            </a:r>
            <a:br>
              <a:rPr lang="de-DE" dirty="0" smtClean="0"/>
            </a:br>
            <a:endParaRPr lang="de-DE" dirty="0"/>
          </a:p>
        </p:txBody>
      </p:sp>
      <p:sp>
        <p:nvSpPr>
          <p:cNvPr id="26" name="Rectangle 2"/>
          <p:cNvSpPr txBox="1">
            <a:spLocks noChangeArrowheads="1"/>
          </p:cNvSpPr>
          <p:nvPr/>
        </p:nvSpPr>
        <p:spPr>
          <a:xfrm>
            <a:off x="389338" y="798763"/>
            <a:ext cx="79069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700" dirty="0" smtClean="0">
                <a:solidFill>
                  <a:prstClr val="black">
                    <a:lumMod val="75000"/>
                    <a:lumOff val="25000"/>
                  </a:prstClr>
                </a:solidFill>
                <a:latin typeface="Arial" pitchFamily="34" charset="0"/>
                <a:cs typeface="Arial" pitchFamily="34" charset="0"/>
              </a:rPr>
              <a:t>Anschluss an eine Dachpfette</a:t>
            </a:r>
            <a:endParaRPr lang="de-DE" sz="2700" dirty="0">
              <a:solidFill>
                <a:prstClr val="black">
                  <a:lumMod val="75000"/>
                  <a:lumOff val="25000"/>
                </a:prstClr>
              </a:solidFill>
              <a:latin typeface="Arial" pitchFamily="34" charset="0"/>
              <a:cs typeface="Arial" pitchFamily="34" charset="0"/>
            </a:endParaRPr>
          </a:p>
        </p:txBody>
      </p:sp>
      <p:sp>
        <p:nvSpPr>
          <p:cNvPr id="55" name="Text Box 2"/>
          <p:cNvSpPr txBox="1">
            <a:spLocks noChangeArrowheads="1"/>
          </p:cNvSpPr>
          <p:nvPr/>
        </p:nvSpPr>
        <p:spPr bwMode="auto">
          <a:xfrm>
            <a:off x="814754" y="5177651"/>
            <a:ext cx="3165231"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Luftdichtheitsbahn (Folie oder armierte Baupappe)</a:t>
            </a:r>
          </a:p>
        </p:txBody>
      </p:sp>
      <p:sp>
        <p:nvSpPr>
          <p:cNvPr id="56" name="Line 4"/>
          <p:cNvSpPr>
            <a:spLocks noChangeShapeType="1"/>
          </p:cNvSpPr>
          <p:nvPr/>
        </p:nvSpPr>
        <p:spPr bwMode="auto">
          <a:xfrm flipV="1">
            <a:off x="2350477" y="1920100"/>
            <a:ext cx="3909646" cy="15557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7" name="Line 5"/>
          <p:cNvSpPr>
            <a:spLocks noChangeShapeType="1"/>
          </p:cNvSpPr>
          <p:nvPr/>
        </p:nvSpPr>
        <p:spPr bwMode="auto">
          <a:xfrm flipV="1">
            <a:off x="2356339" y="3679050"/>
            <a:ext cx="1658815" cy="660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8" name="Line 6"/>
          <p:cNvSpPr>
            <a:spLocks noChangeShapeType="1"/>
          </p:cNvSpPr>
          <p:nvPr/>
        </p:nvSpPr>
        <p:spPr bwMode="auto">
          <a:xfrm flipV="1">
            <a:off x="4010758" y="3458388"/>
            <a:ext cx="0" cy="2286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59" name="Line 7"/>
          <p:cNvSpPr>
            <a:spLocks noChangeShapeType="1"/>
          </p:cNvSpPr>
          <p:nvPr/>
        </p:nvSpPr>
        <p:spPr bwMode="auto">
          <a:xfrm rot="5400000">
            <a:off x="4297913" y="3151451"/>
            <a:ext cx="1587" cy="59641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0" name="Line 8"/>
          <p:cNvSpPr>
            <a:spLocks noChangeShapeType="1"/>
          </p:cNvSpPr>
          <p:nvPr/>
        </p:nvSpPr>
        <p:spPr bwMode="auto">
          <a:xfrm flipV="1">
            <a:off x="4586654" y="2790050"/>
            <a:ext cx="1658815" cy="6604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1" name="Rectangle 9" descr="90%"/>
          <p:cNvSpPr>
            <a:spLocks noChangeArrowheads="1"/>
          </p:cNvSpPr>
          <p:nvPr/>
        </p:nvSpPr>
        <p:spPr bwMode="auto">
          <a:xfrm rot="4141532">
            <a:off x="3153142" y="3258607"/>
            <a:ext cx="85725" cy="1720362"/>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2" name="Rectangle 10" descr="90%"/>
          <p:cNvSpPr>
            <a:spLocks noChangeArrowheads="1"/>
          </p:cNvSpPr>
          <p:nvPr/>
        </p:nvSpPr>
        <p:spPr bwMode="auto">
          <a:xfrm>
            <a:off x="4067908" y="3501250"/>
            <a:ext cx="73269" cy="1435100"/>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3" name="Rectangle 11" descr="90%"/>
          <p:cNvSpPr>
            <a:spLocks noChangeArrowheads="1"/>
          </p:cNvSpPr>
          <p:nvPr/>
        </p:nvSpPr>
        <p:spPr bwMode="auto">
          <a:xfrm rot="-5400000">
            <a:off x="4486458" y="3081113"/>
            <a:ext cx="71437" cy="908538"/>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4" name="Rectangle 12" descr="90%"/>
          <p:cNvSpPr>
            <a:spLocks noChangeArrowheads="1"/>
          </p:cNvSpPr>
          <p:nvPr/>
        </p:nvSpPr>
        <p:spPr bwMode="auto">
          <a:xfrm rot="4141532">
            <a:off x="5533904" y="2402579"/>
            <a:ext cx="79375" cy="1502019"/>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5" name="Rectangle 13" descr="90%"/>
          <p:cNvSpPr>
            <a:spLocks noChangeArrowheads="1"/>
          </p:cNvSpPr>
          <p:nvPr/>
        </p:nvSpPr>
        <p:spPr bwMode="auto">
          <a:xfrm rot="4141532">
            <a:off x="5230142" y="3084044"/>
            <a:ext cx="71437" cy="655027"/>
          </a:xfrm>
          <a:prstGeom prst="rect">
            <a:avLst/>
          </a:prstGeom>
          <a:pattFill prst="pct90">
            <a:fgClr>
              <a:schemeClr val="tx1"/>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66" name="Line 14"/>
          <p:cNvSpPr>
            <a:spLocks noChangeShapeType="1"/>
          </p:cNvSpPr>
          <p:nvPr/>
        </p:nvSpPr>
        <p:spPr bwMode="auto">
          <a:xfrm flipV="1">
            <a:off x="5467351" y="3356789"/>
            <a:ext cx="171450" cy="71437"/>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7" name="Line 15"/>
          <p:cNvSpPr>
            <a:spLocks noChangeShapeType="1"/>
          </p:cNvSpPr>
          <p:nvPr/>
        </p:nvSpPr>
        <p:spPr bwMode="auto">
          <a:xfrm flipH="1" flipV="1">
            <a:off x="5591908" y="3239314"/>
            <a:ext cx="39566" cy="117475"/>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8" name="Line 16"/>
          <p:cNvSpPr>
            <a:spLocks noChangeShapeType="1"/>
          </p:cNvSpPr>
          <p:nvPr/>
        </p:nvSpPr>
        <p:spPr bwMode="auto">
          <a:xfrm flipV="1">
            <a:off x="5587512" y="3169464"/>
            <a:ext cx="171450" cy="71437"/>
          </a:xfrm>
          <a:prstGeom prst="line">
            <a:avLst/>
          </a:prstGeom>
          <a:noFill/>
          <a:ln w="158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 name="AutoShape 17"/>
          <p:cNvSpPr>
            <a:spLocks noChangeArrowheads="1"/>
          </p:cNvSpPr>
          <p:nvPr/>
        </p:nvSpPr>
        <p:spPr bwMode="auto">
          <a:xfrm rot="-7137370">
            <a:off x="3566564" y="4031048"/>
            <a:ext cx="366712" cy="389792"/>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0" name="Rectangle 18"/>
          <p:cNvSpPr>
            <a:spLocks noChangeArrowheads="1"/>
          </p:cNvSpPr>
          <p:nvPr/>
        </p:nvSpPr>
        <p:spPr bwMode="auto">
          <a:xfrm rot="5400000">
            <a:off x="4209135" y="3620008"/>
            <a:ext cx="881062" cy="88802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 name="Line 19"/>
          <p:cNvSpPr>
            <a:spLocks noChangeShapeType="1"/>
          </p:cNvSpPr>
          <p:nvPr/>
        </p:nvSpPr>
        <p:spPr bwMode="auto">
          <a:xfrm>
            <a:off x="4205654" y="3625076"/>
            <a:ext cx="888023" cy="879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2" name="Line 20"/>
          <p:cNvSpPr>
            <a:spLocks noChangeShapeType="1"/>
          </p:cNvSpPr>
          <p:nvPr/>
        </p:nvSpPr>
        <p:spPr bwMode="auto">
          <a:xfrm flipH="1">
            <a:off x="4205654" y="3625076"/>
            <a:ext cx="888023" cy="8794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3" name="Line 21"/>
          <p:cNvSpPr>
            <a:spLocks noChangeShapeType="1"/>
          </p:cNvSpPr>
          <p:nvPr/>
        </p:nvSpPr>
        <p:spPr bwMode="auto">
          <a:xfrm>
            <a:off x="2312377" y="2844025"/>
            <a:ext cx="0" cy="18859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 name="Line 22"/>
          <p:cNvSpPr>
            <a:spLocks noChangeShapeType="1"/>
          </p:cNvSpPr>
          <p:nvPr/>
        </p:nvSpPr>
        <p:spPr bwMode="auto">
          <a:xfrm>
            <a:off x="6348046" y="1577200"/>
            <a:ext cx="0" cy="188595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5" name="Line 23"/>
          <p:cNvSpPr>
            <a:spLocks noChangeShapeType="1"/>
          </p:cNvSpPr>
          <p:nvPr/>
        </p:nvSpPr>
        <p:spPr bwMode="auto">
          <a:xfrm flipV="1">
            <a:off x="2540977" y="4348975"/>
            <a:ext cx="254977"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 name="Text Box 24"/>
          <p:cNvSpPr txBox="1">
            <a:spLocks noChangeArrowheads="1"/>
          </p:cNvSpPr>
          <p:nvPr/>
        </p:nvSpPr>
        <p:spPr bwMode="auto">
          <a:xfrm>
            <a:off x="3786554" y="4920475"/>
            <a:ext cx="3165231"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t>Bahnenstreifen rutschsicher</a:t>
            </a:r>
          </a:p>
        </p:txBody>
      </p:sp>
      <p:sp>
        <p:nvSpPr>
          <p:cNvPr id="77" name="Line 25"/>
          <p:cNvSpPr>
            <a:spLocks noChangeShapeType="1"/>
          </p:cNvSpPr>
          <p:nvPr/>
        </p:nvSpPr>
        <p:spPr bwMode="auto">
          <a:xfrm flipH="1" flipV="1">
            <a:off x="4141177" y="4691875"/>
            <a:ext cx="624254"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8" name="Text Box 26"/>
          <p:cNvSpPr txBox="1">
            <a:spLocks noChangeArrowheads="1"/>
          </p:cNvSpPr>
          <p:nvPr/>
        </p:nvSpPr>
        <p:spPr bwMode="auto">
          <a:xfrm>
            <a:off x="5534758" y="3647301"/>
            <a:ext cx="2366596"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dirty="0"/>
              <a:t>Einseitiges spezielles Klebeband</a:t>
            </a:r>
          </a:p>
        </p:txBody>
      </p:sp>
      <p:sp>
        <p:nvSpPr>
          <p:cNvPr id="79" name="Line 27"/>
          <p:cNvSpPr>
            <a:spLocks noChangeShapeType="1"/>
          </p:cNvSpPr>
          <p:nvPr/>
        </p:nvSpPr>
        <p:spPr bwMode="auto">
          <a:xfrm flipH="1" flipV="1">
            <a:off x="5644662" y="3367901"/>
            <a:ext cx="184638" cy="2571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71905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r>
              <a:rPr lang="de-DE" altLang="de-DE" sz="2800" dirty="0"/>
              <a:t>Planungsfehler</a:t>
            </a:r>
          </a:p>
        </p:txBody>
      </p:sp>
      <p:sp>
        <p:nvSpPr>
          <p:cNvPr id="826371" name="Text Box 3"/>
          <p:cNvSpPr txBox="1">
            <a:spLocks noChangeArrowheads="1"/>
          </p:cNvSpPr>
          <p:nvPr/>
        </p:nvSpPr>
        <p:spPr bwMode="auto">
          <a:xfrm>
            <a:off x="422031" y="6471062"/>
            <a:ext cx="569741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t>Quelle: Impulsprogramm Hessen</a:t>
            </a:r>
          </a:p>
        </p:txBody>
      </p:sp>
      <p:pic>
        <p:nvPicPr>
          <p:cNvPr id="82637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8023" y="1463675"/>
            <a:ext cx="7350369"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176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r>
              <a:rPr lang="de-DE" altLang="de-DE" sz="2800" dirty="0" smtClean="0"/>
              <a:t>Luftdichtheit im Dach</a:t>
            </a:r>
            <a:br>
              <a:rPr lang="de-DE" altLang="de-DE" sz="2800" dirty="0" smtClean="0"/>
            </a:br>
            <a:endParaRPr lang="de-DE" altLang="de-DE" sz="2800" dirty="0"/>
          </a:p>
        </p:txBody>
      </p:sp>
      <p:sp>
        <p:nvSpPr>
          <p:cNvPr id="5" name="Rectangle 2"/>
          <p:cNvSpPr txBox="1">
            <a:spLocks noChangeArrowheads="1"/>
          </p:cNvSpPr>
          <p:nvPr/>
        </p:nvSpPr>
        <p:spPr>
          <a:xfrm>
            <a:off x="1254755" y="5397575"/>
            <a:ext cx="6231375" cy="882503"/>
          </a:xfrm>
          <a:prstGeom prst="rect">
            <a:avLst/>
          </a:prstGeom>
        </p:spPr>
        <p:txBody>
          <a:bodyPr vert="horz" anchor="ctr" anchorCtr="0"/>
          <a:lstStyle>
            <a:lvl1pPr algn="l" defTabSz="457200" rtl="0" eaLnBrk="0" fontAlgn="base" hangingPunct="0">
              <a:spcBef>
                <a:spcPct val="0"/>
              </a:spcBef>
              <a:spcAft>
                <a:spcPct val="0"/>
              </a:spcAft>
              <a:defRPr sz="2800" b="1" i="0" kern="1200" cap="all" baseline="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de-DE" altLang="de-DE" sz="2400" cap="none" dirty="0"/>
              <a:t>Luftdicht verklebte Fläche mit PE-Folie </a:t>
            </a:r>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1525" y="1092203"/>
            <a:ext cx="5277834" cy="44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75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r>
              <a:rPr lang="de-DE" altLang="de-DE" sz="2800" dirty="0" smtClean="0"/>
              <a:t>Luftdichtheit im Dach</a:t>
            </a:r>
            <a:br>
              <a:rPr lang="de-DE" altLang="de-DE" sz="2800" dirty="0" smtClean="0"/>
            </a:br>
            <a:endParaRPr lang="de-DE" altLang="de-DE" sz="2800" dirty="0"/>
          </a:p>
        </p:txBody>
      </p:sp>
      <p:sp>
        <p:nvSpPr>
          <p:cNvPr id="5" name="Rectangle 2"/>
          <p:cNvSpPr txBox="1">
            <a:spLocks noChangeArrowheads="1"/>
          </p:cNvSpPr>
          <p:nvPr/>
        </p:nvSpPr>
        <p:spPr>
          <a:xfrm>
            <a:off x="1254755" y="5397575"/>
            <a:ext cx="6231375" cy="882503"/>
          </a:xfrm>
          <a:prstGeom prst="rect">
            <a:avLst/>
          </a:prstGeom>
        </p:spPr>
        <p:txBody>
          <a:bodyPr vert="horz" anchor="ctr" anchorCtr="0"/>
          <a:lstStyle>
            <a:lvl1pPr algn="l" defTabSz="457200" rtl="0" eaLnBrk="0" fontAlgn="base" hangingPunct="0">
              <a:spcBef>
                <a:spcPct val="0"/>
              </a:spcBef>
              <a:spcAft>
                <a:spcPct val="0"/>
              </a:spcAft>
              <a:defRPr sz="2800" b="1" i="0" kern="1200" cap="all" baseline="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de-DE" altLang="de-DE" sz="2400" cap="none" dirty="0"/>
              <a:t>Luftdicht verklebte Fläche mit Kraftpapier und Latexkleber</a:t>
            </a:r>
            <a:r>
              <a:rPr lang="de-DE" altLang="de-DE" sz="2400" cap="none" dirty="0" smtClean="0"/>
              <a:t> </a:t>
            </a:r>
            <a:endParaRPr lang="de-DE" altLang="de-DE" sz="2400" cap="none" dirty="0"/>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pic>
        <p:nvPicPr>
          <p:cNvPr id="8540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5576" y="1090614"/>
            <a:ext cx="5793783" cy="430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060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title"/>
          </p:nvPr>
        </p:nvSpPr>
        <p:spPr/>
        <p:txBody>
          <a:bodyPr/>
          <a:lstStyle/>
          <a:p>
            <a:r>
              <a:rPr lang="de-DE" altLang="de-DE" sz="2800" dirty="0" smtClean="0"/>
              <a:t>Luftdichtheit im Dach</a:t>
            </a:r>
            <a:br>
              <a:rPr lang="de-DE" altLang="de-DE" sz="2800" dirty="0" smtClean="0"/>
            </a:br>
            <a:endParaRPr lang="de-DE" altLang="de-DE" sz="2800" dirty="0"/>
          </a:p>
        </p:txBody>
      </p:sp>
      <p:pic>
        <p:nvPicPr>
          <p:cNvPr id="82739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0075" y="1111009"/>
            <a:ext cx="5929678" cy="428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1731526" y="5397575"/>
            <a:ext cx="5523113" cy="882503"/>
          </a:xfrm>
          <a:prstGeom prst="rect">
            <a:avLst/>
          </a:prstGeom>
        </p:spPr>
        <p:txBody>
          <a:bodyPr vert="horz" anchor="ctr" anchorCtr="0"/>
          <a:lstStyle>
            <a:lvl1pPr algn="l" defTabSz="457200" rtl="0" eaLnBrk="0" fontAlgn="base" hangingPunct="0">
              <a:spcBef>
                <a:spcPct val="0"/>
              </a:spcBef>
              <a:spcAft>
                <a:spcPct val="0"/>
              </a:spcAft>
              <a:defRPr sz="2800" b="1" i="0" kern="1200" cap="all" baseline="0">
                <a:solidFill>
                  <a:schemeClr val="tx1">
                    <a:lumMod val="75000"/>
                    <a:lumOff val="25000"/>
                  </a:schemeClr>
                </a:solidFill>
                <a:latin typeface="Arial" panose="020B0604020202020204" pitchFamily="34" charset="0"/>
                <a:ea typeface="MS PGothic" panose="020B0600070205080204" pitchFamily="34"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a:r>
              <a:rPr lang="de-DE" altLang="de-DE" sz="2400" cap="none" dirty="0" smtClean="0"/>
              <a:t>Werkseitig eingebauter Folienkragen für Dachflächenfenster </a:t>
            </a:r>
            <a:endParaRPr lang="de-DE" altLang="de-DE" sz="2400" cap="none" dirty="0"/>
          </a:p>
        </p:txBody>
      </p:sp>
      <p:sp>
        <p:nvSpPr>
          <p:cNvPr id="6"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Impulsprogramm Hessen</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Fenster</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8" name="Rectangle 2"/>
          <p:cNvSpPr txBox="1">
            <a:spLocks noChangeArrowheads="1"/>
          </p:cNvSpPr>
          <p:nvPr/>
        </p:nvSpPr>
        <p:spPr>
          <a:xfrm>
            <a:off x="401771" y="159977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endParaRPr lang="de-DE" sz="2800" dirty="0" smtClean="0">
              <a:solidFill>
                <a:prstClr val="black">
                  <a:lumMod val="75000"/>
                  <a:lumOff val="25000"/>
                </a:prstClr>
              </a:solidFill>
              <a:latin typeface="Arial" pitchFamily="34" charset="0"/>
              <a:cs typeface="Arial" pitchFamily="34" charset="0"/>
            </a:endParaRPr>
          </a:p>
        </p:txBody>
      </p:sp>
      <p:sp>
        <p:nvSpPr>
          <p:cNvPr id="1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VZ RLP</a:t>
            </a:r>
            <a:endParaRPr lang="de-DE" altLang="de-DE" sz="1200" dirty="0">
              <a:solidFill>
                <a:srgbClr val="000000"/>
              </a:solidFill>
            </a:endParaRPr>
          </a:p>
        </p:txBody>
      </p:sp>
      <p:pic>
        <p:nvPicPr>
          <p:cNvPr id="11" name="Picture 3" descr="P101013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070" y="1989979"/>
            <a:ext cx="4555180" cy="3700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7559" y="1989979"/>
            <a:ext cx="3191258"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3"/>
          <p:cNvSpPr txBox="1">
            <a:spLocks noChangeArrowheads="1"/>
          </p:cNvSpPr>
          <p:nvPr/>
        </p:nvSpPr>
        <p:spPr bwMode="auto">
          <a:xfrm>
            <a:off x="5487559" y="4769658"/>
            <a:ext cx="3236958" cy="8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a:defRPr sz="2400">
                <a:solidFill>
                  <a:schemeClr val="tx1"/>
                </a:solidFill>
                <a:latin typeface="Times New Roman" pitchFamily="18" charset="0"/>
              </a:defRPr>
            </a:lvl1pPr>
            <a:lvl2pPr marL="5445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spcBef>
                <a:spcPct val="50000"/>
              </a:spcBef>
              <a:buClr>
                <a:schemeClr val="accent2"/>
              </a:buClr>
              <a:buFont typeface="Wingdings" pitchFamily="2" charset="2"/>
              <a:buNone/>
            </a:pPr>
            <a:r>
              <a:rPr lang="de-DE" altLang="de-DE" sz="2800" b="1" baseline="-25000" dirty="0">
                <a:solidFill>
                  <a:schemeClr val="tx1">
                    <a:lumMod val="75000"/>
                    <a:lumOff val="25000"/>
                  </a:schemeClr>
                </a:solidFill>
                <a:latin typeface="Arial" charset="0"/>
              </a:rPr>
              <a:t>PU-Schaum ergibt </a:t>
            </a:r>
            <a:r>
              <a:rPr lang="de-DE" altLang="de-DE" sz="2800" b="1" baseline="-25000" dirty="0">
                <a:solidFill>
                  <a:srgbClr val="C00000"/>
                </a:solidFill>
                <a:latin typeface="Arial" charset="0"/>
              </a:rPr>
              <a:t>keinen </a:t>
            </a:r>
            <a:r>
              <a:rPr lang="de-DE" altLang="de-DE" sz="2800" b="1" baseline="-25000" dirty="0">
                <a:solidFill>
                  <a:schemeClr val="tx1">
                    <a:lumMod val="75000"/>
                    <a:lumOff val="25000"/>
                  </a:schemeClr>
                </a:solidFill>
                <a:latin typeface="Arial" charset="0"/>
              </a:rPr>
              <a:t>luftdichten Einbau!!</a:t>
            </a:r>
          </a:p>
        </p:txBody>
      </p:sp>
      <p:sp>
        <p:nvSpPr>
          <p:cNvPr id="9"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prstClr val="black">
                    <a:lumMod val="75000"/>
                    <a:lumOff val="25000"/>
                  </a:prstClr>
                </a:solidFill>
                <a:latin typeface="Arial" pitchFamily="34" charset="0"/>
                <a:cs typeface="Arial" pitchFamily="34" charset="0"/>
              </a:rPr>
              <a:t>Luftdichter Fenstereinbau</a:t>
            </a:r>
          </a:p>
        </p:txBody>
      </p:sp>
    </p:spTree>
    <p:extLst>
      <p:ext uri="{BB962C8B-B14F-4D97-AF65-F5344CB8AC3E}">
        <p14:creationId xmlns:p14="http://schemas.microsoft.com/office/powerpoint/2010/main" val="733247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Fenster</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8" name="Rectangle 2"/>
          <p:cNvSpPr txBox="1">
            <a:spLocks noChangeArrowheads="1"/>
          </p:cNvSpPr>
          <p:nvPr/>
        </p:nvSpPr>
        <p:spPr>
          <a:xfrm>
            <a:off x="401771" y="159977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endParaRPr lang="de-DE" sz="2800" dirty="0" smtClean="0">
              <a:solidFill>
                <a:prstClr val="black">
                  <a:lumMod val="75000"/>
                  <a:lumOff val="25000"/>
                </a:prstClr>
              </a:solidFill>
              <a:latin typeface="Arial" pitchFamily="34" charset="0"/>
              <a:cs typeface="Arial" pitchFamily="34" charset="0"/>
            </a:endParaRPr>
          </a:p>
        </p:txBody>
      </p:sp>
      <p:sp>
        <p:nvSpPr>
          <p:cNvPr id="1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VZ RLP</a:t>
            </a:r>
            <a:endParaRPr lang="de-DE" altLang="de-DE" sz="1200" dirty="0">
              <a:solidFill>
                <a:srgbClr val="000000"/>
              </a:solidFill>
            </a:endParaRPr>
          </a:p>
        </p:txBody>
      </p:sp>
      <p:sp>
        <p:nvSpPr>
          <p:cNvPr id="9"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prstClr val="black">
                    <a:lumMod val="75000"/>
                    <a:lumOff val="25000"/>
                  </a:prstClr>
                </a:solidFill>
                <a:latin typeface="Arial" pitchFamily="34" charset="0"/>
                <a:cs typeface="Arial" pitchFamily="34" charset="0"/>
              </a:rPr>
              <a:t>Luftdichter Fenstereinbau</a:t>
            </a:r>
          </a:p>
        </p:txBody>
      </p:sp>
      <p:pic>
        <p:nvPicPr>
          <p:cNvPr id="14" name="Picture 3" descr="P10101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3975" y="1567527"/>
            <a:ext cx="5469548" cy="4444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89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390082"/>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sz="5400" dirty="0" smtClean="0">
                <a:solidFill>
                  <a:schemeClr val="tx1">
                    <a:lumMod val="75000"/>
                    <a:lumOff val="25000"/>
                  </a:schemeClr>
                </a:solidFill>
                <a:latin typeface="Arial" pitchFamily="34" charset="0"/>
                <a:cs typeface="Arial" pitchFamily="34" charset="0"/>
              </a:rPr>
              <a:t>Weitere Praxisbeispiele</a:t>
            </a:r>
            <a:endParaRPr lang="de-DE" altLang="de-DE" sz="54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402830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55" name="AutoShape 27"/>
          <p:cNvSpPr>
            <a:spLocks noChangeArrowheads="1"/>
          </p:cNvSpPr>
          <p:nvPr/>
        </p:nvSpPr>
        <p:spPr bwMode="auto">
          <a:xfrm>
            <a:off x="2" y="863600"/>
            <a:ext cx="1327638" cy="1358900"/>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9" name="Line 51"/>
          <p:cNvSpPr>
            <a:spLocks noChangeShapeType="1"/>
          </p:cNvSpPr>
          <p:nvPr/>
        </p:nvSpPr>
        <p:spPr bwMode="auto">
          <a:xfrm flipV="1">
            <a:off x="4942010" y="927100"/>
            <a:ext cx="4396" cy="255588"/>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31" name="Rectangle 3"/>
          <p:cNvSpPr>
            <a:spLocks noChangeArrowheads="1"/>
          </p:cNvSpPr>
          <p:nvPr/>
        </p:nvSpPr>
        <p:spPr bwMode="auto">
          <a:xfrm>
            <a:off x="5813915" y="5819778"/>
            <a:ext cx="401515" cy="20161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2" name="Rectangle 4"/>
          <p:cNvSpPr>
            <a:spLocks noChangeArrowheads="1"/>
          </p:cNvSpPr>
          <p:nvPr/>
        </p:nvSpPr>
        <p:spPr bwMode="auto">
          <a:xfrm rot="-1802956">
            <a:off x="2484560" y="1693866"/>
            <a:ext cx="36635" cy="85883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3" name="Rectangle 5"/>
          <p:cNvSpPr>
            <a:spLocks noChangeArrowheads="1"/>
          </p:cNvSpPr>
          <p:nvPr/>
        </p:nvSpPr>
        <p:spPr bwMode="auto">
          <a:xfrm>
            <a:off x="2673595" y="2466978"/>
            <a:ext cx="39565" cy="331787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4" name="Rectangle 6"/>
          <p:cNvSpPr>
            <a:spLocks noChangeArrowheads="1"/>
          </p:cNvSpPr>
          <p:nvPr/>
        </p:nvSpPr>
        <p:spPr bwMode="auto">
          <a:xfrm rot="5400000">
            <a:off x="5085556" y="5298404"/>
            <a:ext cx="39688" cy="116498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5" name="Rectangle 7"/>
          <p:cNvSpPr>
            <a:spLocks noChangeArrowheads="1"/>
          </p:cNvSpPr>
          <p:nvPr/>
        </p:nvSpPr>
        <p:spPr bwMode="auto">
          <a:xfrm>
            <a:off x="5687891" y="4586288"/>
            <a:ext cx="35169" cy="13144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6" name="Rectangle 8"/>
          <p:cNvSpPr>
            <a:spLocks noChangeArrowheads="1"/>
          </p:cNvSpPr>
          <p:nvPr/>
        </p:nvSpPr>
        <p:spPr bwMode="auto">
          <a:xfrm>
            <a:off x="4525841" y="5453063"/>
            <a:ext cx="341434" cy="10636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7" name="Rectangle 9"/>
          <p:cNvSpPr>
            <a:spLocks noChangeArrowheads="1"/>
          </p:cNvSpPr>
          <p:nvPr/>
        </p:nvSpPr>
        <p:spPr bwMode="auto">
          <a:xfrm>
            <a:off x="1190627" y="6046788"/>
            <a:ext cx="4826977" cy="1143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8" name="Rectangle 10"/>
          <p:cNvSpPr>
            <a:spLocks noChangeArrowheads="1"/>
          </p:cNvSpPr>
          <p:nvPr/>
        </p:nvSpPr>
        <p:spPr bwMode="auto">
          <a:xfrm>
            <a:off x="1189160" y="2600328"/>
            <a:ext cx="4824046" cy="9842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39" name="Rectangle 11"/>
          <p:cNvSpPr>
            <a:spLocks noChangeArrowheads="1"/>
          </p:cNvSpPr>
          <p:nvPr/>
        </p:nvSpPr>
        <p:spPr bwMode="auto">
          <a:xfrm>
            <a:off x="1278550" y="4643438"/>
            <a:ext cx="4651131" cy="1127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40" name="Rectangle 12"/>
          <p:cNvSpPr>
            <a:spLocks noChangeArrowheads="1"/>
          </p:cNvSpPr>
          <p:nvPr/>
        </p:nvSpPr>
        <p:spPr bwMode="auto">
          <a:xfrm rot="-5400000">
            <a:off x="184334" y="4952574"/>
            <a:ext cx="2103438" cy="84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41" name="Rectangle 13"/>
          <p:cNvSpPr>
            <a:spLocks noChangeArrowheads="1"/>
          </p:cNvSpPr>
          <p:nvPr/>
        </p:nvSpPr>
        <p:spPr bwMode="auto">
          <a:xfrm>
            <a:off x="1209675" y="2903541"/>
            <a:ext cx="43962" cy="1038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42" name="Rectangle 14"/>
          <p:cNvSpPr>
            <a:spLocks noChangeArrowheads="1"/>
          </p:cNvSpPr>
          <p:nvPr/>
        </p:nvSpPr>
        <p:spPr bwMode="auto">
          <a:xfrm rot="-5400000">
            <a:off x="4922656" y="4950254"/>
            <a:ext cx="2103437" cy="8645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43" name="Line 15"/>
          <p:cNvSpPr>
            <a:spLocks noChangeShapeType="1"/>
          </p:cNvSpPr>
          <p:nvPr/>
        </p:nvSpPr>
        <p:spPr bwMode="auto">
          <a:xfrm flipV="1">
            <a:off x="1189161" y="965200"/>
            <a:ext cx="2413489" cy="1625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44" name="Line 16"/>
          <p:cNvSpPr>
            <a:spLocks noChangeShapeType="1"/>
          </p:cNvSpPr>
          <p:nvPr/>
        </p:nvSpPr>
        <p:spPr bwMode="auto">
          <a:xfrm flipV="1">
            <a:off x="1274152" y="1030288"/>
            <a:ext cx="2325566" cy="15700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45" name="Line 17"/>
          <p:cNvSpPr>
            <a:spLocks noChangeShapeType="1"/>
          </p:cNvSpPr>
          <p:nvPr/>
        </p:nvSpPr>
        <p:spPr bwMode="auto">
          <a:xfrm rot="14919860" flipV="1">
            <a:off x="3588300" y="1013010"/>
            <a:ext cx="2392363" cy="16426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46" name="Line 18"/>
          <p:cNvSpPr>
            <a:spLocks noChangeShapeType="1"/>
          </p:cNvSpPr>
          <p:nvPr/>
        </p:nvSpPr>
        <p:spPr bwMode="auto">
          <a:xfrm rot="4123705" flipV="1">
            <a:off x="3604664" y="950487"/>
            <a:ext cx="2443163" cy="1685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47" name="Line 19"/>
          <p:cNvSpPr>
            <a:spLocks noChangeShapeType="1"/>
          </p:cNvSpPr>
          <p:nvPr/>
        </p:nvSpPr>
        <p:spPr bwMode="auto">
          <a:xfrm>
            <a:off x="2994514" y="1443038"/>
            <a:ext cx="119135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48" name="Line 20"/>
          <p:cNvSpPr>
            <a:spLocks noChangeShapeType="1"/>
          </p:cNvSpPr>
          <p:nvPr/>
        </p:nvSpPr>
        <p:spPr bwMode="auto">
          <a:xfrm>
            <a:off x="2928572" y="1500188"/>
            <a:ext cx="134082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380949" name="AutoShape 21"/>
          <p:cNvCxnSpPr>
            <a:cxnSpLocks noChangeShapeType="1"/>
            <a:stCxn id="380943" idx="1"/>
          </p:cNvCxnSpPr>
          <p:nvPr/>
        </p:nvCxnSpPr>
        <p:spPr bwMode="auto">
          <a:xfrm>
            <a:off x="3602650" y="965200"/>
            <a:ext cx="2398834" cy="162560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0950" name="Rectangle 22"/>
          <p:cNvSpPr>
            <a:spLocks noChangeArrowheads="1"/>
          </p:cNvSpPr>
          <p:nvPr/>
        </p:nvSpPr>
        <p:spPr bwMode="auto">
          <a:xfrm rot="1909263">
            <a:off x="4136049" y="2012950"/>
            <a:ext cx="2000250" cy="50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1" name="Rectangle 23"/>
          <p:cNvSpPr>
            <a:spLocks noChangeArrowheads="1"/>
          </p:cNvSpPr>
          <p:nvPr/>
        </p:nvSpPr>
        <p:spPr bwMode="auto">
          <a:xfrm rot="-1913429">
            <a:off x="1064603" y="2016128"/>
            <a:ext cx="1987062" cy="476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2" name="Rectangle 24"/>
          <p:cNvSpPr>
            <a:spLocks noChangeArrowheads="1"/>
          </p:cNvSpPr>
          <p:nvPr/>
        </p:nvSpPr>
        <p:spPr bwMode="auto">
          <a:xfrm>
            <a:off x="2902196" y="1446216"/>
            <a:ext cx="1402373" cy="523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3" name="Rectangle 25"/>
          <p:cNvSpPr>
            <a:spLocks noChangeArrowheads="1"/>
          </p:cNvSpPr>
          <p:nvPr/>
        </p:nvSpPr>
        <p:spPr bwMode="auto">
          <a:xfrm>
            <a:off x="5937006" y="3946525"/>
            <a:ext cx="76200" cy="8128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4" name="Rectangle 26"/>
          <p:cNvSpPr>
            <a:spLocks noChangeArrowheads="1"/>
          </p:cNvSpPr>
          <p:nvPr/>
        </p:nvSpPr>
        <p:spPr bwMode="auto">
          <a:xfrm>
            <a:off x="1199419" y="3944938"/>
            <a:ext cx="73269" cy="8175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380956" name="Group 28"/>
          <p:cNvGrpSpPr>
            <a:grpSpLocks/>
          </p:cNvGrpSpPr>
          <p:nvPr/>
        </p:nvGrpSpPr>
        <p:grpSpPr bwMode="auto">
          <a:xfrm>
            <a:off x="2997444" y="3429003"/>
            <a:ext cx="468923" cy="1185863"/>
            <a:chOff x="2736" y="2056"/>
            <a:chExt cx="312" cy="752"/>
          </a:xfrm>
        </p:grpSpPr>
        <p:sp>
          <p:nvSpPr>
            <p:cNvPr id="380957" name="Rectangle 29"/>
            <p:cNvSpPr>
              <a:spLocks noChangeArrowheads="1"/>
            </p:cNvSpPr>
            <p:nvPr/>
          </p:nvSpPr>
          <p:spPr bwMode="auto">
            <a:xfrm>
              <a:off x="2808"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8" name="Rectangle 30"/>
            <p:cNvSpPr>
              <a:spLocks noChangeArrowheads="1"/>
            </p:cNvSpPr>
            <p:nvPr/>
          </p:nvSpPr>
          <p:spPr bwMode="auto">
            <a:xfrm>
              <a:off x="2920"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59" name="Rectangle 31"/>
            <p:cNvSpPr>
              <a:spLocks noChangeArrowheads="1"/>
            </p:cNvSpPr>
            <p:nvPr/>
          </p:nvSpPr>
          <p:spPr bwMode="auto">
            <a:xfrm>
              <a:off x="2808" y="2232"/>
              <a:ext cx="168"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0" name="AutoShape 32"/>
            <p:cNvSpPr>
              <a:spLocks noChangeArrowheads="1"/>
            </p:cNvSpPr>
            <p:nvPr/>
          </p:nvSpPr>
          <p:spPr bwMode="auto">
            <a:xfrm>
              <a:off x="2736"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1" name="AutoShape 33"/>
            <p:cNvSpPr>
              <a:spLocks noChangeArrowheads="1"/>
            </p:cNvSpPr>
            <p:nvPr/>
          </p:nvSpPr>
          <p:spPr bwMode="auto">
            <a:xfrm rot="-409279">
              <a:off x="2984"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2" name="Oval 34"/>
            <p:cNvSpPr>
              <a:spLocks noChangeArrowheads="1"/>
            </p:cNvSpPr>
            <p:nvPr/>
          </p:nvSpPr>
          <p:spPr bwMode="auto">
            <a:xfrm>
              <a:off x="2808" y="2056"/>
              <a:ext cx="152" cy="152"/>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80963" name="AutoShape 35"/>
          <p:cNvSpPr>
            <a:spLocks noChangeArrowheads="1"/>
          </p:cNvSpPr>
          <p:nvPr/>
        </p:nvSpPr>
        <p:spPr bwMode="auto">
          <a:xfrm rot="5400000" flipH="1">
            <a:off x="5407576" y="4206205"/>
            <a:ext cx="601662" cy="155331"/>
          </a:xfrm>
          <a:prstGeom prst="roundRect">
            <a:avLst>
              <a:gd name="adj" fmla="val 16667"/>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4" name="Oval 36"/>
          <p:cNvSpPr>
            <a:spLocks noChangeArrowheads="1"/>
          </p:cNvSpPr>
          <p:nvPr/>
        </p:nvSpPr>
        <p:spPr bwMode="auto">
          <a:xfrm>
            <a:off x="5667377" y="4024313"/>
            <a:ext cx="73269" cy="825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5" name="Oval 37"/>
          <p:cNvSpPr>
            <a:spLocks noChangeArrowheads="1"/>
          </p:cNvSpPr>
          <p:nvPr/>
        </p:nvSpPr>
        <p:spPr bwMode="auto">
          <a:xfrm>
            <a:off x="5667377" y="4460875"/>
            <a:ext cx="73269" cy="8255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6" name="Line 38"/>
          <p:cNvSpPr>
            <a:spLocks noChangeShapeType="1"/>
          </p:cNvSpPr>
          <p:nvPr/>
        </p:nvSpPr>
        <p:spPr bwMode="auto">
          <a:xfrm rot="3513766" flipH="1">
            <a:off x="5483286" y="4321725"/>
            <a:ext cx="4762" cy="222738"/>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67" name="Line 39"/>
          <p:cNvSpPr>
            <a:spLocks noChangeShapeType="1"/>
          </p:cNvSpPr>
          <p:nvPr/>
        </p:nvSpPr>
        <p:spPr bwMode="auto">
          <a:xfrm rot="17846711" flipV="1">
            <a:off x="5470649" y="3988290"/>
            <a:ext cx="9525" cy="240323"/>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68" name="Rectangle 40"/>
          <p:cNvSpPr>
            <a:spLocks noChangeArrowheads="1"/>
          </p:cNvSpPr>
          <p:nvPr/>
        </p:nvSpPr>
        <p:spPr bwMode="auto">
          <a:xfrm>
            <a:off x="4857018" y="1200150"/>
            <a:ext cx="175846" cy="480853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69" name="Rectangle 41"/>
          <p:cNvSpPr>
            <a:spLocks noChangeArrowheads="1"/>
          </p:cNvSpPr>
          <p:nvPr/>
        </p:nvSpPr>
        <p:spPr bwMode="auto">
          <a:xfrm>
            <a:off x="3983650" y="5240338"/>
            <a:ext cx="542192" cy="7683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0" name="AutoShape 42"/>
          <p:cNvSpPr>
            <a:spLocks noChangeArrowheads="1"/>
          </p:cNvSpPr>
          <p:nvPr/>
        </p:nvSpPr>
        <p:spPr bwMode="auto">
          <a:xfrm>
            <a:off x="2934435" y="5027616"/>
            <a:ext cx="634511" cy="993775"/>
          </a:xfrm>
          <a:prstGeom prst="can">
            <a:avLst>
              <a:gd name="adj" fmla="val 36143"/>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1" name="Rectangle 43"/>
          <p:cNvSpPr>
            <a:spLocks noChangeArrowheads="1"/>
          </p:cNvSpPr>
          <p:nvPr/>
        </p:nvSpPr>
        <p:spPr bwMode="auto">
          <a:xfrm>
            <a:off x="3568945" y="5341941"/>
            <a:ext cx="218343" cy="396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2" name="Rectangle 44"/>
          <p:cNvSpPr>
            <a:spLocks noChangeArrowheads="1"/>
          </p:cNvSpPr>
          <p:nvPr/>
        </p:nvSpPr>
        <p:spPr bwMode="auto">
          <a:xfrm>
            <a:off x="3787288" y="4135441"/>
            <a:ext cx="35169" cy="124777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3" name="Rectangle 45"/>
          <p:cNvSpPr>
            <a:spLocks noChangeArrowheads="1"/>
          </p:cNvSpPr>
          <p:nvPr/>
        </p:nvSpPr>
        <p:spPr bwMode="auto">
          <a:xfrm>
            <a:off x="3787288" y="4092578"/>
            <a:ext cx="244719" cy="4127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4" name="Rectangle 46"/>
          <p:cNvSpPr>
            <a:spLocks noChangeArrowheads="1"/>
          </p:cNvSpPr>
          <p:nvPr/>
        </p:nvSpPr>
        <p:spPr bwMode="auto">
          <a:xfrm rot="-5400000" flipH="1" flipV="1">
            <a:off x="3947198" y="4178973"/>
            <a:ext cx="204787" cy="35169"/>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5" name="Line 47"/>
          <p:cNvSpPr>
            <a:spLocks noChangeShapeType="1"/>
          </p:cNvSpPr>
          <p:nvPr/>
        </p:nvSpPr>
        <p:spPr bwMode="auto">
          <a:xfrm flipV="1">
            <a:off x="4015887" y="4033841"/>
            <a:ext cx="0" cy="587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76" name="AutoShape 48"/>
          <p:cNvSpPr>
            <a:spLocks noChangeArrowheads="1"/>
          </p:cNvSpPr>
          <p:nvPr/>
        </p:nvSpPr>
        <p:spPr bwMode="auto">
          <a:xfrm rot="-10800000">
            <a:off x="3961667" y="3921128"/>
            <a:ext cx="112835" cy="11112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77" name="Line 49"/>
          <p:cNvSpPr>
            <a:spLocks noChangeShapeType="1"/>
          </p:cNvSpPr>
          <p:nvPr/>
        </p:nvSpPr>
        <p:spPr bwMode="auto">
          <a:xfrm rot="5400000" flipH="1">
            <a:off x="5556556" y="5094229"/>
            <a:ext cx="4762" cy="20808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78" name="Line 50"/>
          <p:cNvSpPr>
            <a:spLocks noChangeShapeType="1"/>
          </p:cNvSpPr>
          <p:nvPr/>
        </p:nvSpPr>
        <p:spPr bwMode="auto">
          <a:xfrm rot="16200000" flipH="1">
            <a:off x="3968812" y="4804570"/>
            <a:ext cx="4762" cy="209550"/>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0" name="Line 52"/>
          <p:cNvSpPr>
            <a:spLocks noChangeShapeType="1"/>
          </p:cNvSpPr>
          <p:nvPr/>
        </p:nvSpPr>
        <p:spPr bwMode="auto">
          <a:xfrm rot="5400000" flipH="1">
            <a:off x="3862572" y="5532379"/>
            <a:ext cx="4762" cy="20808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1" name="Line 53"/>
          <p:cNvSpPr>
            <a:spLocks noChangeShapeType="1"/>
          </p:cNvSpPr>
          <p:nvPr/>
        </p:nvSpPr>
        <p:spPr bwMode="auto">
          <a:xfrm flipV="1">
            <a:off x="4289915" y="4972053"/>
            <a:ext cx="2931" cy="23812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2" name="Line 54"/>
          <p:cNvSpPr>
            <a:spLocks noChangeShapeType="1"/>
          </p:cNvSpPr>
          <p:nvPr/>
        </p:nvSpPr>
        <p:spPr bwMode="auto">
          <a:xfrm flipV="1">
            <a:off x="5298099" y="5599116"/>
            <a:ext cx="2931" cy="236537"/>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3" name="Line 55"/>
          <p:cNvSpPr>
            <a:spLocks noChangeShapeType="1"/>
          </p:cNvSpPr>
          <p:nvPr/>
        </p:nvSpPr>
        <p:spPr bwMode="auto">
          <a:xfrm rot="10800000" flipV="1">
            <a:off x="4048125" y="4310066"/>
            <a:ext cx="4396" cy="238125"/>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4" name="Rectangle 56"/>
          <p:cNvSpPr>
            <a:spLocks noChangeArrowheads="1"/>
          </p:cNvSpPr>
          <p:nvPr/>
        </p:nvSpPr>
        <p:spPr bwMode="auto">
          <a:xfrm rot="-1909093">
            <a:off x="1142269" y="1989138"/>
            <a:ext cx="1351085" cy="8255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85" name="Line 57"/>
          <p:cNvSpPr>
            <a:spLocks noChangeShapeType="1"/>
          </p:cNvSpPr>
          <p:nvPr/>
        </p:nvSpPr>
        <p:spPr bwMode="auto">
          <a:xfrm>
            <a:off x="1329837" y="1535116"/>
            <a:ext cx="681404" cy="263525"/>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6" name="Line 58"/>
          <p:cNvSpPr>
            <a:spLocks noChangeShapeType="1"/>
          </p:cNvSpPr>
          <p:nvPr/>
        </p:nvSpPr>
        <p:spPr bwMode="auto">
          <a:xfrm>
            <a:off x="1344492" y="1611316"/>
            <a:ext cx="596412" cy="236537"/>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7" name="Line 59"/>
          <p:cNvSpPr>
            <a:spLocks noChangeShapeType="1"/>
          </p:cNvSpPr>
          <p:nvPr/>
        </p:nvSpPr>
        <p:spPr bwMode="auto">
          <a:xfrm>
            <a:off x="1348887" y="1698628"/>
            <a:ext cx="527538" cy="201613"/>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8" name="Line 60"/>
          <p:cNvSpPr>
            <a:spLocks noChangeShapeType="1"/>
          </p:cNvSpPr>
          <p:nvPr/>
        </p:nvSpPr>
        <p:spPr bwMode="auto">
          <a:xfrm>
            <a:off x="1353284" y="1782765"/>
            <a:ext cx="448408" cy="174625"/>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89" name="Line 61"/>
          <p:cNvSpPr>
            <a:spLocks noChangeShapeType="1"/>
          </p:cNvSpPr>
          <p:nvPr/>
        </p:nvSpPr>
        <p:spPr bwMode="auto">
          <a:xfrm>
            <a:off x="1360611" y="1866900"/>
            <a:ext cx="361950" cy="13970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90" name="Rectangle 62"/>
          <p:cNvSpPr>
            <a:spLocks noChangeArrowheads="1"/>
          </p:cNvSpPr>
          <p:nvPr/>
        </p:nvSpPr>
        <p:spPr bwMode="auto">
          <a:xfrm>
            <a:off x="2673596" y="5784850"/>
            <a:ext cx="259373" cy="39688"/>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91" name="Line 63"/>
          <p:cNvSpPr>
            <a:spLocks noChangeShapeType="1"/>
          </p:cNvSpPr>
          <p:nvPr/>
        </p:nvSpPr>
        <p:spPr bwMode="auto">
          <a:xfrm rot="5400000" flipH="1">
            <a:off x="2828742" y="5442745"/>
            <a:ext cx="4762" cy="209550"/>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92" name="Rectangle 64"/>
          <p:cNvSpPr>
            <a:spLocks noChangeArrowheads="1"/>
          </p:cNvSpPr>
          <p:nvPr/>
        </p:nvSpPr>
        <p:spPr bwMode="auto">
          <a:xfrm>
            <a:off x="1190627" y="2700341"/>
            <a:ext cx="83526" cy="2047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93" name="Rectangle 65"/>
          <p:cNvSpPr>
            <a:spLocks noChangeArrowheads="1"/>
          </p:cNvSpPr>
          <p:nvPr/>
        </p:nvSpPr>
        <p:spPr bwMode="auto">
          <a:xfrm rot="-5400000">
            <a:off x="1075228" y="2707546"/>
            <a:ext cx="314325" cy="7766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94" name="Rectangle 66"/>
          <p:cNvSpPr>
            <a:spLocks noChangeArrowheads="1"/>
          </p:cNvSpPr>
          <p:nvPr/>
        </p:nvSpPr>
        <p:spPr bwMode="auto">
          <a:xfrm>
            <a:off x="5929681" y="2703513"/>
            <a:ext cx="83526" cy="20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95" name="Rectangle 67"/>
          <p:cNvSpPr>
            <a:spLocks noChangeArrowheads="1"/>
          </p:cNvSpPr>
          <p:nvPr/>
        </p:nvSpPr>
        <p:spPr bwMode="auto">
          <a:xfrm rot="-5400000">
            <a:off x="5818127" y="2712977"/>
            <a:ext cx="309562" cy="74734"/>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0996" name="Line 68"/>
          <p:cNvSpPr>
            <a:spLocks noChangeShapeType="1"/>
          </p:cNvSpPr>
          <p:nvPr/>
        </p:nvSpPr>
        <p:spPr bwMode="auto">
          <a:xfrm>
            <a:off x="1451465" y="2328866"/>
            <a:ext cx="35169" cy="650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97" name="Line 69"/>
          <p:cNvSpPr>
            <a:spLocks noChangeShapeType="1"/>
          </p:cNvSpPr>
          <p:nvPr/>
        </p:nvSpPr>
        <p:spPr bwMode="auto">
          <a:xfrm>
            <a:off x="2188553" y="1828800"/>
            <a:ext cx="35169" cy="650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98" name="Line 70"/>
          <p:cNvSpPr>
            <a:spLocks noChangeShapeType="1"/>
          </p:cNvSpPr>
          <p:nvPr/>
        </p:nvSpPr>
        <p:spPr bwMode="auto">
          <a:xfrm rot="-5400000">
            <a:off x="2820683" y="4749742"/>
            <a:ext cx="4763" cy="20808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0999" name="Rectangle 71"/>
          <p:cNvSpPr>
            <a:spLocks noChangeArrowheads="1"/>
          </p:cNvSpPr>
          <p:nvPr/>
        </p:nvSpPr>
        <p:spPr bwMode="auto">
          <a:xfrm>
            <a:off x="3571875" y="5443541"/>
            <a:ext cx="410308" cy="3968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1005" name="Rectangle 77"/>
          <p:cNvSpPr>
            <a:spLocks noChangeArrowheads="1"/>
          </p:cNvSpPr>
          <p:nvPr/>
        </p:nvSpPr>
        <p:spPr bwMode="auto">
          <a:xfrm>
            <a:off x="5948731" y="2908300"/>
            <a:ext cx="45427" cy="10350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1013" name="Line 85"/>
          <p:cNvSpPr>
            <a:spLocks noChangeShapeType="1"/>
          </p:cNvSpPr>
          <p:nvPr/>
        </p:nvSpPr>
        <p:spPr bwMode="auto">
          <a:xfrm>
            <a:off x="5136174" y="3438527"/>
            <a:ext cx="263036" cy="8667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33157" name="Text Box 5"/>
          <p:cNvSpPr txBox="1">
            <a:spLocks noChangeArrowheads="1"/>
          </p:cNvSpPr>
          <p:nvPr/>
        </p:nvSpPr>
        <p:spPr bwMode="auto">
          <a:xfrm>
            <a:off x="6663837" y="3640138"/>
            <a:ext cx="184731"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altLang="de-DE"/>
          </a:p>
        </p:txBody>
      </p:sp>
      <p:sp>
        <p:nvSpPr>
          <p:cNvPr id="433158" name="Text Box 6"/>
          <p:cNvSpPr txBox="1">
            <a:spLocks noChangeArrowheads="1"/>
          </p:cNvSpPr>
          <p:nvPr/>
        </p:nvSpPr>
        <p:spPr bwMode="auto">
          <a:xfrm>
            <a:off x="7810501" y="2674938"/>
            <a:ext cx="184731"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altLang="de-DE"/>
          </a:p>
        </p:txBody>
      </p:sp>
      <p:sp>
        <p:nvSpPr>
          <p:cNvPr id="433159" name="Text Box 7"/>
          <p:cNvSpPr txBox="1">
            <a:spLocks noChangeArrowheads="1"/>
          </p:cNvSpPr>
          <p:nvPr/>
        </p:nvSpPr>
        <p:spPr bwMode="auto">
          <a:xfrm>
            <a:off x="7819293" y="3473451"/>
            <a:ext cx="184731"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de-DE" altLang="de-DE"/>
          </a:p>
        </p:txBody>
      </p:sp>
      <p:grpSp>
        <p:nvGrpSpPr>
          <p:cNvPr id="433160" name="Group 8"/>
          <p:cNvGrpSpPr>
            <a:grpSpLocks/>
          </p:cNvGrpSpPr>
          <p:nvPr/>
        </p:nvGrpSpPr>
        <p:grpSpPr bwMode="auto">
          <a:xfrm>
            <a:off x="6767880" y="4760913"/>
            <a:ext cx="1899138" cy="823912"/>
            <a:chOff x="7193" y="10818"/>
            <a:chExt cx="3240" cy="1296"/>
          </a:xfrm>
        </p:grpSpPr>
        <p:sp>
          <p:nvSpPr>
            <p:cNvPr id="433161" name="Rectangle 9"/>
            <p:cNvSpPr>
              <a:spLocks noChangeArrowheads="1"/>
            </p:cNvSpPr>
            <p:nvPr/>
          </p:nvSpPr>
          <p:spPr bwMode="auto">
            <a:xfrm>
              <a:off x="9356" y="11199"/>
              <a:ext cx="1077" cy="915"/>
            </a:xfrm>
            <a:prstGeom prst="rect">
              <a:avLst/>
            </a:prstGeom>
            <a:solidFill>
              <a:srgbClr val="FFCC99"/>
            </a:solidFill>
            <a:ln w="9525">
              <a:solidFill>
                <a:srgbClr val="000000"/>
              </a:solidFill>
              <a:miter lim="800000"/>
              <a:headEnd/>
              <a:tailEnd/>
            </a:ln>
          </p:spPr>
          <p:txBody>
            <a:bodyPr/>
            <a:lstStyle/>
            <a:p>
              <a:endParaRPr lang="de-DE"/>
            </a:p>
          </p:txBody>
        </p:sp>
        <p:sp>
          <p:nvSpPr>
            <p:cNvPr id="433162" name="Rectangle 10"/>
            <p:cNvSpPr>
              <a:spLocks noChangeArrowheads="1"/>
            </p:cNvSpPr>
            <p:nvPr/>
          </p:nvSpPr>
          <p:spPr bwMode="auto">
            <a:xfrm>
              <a:off x="8278" y="11369"/>
              <a:ext cx="1077" cy="743"/>
            </a:xfrm>
            <a:prstGeom prst="rect">
              <a:avLst/>
            </a:prstGeom>
            <a:solidFill>
              <a:srgbClr val="FFCC99"/>
            </a:solidFill>
            <a:ln w="9525">
              <a:solidFill>
                <a:srgbClr val="000000"/>
              </a:solidFill>
              <a:miter lim="800000"/>
              <a:headEnd/>
              <a:tailEnd/>
            </a:ln>
          </p:spPr>
          <p:txBody>
            <a:bodyPr/>
            <a:lstStyle/>
            <a:p>
              <a:endParaRPr lang="de-DE"/>
            </a:p>
          </p:txBody>
        </p:sp>
        <p:sp>
          <p:nvSpPr>
            <p:cNvPr id="433163" name="Rectangle 11"/>
            <p:cNvSpPr>
              <a:spLocks noChangeArrowheads="1"/>
            </p:cNvSpPr>
            <p:nvPr/>
          </p:nvSpPr>
          <p:spPr bwMode="auto">
            <a:xfrm>
              <a:off x="7193" y="11539"/>
              <a:ext cx="1077" cy="573"/>
            </a:xfrm>
            <a:prstGeom prst="rect">
              <a:avLst/>
            </a:prstGeom>
            <a:solidFill>
              <a:srgbClr val="FFCC99"/>
            </a:solidFill>
            <a:ln w="9525">
              <a:solidFill>
                <a:srgbClr val="000000"/>
              </a:solidFill>
              <a:miter lim="800000"/>
              <a:headEnd/>
              <a:tailEnd/>
            </a:ln>
          </p:spPr>
          <p:txBody>
            <a:bodyPr/>
            <a:lstStyle/>
            <a:p>
              <a:endParaRPr lang="de-DE"/>
            </a:p>
          </p:txBody>
        </p:sp>
        <p:sp>
          <p:nvSpPr>
            <p:cNvPr id="433164" name="AutoShape 12"/>
            <p:cNvSpPr>
              <a:spLocks noChangeArrowheads="1"/>
            </p:cNvSpPr>
            <p:nvPr/>
          </p:nvSpPr>
          <p:spPr bwMode="auto">
            <a:xfrm rot="-5400000">
              <a:off x="8772" y="10788"/>
              <a:ext cx="540" cy="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99CCFF"/>
            </a:solidFill>
            <a:ln w="9525">
              <a:solidFill>
                <a:srgbClr val="000000"/>
              </a:solidFill>
              <a:miter lim="800000"/>
              <a:headEnd/>
              <a:tailEnd/>
            </a:ln>
          </p:spPr>
          <p:txBody>
            <a:bodyPr/>
            <a:lstStyle/>
            <a:p>
              <a:endParaRPr lang="de-DE"/>
            </a:p>
          </p:txBody>
        </p:sp>
        <p:sp>
          <p:nvSpPr>
            <p:cNvPr id="433165" name="AutoShape 13"/>
            <p:cNvSpPr>
              <a:spLocks noChangeArrowheads="1"/>
            </p:cNvSpPr>
            <p:nvPr/>
          </p:nvSpPr>
          <p:spPr bwMode="auto">
            <a:xfrm rot="-5400000">
              <a:off x="7700" y="10961"/>
              <a:ext cx="540" cy="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99CCFF"/>
            </a:solidFill>
            <a:ln w="9525">
              <a:solidFill>
                <a:srgbClr val="000000"/>
              </a:solidFill>
              <a:miter lim="800000"/>
              <a:headEnd/>
              <a:tailEnd/>
            </a:ln>
          </p:spPr>
          <p:txBody>
            <a:bodyPr/>
            <a:lstStyle/>
            <a:p>
              <a:endParaRPr lang="de-DE"/>
            </a:p>
          </p:txBody>
        </p:sp>
      </p:grpSp>
      <p:sp>
        <p:nvSpPr>
          <p:cNvPr id="433166" name="Text Box 14"/>
          <p:cNvSpPr txBox="1">
            <a:spLocks noChangeArrowheads="1"/>
          </p:cNvSpPr>
          <p:nvPr/>
        </p:nvSpPr>
        <p:spPr bwMode="auto">
          <a:xfrm>
            <a:off x="7783391" y="5730875"/>
            <a:ext cx="1246310" cy="287338"/>
          </a:xfrm>
          <a:prstGeom prst="rect">
            <a:avLst/>
          </a:prstGeom>
          <a:solidFill>
            <a:srgbClr val="FFCC99"/>
          </a:solidFill>
          <a:ln w="9525">
            <a:solidFill>
              <a:srgbClr val="000000"/>
            </a:solidFill>
            <a:miter lim="800000"/>
            <a:headEnd/>
            <a:tailEnd/>
          </a:ln>
        </p:spPr>
        <p:txBody>
          <a:bodyPr/>
          <a:lstStyle/>
          <a:p>
            <a:r>
              <a:rPr lang="de-DE" altLang="de-DE" sz="1200" b="1" dirty="0"/>
              <a:t>Primärenergie</a:t>
            </a:r>
            <a:endParaRPr lang="de-DE" altLang="de-DE" sz="1200" dirty="0"/>
          </a:p>
        </p:txBody>
      </p:sp>
      <p:sp>
        <p:nvSpPr>
          <p:cNvPr id="433167" name="Line 15"/>
          <p:cNvSpPr>
            <a:spLocks noChangeShapeType="1"/>
          </p:cNvSpPr>
          <p:nvPr/>
        </p:nvSpPr>
        <p:spPr bwMode="auto">
          <a:xfrm flipV="1">
            <a:off x="8302137" y="5464178"/>
            <a:ext cx="43962" cy="2952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433168" name="Text Box 16"/>
          <p:cNvSpPr txBox="1">
            <a:spLocks noChangeArrowheads="1"/>
          </p:cNvSpPr>
          <p:nvPr/>
        </p:nvSpPr>
        <p:spPr bwMode="auto">
          <a:xfrm>
            <a:off x="7449283" y="4344988"/>
            <a:ext cx="1580417" cy="419100"/>
          </a:xfrm>
          <a:prstGeom prst="rect">
            <a:avLst/>
          </a:prstGeom>
          <a:solidFill>
            <a:srgbClr val="FFFFFF"/>
          </a:solidFill>
          <a:ln w="9525">
            <a:solidFill>
              <a:srgbClr val="000000"/>
            </a:solidFill>
            <a:miter lim="800000"/>
            <a:headEnd/>
            <a:tailEnd/>
          </a:ln>
        </p:spPr>
        <p:txBody>
          <a:bodyPr/>
          <a:lstStyle/>
          <a:p>
            <a:r>
              <a:rPr lang="de-DE" altLang="de-DE" sz="1000" b="1"/>
              <a:t>Verluste bei Förderung und Aufbereitung</a:t>
            </a:r>
            <a:endParaRPr lang="de-DE" altLang="de-DE"/>
          </a:p>
        </p:txBody>
      </p:sp>
      <p:sp>
        <p:nvSpPr>
          <p:cNvPr id="433169" name="Text Box 17"/>
          <p:cNvSpPr txBox="1">
            <a:spLocks noChangeArrowheads="1"/>
          </p:cNvSpPr>
          <p:nvPr/>
        </p:nvSpPr>
        <p:spPr bwMode="auto">
          <a:xfrm>
            <a:off x="6324601" y="4333875"/>
            <a:ext cx="1071929" cy="419100"/>
          </a:xfrm>
          <a:prstGeom prst="rect">
            <a:avLst/>
          </a:prstGeom>
          <a:solidFill>
            <a:srgbClr val="FFFFFF"/>
          </a:solidFill>
          <a:ln w="9525">
            <a:solidFill>
              <a:srgbClr val="000000"/>
            </a:solidFill>
            <a:miter lim="800000"/>
            <a:headEnd/>
            <a:tailEnd/>
          </a:ln>
        </p:spPr>
        <p:txBody>
          <a:bodyPr/>
          <a:lstStyle/>
          <a:p>
            <a:r>
              <a:rPr lang="de-DE" altLang="de-DE" sz="1000" b="1"/>
              <a:t>Verluste beim Transport</a:t>
            </a:r>
            <a:endParaRPr lang="de-DE" altLang="de-DE"/>
          </a:p>
        </p:txBody>
      </p:sp>
      <p:sp>
        <p:nvSpPr>
          <p:cNvPr id="433170" name="Text Box 18"/>
          <p:cNvSpPr txBox="1">
            <a:spLocks noChangeArrowheads="1"/>
          </p:cNvSpPr>
          <p:nvPr/>
        </p:nvSpPr>
        <p:spPr bwMode="auto">
          <a:xfrm>
            <a:off x="6549536" y="5734053"/>
            <a:ext cx="1097574" cy="274637"/>
          </a:xfrm>
          <a:prstGeom prst="rect">
            <a:avLst/>
          </a:prstGeom>
          <a:solidFill>
            <a:srgbClr val="FFCC99"/>
          </a:solidFill>
          <a:ln w="9525">
            <a:solidFill>
              <a:srgbClr val="000000"/>
            </a:solidFill>
            <a:miter lim="800000"/>
            <a:headEnd/>
            <a:tailEnd/>
          </a:ln>
        </p:spPr>
        <p:txBody>
          <a:bodyPr/>
          <a:lstStyle/>
          <a:p>
            <a:r>
              <a:rPr lang="de-DE" altLang="de-DE" sz="1200" b="1" dirty="0"/>
              <a:t>Endenergie</a:t>
            </a:r>
            <a:endParaRPr lang="de-DE" altLang="de-DE" sz="1200" dirty="0"/>
          </a:p>
        </p:txBody>
      </p:sp>
      <p:sp>
        <p:nvSpPr>
          <p:cNvPr id="433171" name="Line 19"/>
          <p:cNvSpPr>
            <a:spLocks noChangeShapeType="1"/>
          </p:cNvSpPr>
          <p:nvPr/>
        </p:nvSpPr>
        <p:spPr bwMode="auto">
          <a:xfrm flipV="1">
            <a:off x="7018460" y="5473703"/>
            <a:ext cx="43962" cy="2952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pic>
        <p:nvPicPr>
          <p:cNvPr id="433172" name="Picture 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49713" y="3433766"/>
            <a:ext cx="48357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73"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46782" y="2724153"/>
            <a:ext cx="47478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74"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6457" y="3513139"/>
            <a:ext cx="668215"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76" name="Text Box 24"/>
          <p:cNvSpPr txBox="1">
            <a:spLocks noChangeArrowheads="1"/>
          </p:cNvSpPr>
          <p:nvPr/>
        </p:nvSpPr>
        <p:spPr bwMode="auto">
          <a:xfrm>
            <a:off x="4201992" y="3095628"/>
            <a:ext cx="1283676" cy="327025"/>
          </a:xfrm>
          <a:prstGeom prst="rect">
            <a:avLst/>
          </a:prstGeom>
          <a:solidFill>
            <a:srgbClr val="FFCC99"/>
          </a:solidFill>
          <a:ln w="9525">
            <a:solidFill>
              <a:srgbClr val="000000"/>
            </a:solidFill>
            <a:miter lim="800000"/>
            <a:headEnd/>
            <a:tailEnd/>
          </a:ln>
        </p:spPr>
        <p:txBody>
          <a:bodyPr/>
          <a:lstStyle/>
          <a:p>
            <a:pPr algn="ctr"/>
            <a:r>
              <a:rPr lang="de-DE" altLang="de-DE" sz="1200" b="1" dirty="0"/>
              <a:t>Nutzenergie</a:t>
            </a:r>
            <a:endParaRPr lang="de-DE" altLang="de-DE" sz="1200" dirty="0"/>
          </a:p>
        </p:txBody>
      </p:sp>
      <p:sp>
        <p:nvSpPr>
          <p:cNvPr id="433177" name="Line 25"/>
          <p:cNvSpPr>
            <a:spLocks noChangeShapeType="1"/>
          </p:cNvSpPr>
          <p:nvPr/>
        </p:nvSpPr>
        <p:spPr bwMode="auto">
          <a:xfrm flipH="1">
            <a:off x="4102343" y="3429002"/>
            <a:ext cx="423498" cy="9429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1003" name="AutoShape 75"/>
          <p:cNvSpPr>
            <a:spLocks noChangeArrowheads="1"/>
          </p:cNvSpPr>
          <p:nvPr/>
        </p:nvSpPr>
        <p:spPr bwMode="auto">
          <a:xfrm>
            <a:off x="6064495" y="5843591"/>
            <a:ext cx="520211" cy="153987"/>
          </a:xfrm>
          <a:prstGeom prst="leftArrow">
            <a:avLst>
              <a:gd name="adj1" fmla="val 50000"/>
              <a:gd name="adj2" fmla="val 91495"/>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 name="Titel 1"/>
          <p:cNvSpPr>
            <a:spLocks noGrp="1"/>
          </p:cNvSpPr>
          <p:nvPr>
            <p:ph type="title"/>
          </p:nvPr>
        </p:nvSpPr>
        <p:spPr>
          <a:xfrm>
            <a:off x="387661" y="337363"/>
            <a:ext cx="7203987" cy="882503"/>
          </a:xfrm>
        </p:spPr>
        <p:txBody>
          <a:bodyPr/>
          <a:lstStyle/>
          <a:p>
            <a:r>
              <a:rPr lang="de-DE" sz="2800" dirty="0" smtClean="0"/>
              <a:t>Gewinne und Verluste</a:t>
            </a:r>
            <a:r>
              <a:rPr lang="de-DE" dirty="0" smtClean="0"/>
              <a:t/>
            </a:r>
            <a:br>
              <a:rPr lang="de-DE" dirty="0" smtClean="0"/>
            </a:br>
            <a:endParaRPr lang="de-D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2" name="Picture 2" descr="Pannhorst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2951" y="2536827"/>
            <a:ext cx="3474426" cy="2824163"/>
          </a:xfrm>
          <a:prstGeom prst="rect">
            <a:avLst/>
          </a:prstGeom>
          <a:noFill/>
          <a:extLst>
            <a:ext uri="{909E8E84-426E-40DD-AFC4-6F175D3DCCD1}">
              <a14:hiddenFill xmlns:a14="http://schemas.microsoft.com/office/drawing/2010/main">
                <a:solidFill>
                  <a:srgbClr val="FFFFFF"/>
                </a:solidFill>
              </a14:hiddenFill>
            </a:ext>
          </a:extLst>
        </p:spPr>
      </p:pic>
      <p:sp>
        <p:nvSpPr>
          <p:cNvPr id="645123" name="Text Box 3"/>
          <p:cNvSpPr txBox="1">
            <a:spLocks noChangeArrowheads="1"/>
          </p:cNvSpPr>
          <p:nvPr/>
        </p:nvSpPr>
        <p:spPr bwMode="auto">
          <a:xfrm>
            <a:off x="4163158" y="868363"/>
            <a:ext cx="4073769"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pic>
        <p:nvPicPr>
          <p:cNvPr id="645126" name="Picture 6" descr="041108 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0683" y="2505075"/>
            <a:ext cx="3502269" cy="2846388"/>
          </a:xfrm>
          <a:prstGeom prst="rect">
            <a:avLst/>
          </a:prstGeom>
          <a:noFill/>
          <a:extLst>
            <a:ext uri="{909E8E84-426E-40DD-AFC4-6F175D3DCCD1}">
              <a14:hiddenFill xmlns:a14="http://schemas.microsoft.com/office/drawing/2010/main">
                <a:solidFill>
                  <a:srgbClr val="FFFFFF"/>
                </a:solidFill>
              </a14:hiddenFill>
            </a:ext>
          </a:extLst>
        </p:spPr>
      </p:pic>
      <p:sp>
        <p:nvSpPr>
          <p:cNvPr id="645128" name="AutoShape 8"/>
          <p:cNvSpPr>
            <a:spLocks noChangeArrowheads="1"/>
          </p:cNvSpPr>
          <p:nvPr/>
        </p:nvSpPr>
        <p:spPr bwMode="auto">
          <a:xfrm>
            <a:off x="4371975" y="5589588"/>
            <a:ext cx="1568694" cy="563562"/>
          </a:xfrm>
          <a:prstGeom prst="wedgeRectCallout">
            <a:avLst>
              <a:gd name="adj1" fmla="val 83611"/>
              <a:gd name="adj2" fmla="val -270588"/>
            </a:avLst>
          </a:prstGeom>
          <a:solidFill>
            <a:srgbClr val="FABB00">
              <a:alpha val="75000"/>
            </a:srgbClr>
          </a:solidFill>
          <a:ln w="9525">
            <a:solidFill>
              <a:schemeClr val="tx1"/>
            </a:solidFill>
            <a:miter lim="800000"/>
            <a:headEnd/>
            <a:tailEnd/>
          </a:ln>
          <a:effectLst/>
          <a:extLst/>
        </p:spPr>
        <p:txBody>
          <a:bodyPr/>
          <a:lstStyle/>
          <a:p>
            <a:pPr algn="ctr"/>
            <a:r>
              <a:rPr lang="de-DE" altLang="de-DE" sz="1600" dirty="0"/>
              <a:t>Außenwand-dämmung</a:t>
            </a:r>
          </a:p>
        </p:txBody>
      </p:sp>
      <p:sp>
        <p:nvSpPr>
          <p:cNvPr id="645129" name="AutoShape 9"/>
          <p:cNvSpPr>
            <a:spLocks noChangeArrowheads="1"/>
          </p:cNvSpPr>
          <p:nvPr/>
        </p:nvSpPr>
        <p:spPr bwMode="auto">
          <a:xfrm>
            <a:off x="7000899" y="5437190"/>
            <a:ext cx="1727689" cy="554037"/>
          </a:xfrm>
          <a:prstGeom prst="wedgeRectCallout">
            <a:avLst>
              <a:gd name="adj1" fmla="val -42688"/>
              <a:gd name="adj2" fmla="val -162989"/>
            </a:avLst>
          </a:prstGeom>
          <a:solidFill>
            <a:srgbClr val="FABB00">
              <a:alpha val="75000"/>
            </a:srgbClr>
          </a:solidFill>
          <a:ln w="9525">
            <a:solidFill>
              <a:schemeClr val="tx1"/>
            </a:solidFill>
            <a:miter lim="800000"/>
            <a:headEnd/>
            <a:tailEnd/>
          </a:ln>
          <a:effectLst/>
          <a:extLst/>
        </p:spPr>
        <p:txBody>
          <a:bodyPr/>
          <a:lstStyle/>
          <a:p>
            <a:pPr algn="ctr"/>
            <a:r>
              <a:rPr lang="de-DE" altLang="de-DE" sz="1600" dirty="0"/>
              <a:t>Kellerdämmung wo möglich</a:t>
            </a:r>
          </a:p>
        </p:txBody>
      </p:sp>
      <p:sp>
        <p:nvSpPr>
          <p:cNvPr id="645130" name="AutoShape 10"/>
          <p:cNvSpPr>
            <a:spLocks noChangeArrowheads="1"/>
          </p:cNvSpPr>
          <p:nvPr/>
        </p:nvSpPr>
        <p:spPr bwMode="auto">
          <a:xfrm>
            <a:off x="3708890" y="1773238"/>
            <a:ext cx="1520336" cy="647700"/>
          </a:xfrm>
          <a:prstGeom prst="wedgeRectCallout">
            <a:avLst>
              <a:gd name="adj1" fmla="val 73115"/>
              <a:gd name="adj2" fmla="val 241421"/>
            </a:avLst>
          </a:prstGeom>
          <a:solidFill>
            <a:srgbClr val="FABB00">
              <a:alpha val="75000"/>
            </a:srgbClr>
          </a:solidFill>
          <a:ln w="9525">
            <a:solidFill>
              <a:schemeClr val="tx1"/>
            </a:solidFill>
            <a:miter lim="800000"/>
            <a:headEnd/>
            <a:tailEnd/>
          </a:ln>
          <a:effectLst/>
          <a:extLst/>
        </p:spPr>
        <p:txBody>
          <a:bodyPr/>
          <a:lstStyle/>
          <a:p>
            <a:pPr algn="ctr"/>
            <a:r>
              <a:rPr lang="de-DE" altLang="de-DE" sz="1600" dirty="0"/>
              <a:t>Dachausbau mit Dämmung</a:t>
            </a:r>
          </a:p>
        </p:txBody>
      </p:sp>
      <p:sp>
        <p:nvSpPr>
          <p:cNvPr id="645131" name="AutoShape 11"/>
          <p:cNvSpPr>
            <a:spLocks noChangeArrowheads="1"/>
          </p:cNvSpPr>
          <p:nvPr/>
        </p:nvSpPr>
        <p:spPr bwMode="auto">
          <a:xfrm>
            <a:off x="5580185" y="1844675"/>
            <a:ext cx="1230190" cy="431800"/>
          </a:xfrm>
          <a:prstGeom prst="wedgeRectCallout">
            <a:avLst>
              <a:gd name="adj1" fmla="val 16653"/>
              <a:gd name="adj2" fmla="val 269118"/>
            </a:avLst>
          </a:prstGeom>
          <a:solidFill>
            <a:srgbClr val="FABB00">
              <a:alpha val="75000"/>
            </a:srgbClr>
          </a:solidFill>
          <a:ln w="9525">
            <a:solidFill>
              <a:schemeClr val="tx1"/>
            </a:solidFill>
            <a:miter lim="800000"/>
            <a:headEnd/>
            <a:tailEnd/>
          </a:ln>
          <a:effectLst/>
          <a:extLst/>
        </p:spPr>
        <p:txBody>
          <a:bodyPr/>
          <a:lstStyle/>
          <a:p>
            <a:pPr algn="ctr"/>
            <a:r>
              <a:rPr lang="de-DE" altLang="de-DE" sz="1600" dirty="0"/>
              <a:t>PV-Anlage</a:t>
            </a:r>
          </a:p>
        </p:txBody>
      </p:sp>
      <p:sp>
        <p:nvSpPr>
          <p:cNvPr id="645132" name="AutoShape 12"/>
          <p:cNvSpPr>
            <a:spLocks noChangeArrowheads="1"/>
          </p:cNvSpPr>
          <p:nvPr/>
        </p:nvSpPr>
        <p:spPr bwMode="auto">
          <a:xfrm>
            <a:off x="7162801" y="1685925"/>
            <a:ext cx="1781175" cy="590550"/>
          </a:xfrm>
          <a:prstGeom prst="wedgeRectCallout">
            <a:avLst>
              <a:gd name="adj1" fmla="val -48276"/>
              <a:gd name="adj2" fmla="val 228139"/>
            </a:avLst>
          </a:prstGeom>
          <a:solidFill>
            <a:srgbClr val="FABB00">
              <a:alpha val="75000"/>
            </a:srgbClr>
          </a:solidFill>
          <a:ln w="9525">
            <a:solidFill>
              <a:schemeClr val="tx1"/>
            </a:solidFill>
            <a:miter lim="800000"/>
            <a:headEnd/>
            <a:tailEnd/>
          </a:ln>
          <a:effectLst/>
          <a:extLst/>
        </p:spPr>
        <p:txBody>
          <a:bodyPr/>
          <a:lstStyle/>
          <a:p>
            <a:pPr algn="ctr"/>
            <a:r>
              <a:rPr lang="de-DE" altLang="de-DE" sz="1600" dirty="0" smtClean="0"/>
              <a:t>z.T</a:t>
            </a:r>
            <a:r>
              <a:rPr lang="de-DE" altLang="de-DE" sz="1600" dirty="0"/>
              <a:t>. neue Fenster u. Haustür</a:t>
            </a:r>
          </a:p>
        </p:txBody>
      </p:sp>
      <p:sp>
        <p:nvSpPr>
          <p:cNvPr id="2" name="Titel 1"/>
          <p:cNvSpPr>
            <a:spLocks noGrp="1"/>
          </p:cNvSpPr>
          <p:nvPr>
            <p:ph type="title"/>
          </p:nvPr>
        </p:nvSpPr>
        <p:spPr/>
        <p:txBody>
          <a:bodyPr/>
          <a:lstStyle/>
          <a:p>
            <a:r>
              <a:rPr lang="de-DE" dirty="0" smtClean="0"/>
              <a:t>Einfamilienhaus Baujahr 1959</a:t>
            </a:r>
            <a:br>
              <a:rPr lang="de-DE" dirty="0" smtClean="0"/>
            </a:br>
            <a:endParaRPr lang="de-DE" dirty="0"/>
          </a:p>
        </p:txBody>
      </p:sp>
      <p:sp>
        <p:nvSpPr>
          <p:cNvPr id="12"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980"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653" b="-3653"/>
          <a:stretch/>
        </p:blipFill>
        <p:spPr bwMode="auto">
          <a:xfrm>
            <a:off x="405179" y="1173152"/>
            <a:ext cx="4514638"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8981"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5430" b="-4952"/>
          <a:stretch/>
        </p:blipFill>
        <p:spPr bwMode="auto">
          <a:xfrm>
            <a:off x="4333875" y="3204000"/>
            <a:ext cx="4462830" cy="31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8982" name="Text Box 6"/>
          <p:cNvSpPr txBox="1">
            <a:spLocks noChangeArrowheads="1"/>
          </p:cNvSpPr>
          <p:nvPr/>
        </p:nvSpPr>
        <p:spPr bwMode="auto">
          <a:xfrm>
            <a:off x="357554" y="4606602"/>
            <a:ext cx="350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dirty="0">
                <a:solidFill>
                  <a:schemeClr val="tx1">
                    <a:lumMod val="75000"/>
                    <a:lumOff val="25000"/>
                  </a:schemeClr>
                </a:solidFill>
              </a:rPr>
              <a:t>Dachausbau im Zuge der Modernisierung</a:t>
            </a:r>
          </a:p>
        </p:txBody>
      </p:sp>
      <p:sp>
        <p:nvSpPr>
          <p:cNvPr id="3" name="Titel 2"/>
          <p:cNvSpPr>
            <a:spLocks noGrp="1"/>
          </p:cNvSpPr>
          <p:nvPr>
            <p:ph type="title"/>
          </p:nvPr>
        </p:nvSpPr>
        <p:spPr/>
        <p:txBody>
          <a:bodyPr/>
          <a:lstStyle/>
          <a:p>
            <a:r>
              <a:rPr lang="de-DE" dirty="0" smtClean="0"/>
              <a:t>Einfamilienhaus Baujahr 1959</a:t>
            </a:r>
            <a:br>
              <a:rPr lang="de-DE" dirty="0" smtClean="0"/>
            </a:br>
            <a:endParaRPr lang="de-D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1828755" y="9953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873369" y="192405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2" name="Titel 1"/>
          <p:cNvSpPr>
            <a:spLocks noGrp="1"/>
          </p:cNvSpPr>
          <p:nvPr>
            <p:ph type="title"/>
          </p:nvPr>
        </p:nvSpPr>
        <p:spPr/>
        <p:txBody>
          <a:bodyPr/>
          <a:lstStyle/>
          <a:p>
            <a:r>
              <a:rPr lang="de-DE" dirty="0" smtClean="0"/>
              <a:t>Einfamilienhaus Baujahr 1959</a:t>
            </a:r>
            <a:br>
              <a:rPr lang="de-DE" dirty="0" smtClean="0"/>
            </a:br>
            <a:endParaRPr lang="de-DE" dirty="0"/>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pic>
        <p:nvPicPr>
          <p:cNvPr id="7" name="Picture 1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3400" y="1519575"/>
            <a:ext cx="7770935" cy="46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1828755" y="9953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873369" y="192405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pic>
        <p:nvPicPr>
          <p:cNvPr id="632841" name="Picture 9"/>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25" b="4871"/>
          <a:stretch/>
        </p:blipFill>
        <p:spPr bwMode="auto">
          <a:xfrm>
            <a:off x="666752" y="1471800"/>
            <a:ext cx="7577503" cy="47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Einfamilienhaus Baujahr 1959</a:t>
            </a:r>
            <a:br>
              <a:rPr lang="de-DE" dirty="0" smtClean="0"/>
            </a:br>
            <a:endParaRPr lang="de-DE" dirty="0"/>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190793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2181180" y="12620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1225794" y="194310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2" name="Titel 1"/>
          <p:cNvSpPr>
            <a:spLocks noGrp="1"/>
          </p:cNvSpPr>
          <p:nvPr>
            <p:ph type="title"/>
          </p:nvPr>
        </p:nvSpPr>
        <p:spPr/>
        <p:txBody>
          <a:bodyPr/>
          <a:lstStyle/>
          <a:p>
            <a:r>
              <a:rPr lang="de-DE" dirty="0"/>
              <a:t>Einfamilienhaus Baujahr </a:t>
            </a:r>
            <a:r>
              <a:rPr lang="de-DE" dirty="0" smtClean="0"/>
              <a:t>1959</a:t>
            </a:r>
            <a:br>
              <a:rPr lang="de-DE" dirty="0" smtClean="0"/>
            </a:br>
            <a:endParaRPr lang="de-DE" dirty="0"/>
          </a:p>
        </p:txBody>
      </p:sp>
      <p:pic>
        <p:nvPicPr>
          <p:cNvPr id="9"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844"/>
          <a:stretch/>
        </p:blipFill>
        <p:spPr bwMode="auto">
          <a:xfrm>
            <a:off x="1331303" y="1389150"/>
            <a:ext cx="5488597"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996"/>
          <a:stretch/>
        </p:blipFill>
        <p:spPr bwMode="auto">
          <a:xfrm>
            <a:off x="1277084" y="3943050"/>
            <a:ext cx="5542816" cy="259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Wärmebrücken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4254656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1828755" y="9953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873369" y="192405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2" name="Titel 1"/>
          <p:cNvSpPr>
            <a:spLocks noGrp="1"/>
          </p:cNvSpPr>
          <p:nvPr>
            <p:ph type="title"/>
          </p:nvPr>
        </p:nvSpPr>
        <p:spPr/>
        <p:txBody>
          <a:bodyPr/>
          <a:lstStyle/>
          <a:p>
            <a:r>
              <a:rPr lang="de-DE" dirty="0" smtClean="0"/>
              <a:t>Einfamilienhaus Baujahr 1959</a:t>
            </a:r>
            <a:br>
              <a:rPr lang="de-DE" dirty="0" smtClean="0"/>
            </a:br>
            <a:endParaRPr lang="de-DE" dirty="0"/>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Dachdämmung</a:t>
            </a:r>
            <a:endParaRPr lang="de-DE" sz="2800" dirty="0">
              <a:solidFill>
                <a:prstClr val="black">
                  <a:lumMod val="75000"/>
                  <a:lumOff val="25000"/>
                </a:prstClr>
              </a:solidFill>
              <a:latin typeface="Arial" pitchFamily="34" charset="0"/>
              <a:cs typeface="Arial" pitchFamily="34" charset="0"/>
            </a:endParaRPr>
          </a:p>
        </p:txBody>
      </p:sp>
      <p:pic>
        <p:nvPicPr>
          <p:cNvPr id="7" name="Picture 13" descr="040723 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881" y="1670052"/>
            <a:ext cx="2845713" cy="23113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0407200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29025" y="2671264"/>
            <a:ext cx="2371726" cy="34263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040826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4667" y="1670051"/>
            <a:ext cx="2383920" cy="3443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852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1828755" y="9953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873369" y="192405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2" name="Titel 1"/>
          <p:cNvSpPr>
            <a:spLocks noGrp="1"/>
          </p:cNvSpPr>
          <p:nvPr>
            <p:ph type="title"/>
          </p:nvPr>
        </p:nvSpPr>
        <p:spPr/>
        <p:txBody>
          <a:bodyPr/>
          <a:lstStyle/>
          <a:p>
            <a:r>
              <a:rPr lang="de-DE" dirty="0" smtClean="0"/>
              <a:t>Einfamilienhaus Baujahr 1959</a:t>
            </a:r>
            <a:br>
              <a:rPr lang="de-DE" dirty="0" smtClean="0"/>
            </a:br>
            <a:endParaRPr lang="de-DE" dirty="0"/>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Luftdichtheitsmessung</a:t>
            </a:r>
            <a:endParaRPr lang="de-DE" sz="2800" dirty="0">
              <a:solidFill>
                <a:prstClr val="black">
                  <a:lumMod val="75000"/>
                  <a:lumOff val="25000"/>
                </a:prstClr>
              </a:solidFill>
              <a:latin typeface="Arial" pitchFamily="34" charset="0"/>
              <a:cs typeface="Arial" pitchFamily="34" charset="0"/>
            </a:endParaRPr>
          </a:p>
        </p:txBody>
      </p:sp>
      <p:pic>
        <p:nvPicPr>
          <p:cNvPr id="11"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137" b="2389"/>
          <a:stretch/>
        </p:blipFill>
        <p:spPr bwMode="auto">
          <a:xfrm>
            <a:off x="873370" y="1464375"/>
            <a:ext cx="6575181"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8"/>
          <p:cNvSpPr txBox="1">
            <a:spLocks noChangeArrowheads="1"/>
          </p:cNvSpPr>
          <p:nvPr/>
        </p:nvSpPr>
        <p:spPr bwMode="auto">
          <a:xfrm>
            <a:off x="635244" y="5543602"/>
            <a:ext cx="37594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600" b="1" dirty="0">
                <a:solidFill>
                  <a:srgbClr val="C00000"/>
                </a:solidFill>
              </a:rPr>
              <a:t>Ausgangszustand</a:t>
            </a:r>
          </a:p>
          <a:p>
            <a:r>
              <a:rPr lang="de-DE" altLang="de-DE" sz="1600" b="1" dirty="0"/>
              <a:t>Luftwechselzahl </a:t>
            </a:r>
            <a:r>
              <a:rPr lang="de-DE" altLang="de-DE" sz="1600" b="1" dirty="0" smtClean="0"/>
              <a:t>n</a:t>
            </a:r>
            <a:r>
              <a:rPr lang="de-DE" altLang="de-DE" sz="1600" b="1" baseline="-25000" dirty="0" smtClean="0"/>
              <a:t>50</a:t>
            </a:r>
            <a:r>
              <a:rPr lang="de-DE" altLang="de-DE" sz="1600" b="1" dirty="0" smtClean="0"/>
              <a:t>: 9,63 </a:t>
            </a:r>
            <a:r>
              <a:rPr lang="de-DE" altLang="de-DE" sz="1600" b="1" dirty="0"/>
              <a:t>+/- 0,51 1/h</a:t>
            </a:r>
            <a:endParaRPr lang="de-DE" altLang="de-DE" sz="1600" dirty="0"/>
          </a:p>
          <a:p>
            <a:endParaRPr lang="de-DE" altLang="de-DE" sz="1600" dirty="0"/>
          </a:p>
        </p:txBody>
      </p:sp>
      <p:sp>
        <p:nvSpPr>
          <p:cNvPr id="13" name="Text Box 9"/>
          <p:cNvSpPr txBox="1">
            <a:spLocks noChangeArrowheads="1"/>
          </p:cNvSpPr>
          <p:nvPr/>
        </p:nvSpPr>
        <p:spPr bwMode="auto">
          <a:xfrm>
            <a:off x="4632813" y="5565777"/>
            <a:ext cx="38444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600" b="1" dirty="0">
                <a:solidFill>
                  <a:srgbClr val="C00000"/>
                </a:solidFill>
              </a:rPr>
              <a:t>Endzustand</a:t>
            </a:r>
          </a:p>
          <a:p>
            <a:r>
              <a:rPr lang="de-DE" altLang="de-DE" sz="1600" b="1" dirty="0"/>
              <a:t>Luftwechselzahl </a:t>
            </a:r>
            <a:r>
              <a:rPr lang="de-DE" altLang="de-DE" sz="1600" b="1" dirty="0" smtClean="0"/>
              <a:t>n</a:t>
            </a:r>
            <a:r>
              <a:rPr lang="de-DE" altLang="de-DE" sz="1600" b="1" baseline="-25000" dirty="0" smtClean="0"/>
              <a:t>50</a:t>
            </a:r>
            <a:r>
              <a:rPr lang="de-DE" altLang="de-DE" sz="1600" b="1" dirty="0" smtClean="0"/>
              <a:t>: 4,32 </a:t>
            </a:r>
            <a:r>
              <a:rPr lang="de-DE" altLang="de-DE" sz="1600" b="1" dirty="0"/>
              <a:t>+/- 0,23 1/h</a:t>
            </a:r>
            <a:endParaRPr lang="de-DE" altLang="de-DE" sz="1600" dirty="0"/>
          </a:p>
          <a:p>
            <a:endParaRPr lang="de-DE" altLang="de-DE" sz="1600" dirty="0"/>
          </a:p>
        </p:txBody>
      </p:sp>
    </p:spTree>
    <p:extLst>
      <p:ext uri="{BB962C8B-B14F-4D97-AF65-F5344CB8AC3E}">
        <p14:creationId xmlns:p14="http://schemas.microsoft.com/office/powerpoint/2010/main" val="40011168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8" name="Text Box 6"/>
          <p:cNvSpPr txBox="1">
            <a:spLocks noChangeArrowheads="1"/>
          </p:cNvSpPr>
          <p:nvPr/>
        </p:nvSpPr>
        <p:spPr bwMode="auto">
          <a:xfrm>
            <a:off x="1828755" y="995363"/>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de-DE" altLang="de-DE"/>
          </a:p>
        </p:txBody>
      </p:sp>
      <p:sp>
        <p:nvSpPr>
          <p:cNvPr id="632839" name="Text Box 7"/>
          <p:cNvSpPr txBox="1">
            <a:spLocks noChangeArrowheads="1"/>
          </p:cNvSpPr>
          <p:nvPr/>
        </p:nvSpPr>
        <p:spPr bwMode="auto">
          <a:xfrm>
            <a:off x="873369" y="1924053"/>
            <a:ext cx="407523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a:p>
        </p:txBody>
      </p:sp>
      <p:sp>
        <p:nvSpPr>
          <p:cNvPr id="2" name="Titel 1"/>
          <p:cNvSpPr>
            <a:spLocks noGrp="1"/>
          </p:cNvSpPr>
          <p:nvPr>
            <p:ph type="title"/>
          </p:nvPr>
        </p:nvSpPr>
        <p:spPr/>
        <p:txBody>
          <a:bodyPr/>
          <a:lstStyle/>
          <a:p>
            <a:r>
              <a:rPr lang="de-DE" dirty="0"/>
              <a:t>Einfamilienhaus Baujahr 1959</a:t>
            </a:r>
            <a:r>
              <a:rPr lang="de-DE" dirty="0" smtClean="0"/>
              <a:t/>
            </a:r>
            <a:br>
              <a:rPr lang="de-DE" dirty="0" smtClean="0"/>
            </a:br>
            <a:endParaRPr lang="de-DE" dirty="0"/>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80" b="2083"/>
          <a:stretch/>
        </p:blipFill>
        <p:spPr>
          <a:xfrm>
            <a:off x="995364" y="1476000"/>
            <a:ext cx="6605587" cy="4829395"/>
          </a:xfrm>
          <a:prstGeom prst="rect">
            <a:avLst/>
          </a:prstGeom>
        </p:spPr>
      </p:pic>
    </p:spTree>
    <p:extLst>
      <p:ext uri="{BB962C8B-B14F-4D97-AF65-F5344CB8AC3E}">
        <p14:creationId xmlns:p14="http://schemas.microsoft.com/office/powerpoint/2010/main" val="1994705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6" name="Rectangle 4"/>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Wohn- und </a:t>
            </a:r>
            <a:r>
              <a:rPr lang="de-DE" altLang="de-DE" dirty="0" smtClean="0"/>
              <a:t>Bürogebäude</a:t>
            </a:r>
            <a:endParaRPr lang="de-DE" altLang="de-DE" dirty="0"/>
          </a:p>
        </p:txBody>
      </p:sp>
      <p:sp>
        <p:nvSpPr>
          <p:cNvPr id="724994" name="Rectangle 2"/>
          <p:cNvSpPr>
            <a:spLocks noChangeArrowheads="1"/>
          </p:cNvSpPr>
          <p:nvPr/>
        </p:nvSpPr>
        <p:spPr bwMode="auto">
          <a:xfrm>
            <a:off x="0" y="2349500"/>
            <a:ext cx="9144000" cy="3860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pic>
        <p:nvPicPr>
          <p:cNvPr id="724995" name="Picture 3" descr="117_175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3467" y="1828800"/>
            <a:ext cx="4317023" cy="3238500"/>
          </a:xfrm>
          <a:prstGeom prst="rect">
            <a:avLst/>
          </a:prstGeom>
          <a:noFill/>
          <a:ln w="19050">
            <a:solidFill>
              <a:srgbClr val="FABB00"/>
            </a:solidFill>
            <a:miter lim="800000"/>
            <a:headEnd/>
            <a:tailEnd/>
          </a:ln>
          <a:extLst>
            <a:ext uri="{909E8E84-426E-40DD-AFC4-6F175D3DCCD1}">
              <a14:hiddenFill xmlns:a14="http://schemas.microsoft.com/office/drawing/2010/main">
                <a:solidFill>
                  <a:srgbClr val="FFFFFF"/>
                </a:solidFill>
              </a14:hiddenFill>
            </a:ext>
          </a:extLst>
        </p:spPr>
      </p:pic>
      <p:pic>
        <p:nvPicPr>
          <p:cNvPr id="724997" name="Picture 5" descr="Strassenansicht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399" y="1828800"/>
            <a:ext cx="4318489" cy="3238500"/>
          </a:xfrm>
          <a:prstGeom prst="rect">
            <a:avLst/>
          </a:prstGeom>
          <a:noFill/>
          <a:ln w="19050">
            <a:solidFill>
              <a:srgbClr val="FABB00"/>
            </a:solidFill>
            <a:miter lim="800000"/>
            <a:headEnd/>
            <a:tailEnd/>
          </a:ln>
          <a:extLst>
            <a:ext uri="{909E8E84-426E-40DD-AFC4-6F175D3DCCD1}">
              <a14:hiddenFill xmlns:a14="http://schemas.microsoft.com/office/drawing/2010/main">
                <a:solidFill>
                  <a:srgbClr val="FFFFFF"/>
                </a:solidFill>
              </a14:hiddenFill>
            </a:ext>
          </a:extLst>
        </p:spPr>
      </p:pic>
      <p:sp>
        <p:nvSpPr>
          <p:cNvPr id="724999" name="Text Box 7"/>
          <p:cNvSpPr txBox="1">
            <a:spLocks noChangeArrowheads="1"/>
          </p:cNvSpPr>
          <p:nvPr/>
        </p:nvSpPr>
        <p:spPr bwMode="auto">
          <a:xfrm>
            <a:off x="0" y="51054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vorher -  </a:t>
            </a:r>
            <a:r>
              <a:rPr lang="de-DE" altLang="de-DE" sz="2400" b="1" dirty="0">
                <a:solidFill>
                  <a:schemeClr val="tx1">
                    <a:lumMod val="75000"/>
                    <a:lumOff val="25000"/>
                  </a:schemeClr>
                </a:solidFill>
              </a:rPr>
              <a:t>Straßenansicht</a:t>
            </a:r>
            <a:r>
              <a:rPr lang="de-DE" altLang="de-DE" sz="3200" b="1" dirty="0">
                <a:solidFill>
                  <a:schemeClr val="tx1">
                    <a:lumMod val="75000"/>
                    <a:lumOff val="25000"/>
                  </a:schemeClr>
                </a:solidFill>
              </a:rPr>
              <a:t> </a:t>
            </a:r>
            <a:r>
              <a:rPr lang="de-DE" altLang="de-DE" sz="1400" b="1" dirty="0">
                <a:solidFill>
                  <a:schemeClr val="tx1">
                    <a:lumMod val="75000"/>
                    <a:lumOff val="25000"/>
                  </a:schemeClr>
                </a:solidFill>
              </a:rPr>
              <a:t>-  nachher</a:t>
            </a:r>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Wittlich</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724995"/>
                                        </p:tgtEl>
                                        <p:attrNameLst>
                                          <p:attrName>style.visibility</p:attrName>
                                        </p:attrNameLst>
                                      </p:cBhvr>
                                      <p:to>
                                        <p:strVal val="visible"/>
                                      </p:to>
                                    </p:set>
                                    <p:anim calcmode="lin" valueType="num">
                                      <p:cBhvr>
                                        <p:cTn id="7" dur="500" fill="hold"/>
                                        <p:tgtEl>
                                          <p:spTgt spid="724995"/>
                                        </p:tgtEl>
                                        <p:attrNameLst>
                                          <p:attrName>ppt_w</p:attrName>
                                        </p:attrNameLst>
                                      </p:cBhvr>
                                      <p:tavLst>
                                        <p:tav tm="0">
                                          <p:val>
                                            <p:fltVal val="0"/>
                                          </p:val>
                                        </p:tav>
                                        <p:tav tm="100000">
                                          <p:val>
                                            <p:strVal val="#ppt_w"/>
                                          </p:val>
                                        </p:tav>
                                      </p:tavLst>
                                    </p:anim>
                                    <p:anim calcmode="lin" valueType="num">
                                      <p:cBhvr>
                                        <p:cTn id="8" dur="500" fill="hold"/>
                                        <p:tgtEl>
                                          <p:spTgt spid="724995"/>
                                        </p:tgtEl>
                                        <p:attrNameLst>
                                          <p:attrName>ppt_h</p:attrName>
                                        </p:attrNameLst>
                                      </p:cBhvr>
                                      <p:tavLst>
                                        <p:tav tm="0">
                                          <p:val>
                                            <p:fltVal val="0"/>
                                          </p:val>
                                        </p:tav>
                                        <p:tav tm="100000">
                                          <p:val>
                                            <p:strVal val="#ppt_h"/>
                                          </p:val>
                                        </p:tav>
                                      </p:tavLst>
                                    </p:anim>
                                    <p:anim calcmode="lin" valueType="num">
                                      <p:cBhvr>
                                        <p:cTn id="9" dur="500" fill="hold"/>
                                        <p:tgtEl>
                                          <p:spTgt spid="724995"/>
                                        </p:tgtEl>
                                        <p:attrNameLst>
                                          <p:attrName>ppt_x</p:attrName>
                                        </p:attrNameLst>
                                      </p:cBhvr>
                                      <p:tavLst>
                                        <p:tav tm="0">
                                          <p:val>
                                            <p:fltVal val="0.5"/>
                                          </p:val>
                                        </p:tav>
                                        <p:tav tm="100000">
                                          <p:val>
                                            <p:strVal val="#ppt_x"/>
                                          </p:val>
                                        </p:tav>
                                      </p:tavLst>
                                    </p:anim>
                                    <p:anim calcmode="lin" valueType="num">
                                      <p:cBhvr>
                                        <p:cTn id="10" dur="500" fill="hold"/>
                                        <p:tgtEl>
                                          <p:spTgt spid="72499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6" name="Rectangle 4"/>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Wohn- und </a:t>
            </a:r>
            <a:r>
              <a:rPr lang="de-DE" altLang="de-DE" dirty="0" smtClean="0"/>
              <a:t>Bürogebäude</a:t>
            </a:r>
            <a:endParaRPr lang="de-DE" altLang="de-DE" dirty="0"/>
          </a:p>
        </p:txBody>
      </p:sp>
      <p:sp>
        <p:nvSpPr>
          <p:cNvPr id="724994" name="Rectangle 2"/>
          <p:cNvSpPr>
            <a:spLocks noChangeArrowheads="1"/>
          </p:cNvSpPr>
          <p:nvPr/>
        </p:nvSpPr>
        <p:spPr bwMode="auto">
          <a:xfrm>
            <a:off x="0" y="2349500"/>
            <a:ext cx="9144000" cy="3860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724999" name="Text Box 7"/>
          <p:cNvSpPr txBox="1">
            <a:spLocks noChangeArrowheads="1"/>
          </p:cNvSpPr>
          <p:nvPr/>
        </p:nvSpPr>
        <p:spPr bwMode="auto">
          <a:xfrm>
            <a:off x="0" y="5105400"/>
            <a:ext cx="914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vorher -  </a:t>
            </a:r>
            <a:r>
              <a:rPr lang="de-DE" altLang="de-DE" sz="2400" b="1" dirty="0" smtClean="0">
                <a:solidFill>
                  <a:schemeClr val="tx1">
                    <a:lumMod val="75000"/>
                    <a:lumOff val="25000"/>
                  </a:schemeClr>
                </a:solidFill>
              </a:rPr>
              <a:t>Gartenansicht</a:t>
            </a:r>
            <a:r>
              <a:rPr lang="de-DE" altLang="de-DE" sz="3200" b="1" dirty="0" smtClean="0">
                <a:solidFill>
                  <a:schemeClr val="tx1">
                    <a:lumMod val="75000"/>
                    <a:lumOff val="25000"/>
                  </a:schemeClr>
                </a:solidFill>
              </a:rPr>
              <a:t> </a:t>
            </a:r>
            <a:r>
              <a:rPr lang="de-DE" altLang="de-DE" sz="1400" b="1" dirty="0">
                <a:solidFill>
                  <a:schemeClr val="tx1">
                    <a:lumMod val="75000"/>
                    <a:lumOff val="25000"/>
                  </a:schemeClr>
                </a:solidFill>
              </a:rPr>
              <a:t>-  nachher</a:t>
            </a:r>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Wittlich</a:t>
            </a:r>
            <a:endParaRPr lang="de-DE" altLang="de-DE" sz="1200" dirty="0">
              <a:solidFill>
                <a:srgbClr val="000000"/>
              </a:solidFill>
            </a:endParaRPr>
          </a:p>
        </p:txBody>
      </p:sp>
      <p:pic>
        <p:nvPicPr>
          <p:cNvPr id="9" name="Picture 5" descr="Rückansicht neu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1828800"/>
            <a:ext cx="4318489" cy="3238500"/>
          </a:xfrm>
          <a:prstGeom prst="rect">
            <a:avLst/>
          </a:prstGeom>
          <a:noFill/>
          <a:ln w="19050">
            <a:solidFill>
              <a:srgbClr val="FABB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Rückansicht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1" y="1828800"/>
            <a:ext cx="4318489" cy="3238500"/>
          </a:xfrm>
          <a:prstGeom prst="rect">
            <a:avLst/>
          </a:prstGeom>
          <a:noFill/>
          <a:ln w="19050">
            <a:solidFill>
              <a:srgbClr val="FABB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678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ppt_x</p:attrName>
                                        </p:attrNameLst>
                                      </p:cBhvr>
                                      <p:tavLst>
                                        <p:tav tm="0">
                                          <p:val>
                                            <p:fltVal val="0.5"/>
                                          </p:val>
                                        </p:tav>
                                        <p:tav tm="100000">
                                          <p:val>
                                            <p:strVal val="#ppt_x"/>
                                          </p:val>
                                        </p:tav>
                                      </p:tavLst>
                                    </p:anim>
                                    <p:anim calcmode="lin" valueType="num">
                                      <p:cBhvr>
                                        <p:cTn id="10" dur="500" fill="hold"/>
                                        <p:tgtEl>
                                          <p:spTgt spid="1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ChangeArrowheads="1"/>
          </p:cNvSpPr>
          <p:nvPr>
            <p:ph type="title"/>
          </p:nvPr>
        </p:nvSpPr>
        <p:spPr>
          <a:noFill/>
          <a:ln/>
        </p:spPr>
        <p:txBody>
          <a:bodyPr/>
          <a:lstStyle/>
          <a:p>
            <a:r>
              <a:rPr lang="de-DE" altLang="de-DE" sz="2800" dirty="0" smtClean="0"/>
              <a:t>Definitionen</a:t>
            </a:r>
            <a:endParaRPr lang="de-DE" altLang="de-DE" sz="2800" dirty="0"/>
          </a:p>
        </p:txBody>
      </p:sp>
      <p:graphicFrame>
        <p:nvGraphicFramePr>
          <p:cNvPr id="5" name="Diagramm 4"/>
          <p:cNvGraphicFramePr/>
          <p:nvPr>
            <p:extLst>
              <p:ext uri="{D42A27DB-BD31-4B8C-83A1-F6EECF244321}">
                <p14:modId xmlns:p14="http://schemas.microsoft.com/office/powerpoint/2010/main" val="980795641"/>
              </p:ext>
            </p:extLst>
          </p:nvPr>
        </p:nvGraphicFramePr>
        <p:xfrm>
          <a:off x="617803" y="1339850"/>
          <a:ext cx="79248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814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3" name="Rectangle 3"/>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smtClean="0"/>
              <a:t>Dämmmaßnahmen</a:t>
            </a:r>
            <a:br>
              <a:rPr lang="de-DE" altLang="de-DE" dirty="0" smtClean="0"/>
            </a:br>
            <a:endParaRPr lang="de-DE" altLang="de-DE" dirty="0"/>
          </a:p>
        </p:txBody>
      </p:sp>
      <p:pic>
        <p:nvPicPr>
          <p:cNvPr id="727044" name="Picture 4" descr="Kellerdeckendämmung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8844" y="1565276"/>
            <a:ext cx="2158512" cy="1619250"/>
          </a:xfrm>
          <a:prstGeom prst="rect">
            <a:avLst/>
          </a:prstGeom>
          <a:noFill/>
          <a:extLst>
            <a:ext uri="{909E8E84-426E-40DD-AFC4-6F175D3DCCD1}">
              <a14:hiddenFill xmlns:a14="http://schemas.microsoft.com/office/drawing/2010/main">
                <a:solidFill>
                  <a:srgbClr val="FFFFFF"/>
                </a:solidFill>
              </a14:hiddenFill>
            </a:ext>
          </a:extLst>
        </p:spPr>
      </p:pic>
      <p:pic>
        <p:nvPicPr>
          <p:cNvPr id="727045" name="Picture 5" descr="Scheunenwand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9729" y="1041400"/>
            <a:ext cx="160459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46" name="Picture 6" descr="111_11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8231" y="1041401"/>
            <a:ext cx="161925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47" name="Picture 7" descr="108_087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33900" y="1041400"/>
            <a:ext cx="161925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48" name="Picture 8" descr="112_12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8231" y="3695701"/>
            <a:ext cx="161925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49" name="Picture 9" descr="Fensterbank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19728" y="3836986"/>
            <a:ext cx="161925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50" name="Picture 10" descr="Fensterbank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3836986"/>
            <a:ext cx="1619250" cy="2159000"/>
          </a:xfrm>
          <a:prstGeom prst="rect">
            <a:avLst/>
          </a:prstGeom>
          <a:noFill/>
          <a:extLst>
            <a:ext uri="{909E8E84-426E-40DD-AFC4-6F175D3DCCD1}">
              <a14:hiddenFill xmlns:a14="http://schemas.microsoft.com/office/drawing/2010/main">
                <a:solidFill>
                  <a:srgbClr val="FFFFFF"/>
                </a:solidFill>
              </a14:hiddenFill>
            </a:ext>
          </a:extLst>
        </p:spPr>
      </p:pic>
      <p:pic>
        <p:nvPicPr>
          <p:cNvPr id="727051" name="Picture 11" descr="Geschossdecke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578844" y="3984626"/>
            <a:ext cx="2158512" cy="1619250"/>
          </a:xfrm>
          <a:prstGeom prst="rect">
            <a:avLst/>
          </a:prstGeom>
          <a:noFill/>
          <a:extLst>
            <a:ext uri="{909E8E84-426E-40DD-AFC4-6F175D3DCCD1}">
              <a14:hiddenFill xmlns:a14="http://schemas.microsoft.com/office/drawing/2010/main">
                <a:solidFill>
                  <a:srgbClr val="FFFFFF"/>
                </a:solidFill>
              </a14:hiddenFill>
            </a:ext>
          </a:extLst>
        </p:spPr>
      </p:pic>
      <p:sp>
        <p:nvSpPr>
          <p:cNvPr id="727052" name="Text Box 12"/>
          <p:cNvSpPr txBox="1">
            <a:spLocks noChangeArrowheads="1"/>
          </p:cNvSpPr>
          <p:nvPr/>
        </p:nvSpPr>
        <p:spPr bwMode="auto">
          <a:xfrm>
            <a:off x="4295776" y="3211512"/>
            <a:ext cx="2124075"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de-DE" sz="1400" b="1" dirty="0">
                <a:solidFill>
                  <a:schemeClr val="tx1">
                    <a:lumMod val="75000"/>
                    <a:lumOff val="25000"/>
                  </a:schemeClr>
                </a:solidFill>
              </a:rPr>
              <a:t>Kellerdecke </a:t>
            </a:r>
          </a:p>
          <a:p>
            <a:pPr algn="ctr"/>
            <a:r>
              <a:rPr lang="de-DE" altLang="de-DE" sz="1400" b="1" dirty="0">
                <a:solidFill>
                  <a:schemeClr val="tx1">
                    <a:lumMod val="75000"/>
                    <a:lumOff val="25000"/>
                  </a:schemeClr>
                </a:solidFill>
              </a:rPr>
              <a:t>14cm auf + 8cm unter</a:t>
            </a:r>
          </a:p>
        </p:txBody>
      </p:sp>
      <p:sp>
        <p:nvSpPr>
          <p:cNvPr id="727053" name="Text Box 13"/>
          <p:cNvSpPr txBox="1">
            <a:spLocks noChangeArrowheads="1"/>
          </p:cNvSpPr>
          <p:nvPr/>
        </p:nvSpPr>
        <p:spPr bwMode="auto">
          <a:xfrm>
            <a:off x="2514600" y="3213099"/>
            <a:ext cx="1600200" cy="5270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Trennwand zur Scheune 20cm</a:t>
            </a:r>
          </a:p>
        </p:txBody>
      </p:sp>
      <p:sp>
        <p:nvSpPr>
          <p:cNvPr id="727054" name="Text Box 14"/>
          <p:cNvSpPr txBox="1">
            <a:spLocks noChangeArrowheads="1"/>
          </p:cNvSpPr>
          <p:nvPr/>
        </p:nvSpPr>
        <p:spPr bwMode="auto">
          <a:xfrm>
            <a:off x="460131" y="3211513"/>
            <a:ext cx="1752600" cy="314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b="1" dirty="0">
                <a:solidFill>
                  <a:schemeClr val="tx1">
                    <a:lumMod val="75000"/>
                    <a:lumOff val="25000"/>
                  </a:schemeClr>
                </a:solidFill>
              </a:rPr>
              <a:t>Außenwand 20cm</a:t>
            </a:r>
          </a:p>
        </p:txBody>
      </p:sp>
      <p:sp>
        <p:nvSpPr>
          <p:cNvPr id="727055" name="Text Box 15"/>
          <p:cNvSpPr txBox="1">
            <a:spLocks noChangeArrowheads="1"/>
          </p:cNvSpPr>
          <p:nvPr/>
        </p:nvSpPr>
        <p:spPr bwMode="auto">
          <a:xfrm>
            <a:off x="6781800" y="3190878"/>
            <a:ext cx="1752600" cy="314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b="1" dirty="0">
                <a:solidFill>
                  <a:schemeClr val="tx1">
                    <a:lumMod val="75000"/>
                    <a:lumOff val="25000"/>
                  </a:schemeClr>
                </a:solidFill>
              </a:rPr>
              <a:t>Bodenplatte 22cm</a:t>
            </a:r>
          </a:p>
        </p:txBody>
      </p:sp>
      <p:sp>
        <p:nvSpPr>
          <p:cNvPr id="727056" name="Text Box 16"/>
          <p:cNvSpPr txBox="1">
            <a:spLocks noChangeArrowheads="1"/>
          </p:cNvSpPr>
          <p:nvPr/>
        </p:nvSpPr>
        <p:spPr bwMode="auto">
          <a:xfrm>
            <a:off x="498231" y="5867399"/>
            <a:ext cx="1600200" cy="5270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Holzstil-Fenster </a:t>
            </a:r>
          </a:p>
          <a:p>
            <a:pPr algn="ctr"/>
            <a:r>
              <a:rPr lang="de-DE" altLang="de-DE" sz="1400" b="1" dirty="0">
                <a:solidFill>
                  <a:schemeClr val="tx1">
                    <a:lumMod val="75000"/>
                    <a:lumOff val="25000"/>
                  </a:schemeClr>
                </a:solidFill>
              </a:rPr>
              <a:t>3-fachverglast</a:t>
            </a:r>
          </a:p>
        </p:txBody>
      </p:sp>
      <p:sp>
        <p:nvSpPr>
          <p:cNvPr id="727057" name="Text Box 17"/>
          <p:cNvSpPr txBox="1">
            <a:spLocks noChangeArrowheads="1"/>
          </p:cNvSpPr>
          <p:nvPr/>
        </p:nvSpPr>
        <p:spPr bwMode="auto">
          <a:xfrm>
            <a:off x="2590800" y="6000753"/>
            <a:ext cx="3657600" cy="314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Fensterbank als Sandsteinnachbildung </a:t>
            </a:r>
          </a:p>
        </p:txBody>
      </p:sp>
      <p:sp>
        <p:nvSpPr>
          <p:cNvPr id="727058" name="Text Box 18"/>
          <p:cNvSpPr txBox="1">
            <a:spLocks noChangeArrowheads="1"/>
          </p:cNvSpPr>
          <p:nvPr/>
        </p:nvSpPr>
        <p:spPr bwMode="auto">
          <a:xfrm>
            <a:off x="6603756" y="5605464"/>
            <a:ext cx="2133600" cy="314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400" b="1" dirty="0">
                <a:solidFill>
                  <a:schemeClr val="tx1">
                    <a:lumMod val="75000"/>
                    <a:lumOff val="25000"/>
                  </a:schemeClr>
                </a:solidFill>
              </a:rPr>
              <a:t>Geschossdecke 22cm</a:t>
            </a:r>
          </a:p>
        </p:txBody>
      </p:sp>
      <p:sp>
        <p:nvSpPr>
          <p:cNvPr id="2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Wittlich</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7" name="Rectangle 3"/>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smtClean="0"/>
              <a:t>technische Maßnahmen</a:t>
            </a:r>
            <a:br>
              <a:rPr lang="de-DE" altLang="de-DE" dirty="0" smtClean="0"/>
            </a:br>
            <a:endParaRPr lang="de-DE" altLang="de-DE" dirty="0"/>
          </a:p>
        </p:txBody>
      </p:sp>
      <p:pic>
        <p:nvPicPr>
          <p:cNvPr id="728068" name="Picture 4" descr="112_12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7557" y="4064000"/>
            <a:ext cx="2158512" cy="1487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28069" name="Picture 5" descr="112_12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06813" y="1087437"/>
            <a:ext cx="1619250" cy="2159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28070" name="Text Box 6"/>
          <p:cNvSpPr txBox="1">
            <a:spLocks noChangeArrowheads="1"/>
          </p:cNvSpPr>
          <p:nvPr/>
        </p:nvSpPr>
        <p:spPr bwMode="auto">
          <a:xfrm>
            <a:off x="2539663" y="3246437"/>
            <a:ext cx="2587568"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400" b="1" dirty="0">
                <a:solidFill>
                  <a:schemeClr val="tx1">
                    <a:lumMod val="75000"/>
                    <a:lumOff val="25000"/>
                  </a:schemeClr>
                </a:solidFill>
              </a:rPr>
              <a:t>Zentrale </a:t>
            </a:r>
            <a:r>
              <a:rPr lang="de-DE" altLang="de-DE" sz="1400" b="1" dirty="0" err="1">
                <a:solidFill>
                  <a:schemeClr val="tx1">
                    <a:lumMod val="75000"/>
                    <a:lumOff val="25000"/>
                  </a:schemeClr>
                </a:solidFill>
              </a:rPr>
              <a:t>Be</a:t>
            </a:r>
            <a:r>
              <a:rPr lang="de-DE" altLang="de-DE" sz="1400" b="1" dirty="0">
                <a:solidFill>
                  <a:schemeClr val="tx1">
                    <a:lumMod val="75000"/>
                    <a:lumOff val="25000"/>
                  </a:schemeClr>
                </a:solidFill>
              </a:rPr>
              <a:t>- und Entlüftung </a:t>
            </a:r>
          </a:p>
          <a:p>
            <a:pPr algn="ctr"/>
            <a:r>
              <a:rPr lang="de-DE" altLang="de-DE" sz="1400" b="1" dirty="0">
                <a:solidFill>
                  <a:schemeClr val="tx1">
                    <a:lumMod val="75000"/>
                    <a:lumOff val="25000"/>
                  </a:schemeClr>
                </a:solidFill>
              </a:rPr>
              <a:t>mit Wärmerückgewinnung</a:t>
            </a:r>
          </a:p>
        </p:txBody>
      </p:sp>
      <p:sp>
        <p:nvSpPr>
          <p:cNvPr id="728071" name="Text Box 7"/>
          <p:cNvSpPr txBox="1">
            <a:spLocks noChangeArrowheads="1"/>
          </p:cNvSpPr>
          <p:nvPr/>
        </p:nvSpPr>
        <p:spPr bwMode="auto">
          <a:xfrm>
            <a:off x="4830744" y="5560220"/>
            <a:ext cx="2622834" cy="7386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400" b="1" dirty="0">
                <a:solidFill>
                  <a:schemeClr val="tx1">
                    <a:lumMod val="75000"/>
                    <a:lumOff val="25000"/>
                  </a:schemeClr>
                </a:solidFill>
              </a:rPr>
              <a:t>Thermische Solaranlage zur </a:t>
            </a:r>
          </a:p>
          <a:p>
            <a:pPr algn="ctr"/>
            <a:r>
              <a:rPr lang="de-DE" altLang="de-DE" sz="1400" b="1" dirty="0">
                <a:solidFill>
                  <a:schemeClr val="tx1">
                    <a:lumMod val="75000"/>
                    <a:lumOff val="25000"/>
                  </a:schemeClr>
                </a:solidFill>
              </a:rPr>
              <a:t>Warmwasserbereitung und </a:t>
            </a:r>
          </a:p>
          <a:p>
            <a:pPr algn="ctr"/>
            <a:r>
              <a:rPr lang="de-DE" altLang="de-DE" sz="1400" b="1" dirty="0">
                <a:solidFill>
                  <a:schemeClr val="tx1">
                    <a:lumMod val="75000"/>
                    <a:lumOff val="25000"/>
                  </a:schemeClr>
                </a:solidFill>
              </a:rPr>
              <a:t>Heizungsunterstützung</a:t>
            </a:r>
          </a:p>
        </p:txBody>
      </p:sp>
      <p:sp>
        <p:nvSpPr>
          <p:cNvPr id="728072" name="Text Box 8"/>
          <p:cNvSpPr txBox="1">
            <a:spLocks noChangeArrowheads="1"/>
          </p:cNvSpPr>
          <p:nvPr/>
        </p:nvSpPr>
        <p:spPr bwMode="auto">
          <a:xfrm>
            <a:off x="622757" y="5692777"/>
            <a:ext cx="2133600" cy="31432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altLang="de-DE" sz="1400" b="1" dirty="0">
                <a:solidFill>
                  <a:schemeClr val="tx1">
                    <a:lumMod val="75000"/>
                    <a:lumOff val="25000"/>
                  </a:schemeClr>
                </a:solidFill>
              </a:rPr>
              <a:t>Gas-Brennwerttherme</a:t>
            </a:r>
          </a:p>
        </p:txBody>
      </p:sp>
      <p:sp>
        <p:nvSpPr>
          <p:cNvPr id="728073" name="Text Box 9"/>
          <p:cNvSpPr txBox="1">
            <a:spLocks noChangeArrowheads="1"/>
          </p:cNvSpPr>
          <p:nvPr/>
        </p:nvSpPr>
        <p:spPr bwMode="auto">
          <a:xfrm>
            <a:off x="5102678" y="3246437"/>
            <a:ext cx="2739853"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400" b="1" dirty="0">
                <a:solidFill>
                  <a:schemeClr val="tx1">
                    <a:lumMod val="75000"/>
                    <a:lumOff val="25000"/>
                  </a:schemeClr>
                </a:solidFill>
              </a:rPr>
              <a:t>500 l Heizungs-Pufferspeicher</a:t>
            </a:r>
          </a:p>
          <a:p>
            <a:pPr algn="ctr"/>
            <a:r>
              <a:rPr lang="de-DE" altLang="de-DE" sz="1400" b="1" dirty="0">
                <a:solidFill>
                  <a:schemeClr val="tx1">
                    <a:lumMod val="75000"/>
                    <a:lumOff val="25000"/>
                  </a:schemeClr>
                </a:solidFill>
              </a:rPr>
              <a:t>mit Frischwassermodul</a:t>
            </a:r>
          </a:p>
        </p:txBody>
      </p:sp>
      <p:pic>
        <p:nvPicPr>
          <p:cNvPr id="728074" name="Picture 10" descr="108_083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469" y="1076325"/>
            <a:ext cx="1619250" cy="2159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28075" name="Text Box 11"/>
          <p:cNvSpPr txBox="1">
            <a:spLocks noChangeArrowheads="1"/>
          </p:cNvSpPr>
          <p:nvPr/>
        </p:nvSpPr>
        <p:spPr bwMode="auto">
          <a:xfrm>
            <a:off x="488895" y="3235325"/>
            <a:ext cx="1954382" cy="52322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1400" b="1" dirty="0">
                <a:solidFill>
                  <a:schemeClr val="tx1">
                    <a:lumMod val="75000"/>
                    <a:lumOff val="25000"/>
                  </a:schemeClr>
                </a:solidFill>
              </a:rPr>
              <a:t>Zuluft über Erdreich-</a:t>
            </a:r>
          </a:p>
          <a:p>
            <a:pPr algn="ctr"/>
            <a:r>
              <a:rPr lang="de-DE" altLang="de-DE" sz="1400" b="1" dirty="0" err="1">
                <a:solidFill>
                  <a:schemeClr val="tx1">
                    <a:lumMod val="75000"/>
                    <a:lumOff val="25000"/>
                  </a:schemeClr>
                </a:solidFill>
              </a:rPr>
              <a:t>wärmetauscher</a:t>
            </a:r>
            <a:endParaRPr lang="de-DE" altLang="de-DE" sz="1400" b="1" dirty="0">
              <a:solidFill>
                <a:schemeClr val="tx1">
                  <a:lumMod val="75000"/>
                  <a:lumOff val="25000"/>
                </a:schemeClr>
              </a:solidFill>
            </a:endParaRPr>
          </a:p>
        </p:txBody>
      </p:sp>
      <p:pic>
        <p:nvPicPr>
          <p:cNvPr id="728076" name="Picture 12" descr="Heiztherme nachh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5470" y="4064000"/>
            <a:ext cx="2158512" cy="16192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28077" name="Picture 13" descr="Lüftungsgerät"/>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54704" y="1076325"/>
            <a:ext cx="1619250" cy="21590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Wittlich</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3"/>
          <p:cNvSpPr>
            <a:spLocks noGrp="1" noChangeArrowheads="1"/>
          </p:cNvSpPr>
          <p:nvPr>
            <p:ph type="title"/>
          </p:nvPr>
        </p:nvSpPr>
        <p:spPr>
          <a:prstGeom prst="rect">
            <a:avLst/>
          </a:prstGeom>
          <a:extLst>
            <a:ext uri="{909E8E84-426E-40DD-AFC4-6F175D3DCCD1}">
              <a14:hiddenFill xmlns:a14="http://schemas.microsoft.com/office/drawing/2010/main">
                <a:solidFill>
                  <a:srgbClr val="FFC000"/>
                </a:solidFill>
              </a14:hiddenFill>
            </a:ext>
          </a:extLst>
        </p:spPr>
        <p:txBody>
          <a:bodyPr/>
          <a:lstStyle/>
          <a:p>
            <a:r>
              <a:rPr lang="de-DE" altLang="de-DE" sz="2800" dirty="0"/>
              <a:t>End-Energiekennzahl</a:t>
            </a:r>
            <a:br>
              <a:rPr lang="de-DE" altLang="de-DE" sz="2800" dirty="0"/>
            </a:br>
            <a:r>
              <a:rPr lang="de-DE" altLang="de-DE" dirty="0">
                <a:solidFill>
                  <a:srgbClr val="0000FF"/>
                </a:solidFill>
              </a:rPr>
              <a:t> </a:t>
            </a:r>
          </a:p>
        </p:txBody>
      </p:sp>
      <p:graphicFrame>
        <p:nvGraphicFramePr>
          <p:cNvPr id="5" name="Diagramm 4"/>
          <p:cNvGraphicFramePr/>
          <p:nvPr>
            <p:extLst>
              <p:ext uri="{D42A27DB-BD31-4B8C-83A1-F6EECF244321}">
                <p14:modId xmlns:p14="http://schemas.microsoft.com/office/powerpoint/2010/main" val="815924490"/>
              </p:ext>
            </p:extLst>
          </p:nvPr>
        </p:nvGraphicFramePr>
        <p:xfrm>
          <a:off x="834022" y="1592249"/>
          <a:ext cx="7000925" cy="4572032"/>
        </p:xfrm>
        <a:graphic>
          <a:graphicData uri="http://schemas.openxmlformats.org/drawingml/2006/chart">
            <c:chart xmlns:c="http://schemas.openxmlformats.org/drawingml/2006/chart" xmlns:r="http://schemas.openxmlformats.org/officeDocument/2006/relationships" r:id="rId3"/>
          </a:graphicData>
        </a:graphic>
      </p:graphicFrame>
      <p:sp>
        <p:nvSpPr>
          <p:cNvPr id="913412" name="Textfeld 3"/>
          <p:cNvSpPr txBox="1">
            <a:spLocks noChangeArrowheads="1"/>
          </p:cNvSpPr>
          <p:nvPr/>
        </p:nvSpPr>
        <p:spPr bwMode="auto">
          <a:xfrm>
            <a:off x="1500554" y="3386139"/>
            <a:ext cx="713643" cy="276225"/>
          </a:xfrm>
          <a:prstGeom prst="rect">
            <a:avLst/>
          </a:prstGeom>
          <a:solidFill>
            <a:srgbClr val="FFFF00"/>
          </a:solidFill>
          <a:ln w="25400">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r>
              <a:rPr lang="de-DE" altLang="de-DE" sz="1200">
                <a:solidFill>
                  <a:srgbClr val="3333FF"/>
                </a:solidFill>
                <a:latin typeface="Arial" charset="0"/>
              </a:rPr>
              <a:t>118 m²</a:t>
            </a:r>
          </a:p>
        </p:txBody>
      </p:sp>
      <p:sp>
        <p:nvSpPr>
          <p:cNvPr id="913413" name="Textfeld 5"/>
          <p:cNvSpPr txBox="1">
            <a:spLocks noChangeArrowheads="1"/>
          </p:cNvSpPr>
          <p:nvPr/>
        </p:nvSpPr>
        <p:spPr bwMode="auto">
          <a:xfrm>
            <a:off x="2214196" y="3386139"/>
            <a:ext cx="715108" cy="276225"/>
          </a:xfrm>
          <a:prstGeom prst="rect">
            <a:avLst/>
          </a:prstGeom>
          <a:solidFill>
            <a:srgbClr val="FFFF00"/>
          </a:solidFill>
          <a:ln w="25400">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r>
              <a:rPr lang="de-DE" altLang="de-DE" sz="1200">
                <a:solidFill>
                  <a:srgbClr val="3333FF"/>
                </a:solidFill>
                <a:latin typeface="Arial" charset="0"/>
              </a:rPr>
              <a:t>173 m²</a:t>
            </a:r>
          </a:p>
        </p:txBody>
      </p:sp>
      <p:cxnSp>
        <p:nvCxnSpPr>
          <p:cNvPr id="913414" name="Gerade Verbindung mit Pfeil 6"/>
          <p:cNvCxnSpPr>
            <a:cxnSpLocks noChangeShapeType="1"/>
          </p:cNvCxnSpPr>
          <p:nvPr/>
        </p:nvCxnSpPr>
        <p:spPr bwMode="auto">
          <a:xfrm>
            <a:off x="2044212" y="3743325"/>
            <a:ext cx="4879731" cy="1588"/>
          </a:xfrm>
          <a:prstGeom prst="straightConnector1">
            <a:avLst/>
          </a:prstGeom>
          <a:noFill/>
          <a:ln w="25400" algn="ctr">
            <a:solidFill>
              <a:srgbClr val="FF0000"/>
            </a:solidFill>
            <a:round/>
            <a:headEnd/>
            <a:tailEnd type="arrow" w="med" len="med"/>
          </a:ln>
        </p:spPr>
      </p:cxnSp>
      <p:sp>
        <p:nvSpPr>
          <p:cNvPr id="913415" name="Textfeld 8"/>
          <p:cNvSpPr txBox="1">
            <a:spLocks noChangeArrowheads="1"/>
          </p:cNvSpPr>
          <p:nvPr/>
        </p:nvSpPr>
        <p:spPr bwMode="auto">
          <a:xfrm>
            <a:off x="846993" y="5588000"/>
            <a:ext cx="1122485" cy="276999"/>
          </a:xfrm>
          <a:prstGeom prst="rect">
            <a:avLst/>
          </a:prstGeom>
          <a:solidFill>
            <a:srgbClr val="FFFF00"/>
          </a:solidFill>
          <a:ln w="25400">
            <a:solidFill>
              <a:srgbClr val="FF0000"/>
            </a:solidFill>
            <a:miter lim="800000"/>
            <a:headEnd/>
            <a:tailEnd/>
          </a:ln>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r>
              <a:rPr lang="de-DE" altLang="de-DE" sz="1200">
                <a:solidFill>
                  <a:srgbClr val="3333FF"/>
                </a:solidFill>
                <a:latin typeface="Arial" charset="0"/>
              </a:rPr>
              <a:t>Wohnfläche</a:t>
            </a:r>
          </a:p>
        </p:txBody>
      </p:sp>
      <p:sp>
        <p:nvSpPr>
          <p:cNvPr id="9"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altLang="de-DE" sz="2800" dirty="0">
                <a:solidFill>
                  <a:schemeClr val="tx1">
                    <a:lumMod val="75000"/>
                    <a:lumOff val="25000"/>
                  </a:schemeClr>
                </a:solidFill>
                <a:latin typeface="Arial" pitchFamily="34" charset="0"/>
                <a:cs typeface="Arial" pitchFamily="34" charset="0"/>
              </a:rPr>
              <a:t>in </a:t>
            </a:r>
            <a:r>
              <a:rPr lang="de-DE" altLang="de-DE" sz="2800" dirty="0" smtClean="0">
                <a:solidFill>
                  <a:schemeClr val="tx1">
                    <a:lumMod val="75000"/>
                    <a:lumOff val="25000"/>
                  </a:schemeClr>
                </a:solidFill>
                <a:latin typeface="Arial" pitchFamily="34" charset="0"/>
                <a:cs typeface="Arial" pitchFamily="34" charset="0"/>
              </a:rPr>
              <a:t>[kWh </a:t>
            </a:r>
            <a:r>
              <a:rPr lang="de-DE" altLang="de-DE" sz="2800" dirty="0">
                <a:solidFill>
                  <a:schemeClr val="tx1">
                    <a:lumMod val="75000"/>
                    <a:lumOff val="25000"/>
                  </a:schemeClr>
                </a:solidFill>
                <a:latin typeface="Arial" pitchFamily="34" charset="0"/>
                <a:cs typeface="Arial" pitchFamily="34" charset="0"/>
              </a:rPr>
              <a:t>pro m² Wohnfläche und Jahr]</a:t>
            </a:r>
            <a:endParaRPr lang="de-DE" sz="28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427250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prstGeom prst="rect">
            <a:avLst/>
          </a:prstGeom>
          <a:noFill/>
        </p:spPr>
        <p:txBody>
          <a:bodyPr/>
          <a:lstStyle/>
          <a:p>
            <a:pPr eaLnBrk="1" hangingPunct="1"/>
            <a:r>
              <a:rPr lang="de-DE" altLang="de-DE" sz="2800" dirty="0" smtClean="0"/>
              <a:t>Kosten</a:t>
            </a:r>
            <a:br>
              <a:rPr lang="de-DE" altLang="de-DE" sz="2800" dirty="0" smtClean="0"/>
            </a:br>
            <a:endParaRPr lang="de-DE" altLang="de-DE" sz="2800" dirty="0" smtClean="0"/>
          </a:p>
        </p:txBody>
      </p:sp>
      <p:sp>
        <p:nvSpPr>
          <p:cNvPr id="95235" name="Rectangle 3"/>
          <p:cNvSpPr>
            <a:spLocks noGrp="1" noChangeArrowheads="1"/>
          </p:cNvSpPr>
          <p:nvPr>
            <p:ph type="body" sz="half" idx="4294967295"/>
          </p:nvPr>
        </p:nvSpPr>
        <p:spPr>
          <a:xfrm>
            <a:off x="426245" y="1862138"/>
            <a:ext cx="8291512" cy="3529012"/>
          </a:xfrm>
          <a:prstGeom prst="rect">
            <a:avLst/>
          </a:prstGeom>
          <a:solidFill>
            <a:srgbClr val="FFFF99"/>
          </a:solidFill>
          <a:ln>
            <a:solidFill>
              <a:srgbClr val="0000FF"/>
            </a:solidFill>
            <a:miter lim="800000"/>
            <a:headEnd/>
            <a:tailEnd/>
          </a:ln>
        </p:spPr>
        <p:txBody>
          <a:bodyPr/>
          <a:lstStyle/>
          <a:p>
            <a:pPr eaLnBrk="1" hangingPunct="1">
              <a:buClr>
                <a:srgbClr val="FF3300"/>
              </a:buClr>
              <a:buFontTx/>
              <a:buNone/>
              <a:tabLst>
                <a:tab pos="2870200" algn="l"/>
                <a:tab pos="7531100" algn="r"/>
              </a:tabLst>
            </a:pPr>
            <a:r>
              <a:rPr lang="de-DE" altLang="de-DE" sz="2400" dirty="0" smtClean="0">
                <a:solidFill>
                  <a:srgbClr val="3333FF"/>
                </a:solidFill>
              </a:rPr>
              <a:t>Solaranlage für WW und HZG:	9.000,- €</a:t>
            </a:r>
          </a:p>
          <a:p>
            <a:pPr eaLnBrk="1" hangingPunct="1">
              <a:buClr>
                <a:srgbClr val="FF3300"/>
              </a:buClr>
              <a:buFontTx/>
              <a:buNone/>
              <a:tabLst>
                <a:tab pos="2870200" algn="l"/>
                <a:tab pos="7531100" algn="r"/>
              </a:tabLst>
            </a:pPr>
            <a:r>
              <a:rPr lang="de-DE" altLang="de-DE" sz="2400" dirty="0" smtClean="0">
                <a:solidFill>
                  <a:srgbClr val="3333FF"/>
                </a:solidFill>
              </a:rPr>
              <a:t>Lüftungsanlage mit WRG:	6.500,- €</a:t>
            </a:r>
          </a:p>
          <a:p>
            <a:pPr eaLnBrk="1" hangingPunct="1">
              <a:buClr>
                <a:srgbClr val="FF3300"/>
              </a:buClr>
              <a:buFontTx/>
              <a:buNone/>
              <a:tabLst>
                <a:tab pos="2870200" algn="l"/>
                <a:tab pos="7531100" algn="r"/>
              </a:tabLst>
            </a:pPr>
            <a:r>
              <a:rPr lang="de-DE" altLang="de-DE" sz="2400" dirty="0" smtClean="0">
                <a:solidFill>
                  <a:srgbClr val="3333FF"/>
                </a:solidFill>
              </a:rPr>
              <a:t>Dämmung Kellerdecke/Bodenplatte:	4.500,- €</a:t>
            </a:r>
          </a:p>
          <a:p>
            <a:pPr eaLnBrk="1" hangingPunct="1">
              <a:buClr>
                <a:srgbClr val="FF3300"/>
              </a:buClr>
              <a:buFontTx/>
              <a:buNone/>
              <a:tabLst>
                <a:tab pos="2870200" algn="l"/>
                <a:tab pos="7531100" algn="r"/>
              </a:tabLst>
            </a:pPr>
            <a:r>
              <a:rPr lang="de-DE" altLang="de-DE" sz="2400" dirty="0" smtClean="0">
                <a:solidFill>
                  <a:srgbClr val="3333FF"/>
                </a:solidFill>
              </a:rPr>
              <a:t>Außenputz / WDVS:		17.000,- €</a:t>
            </a:r>
          </a:p>
          <a:p>
            <a:pPr eaLnBrk="1" hangingPunct="1">
              <a:buClr>
                <a:srgbClr val="FF3300"/>
              </a:buClr>
              <a:buFontTx/>
              <a:buNone/>
              <a:tabLst>
                <a:tab pos="2870200" algn="l"/>
                <a:tab pos="7531100" algn="r"/>
              </a:tabLst>
            </a:pPr>
            <a:r>
              <a:rPr lang="de-DE" altLang="de-DE" sz="2400" dirty="0" smtClean="0">
                <a:solidFill>
                  <a:srgbClr val="3333FF"/>
                </a:solidFill>
              </a:rPr>
              <a:t>Fenster und Außentüren:	20.000,- €</a:t>
            </a:r>
          </a:p>
          <a:p>
            <a:pPr eaLnBrk="1" hangingPunct="1">
              <a:buClr>
                <a:srgbClr val="FF3300"/>
              </a:buClr>
              <a:buFontTx/>
              <a:buNone/>
              <a:tabLst>
                <a:tab pos="2870200" algn="l"/>
                <a:tab pos="7531100" algn="r"/>
              </a:tabLst>
            </a:pPr>
            <a:r>
              <a:rPr lang="de-DE" altLang="de-DE" sz="2400" dirty="0" smtClean="0">
                <a:solidFill>
                  <a:srgbClr val="3333FF"/>
                </a:solidFill>
              </a:rPr>
              <a:t>Oberste Geschossdecke:</a:t>
            </a:r>
            <a:r>
              <a:rPr lang="de-DE" altLang="de-DE" sz="2400" u="sng" dirty="0" smtClean="0">
                <a:solidFill>
                  <a:srgbClr val="3333FF"/>
                </a:solidFill>
              </a:rPr>
              <a:t>	1.000,- €</a:t>
            </a:r>
          </a:p>
          <a:p>
            <a:pPr eaLnBrk="1" hangingPunct="1">
              <a:buClr>
                <a:srgbClr val="FF3300"/>
              </a:buClr>
              <a:buFontTx/>
              <a:buNone/>
              <a:tabLst>
                <a:tab pos="2870200" algn="l"/>
                <a:tab pos="7531100" algn="r"/>
              </a:tabLst>
            </a:pPr>
            <a:r>
              <a:rPr lang="de-DE" altLang="de-DE" sz="2400" dirty="0" smtClean="0">
                <a:solidFill>
                  <a:srgbClr val="3333FF"/>
                </a:solidFill>
              </a:rPr>
              <a:t>		Summe:	58.000,- €</a:t>
            </a:r>
            <a:endParaRPr lang="de-DE" altLang="de-DE" sz="2400" dirty="0" smtClean="0"/>
          </a:p>
        </p:txBody>
      </p:sp>
      <p:sp>
        <p:nvSpPr>
          <p:cNvPr id="95237" name="Oval 5"/>
          <p:cNvSpPr>
            <a:spLocks noChangeArrowheads="1"/>
          </p:cNvSpPr>
          <p:nvPr/>
        </p:nvSpPr>
        <p:spPr bwMode="auto">
          <a:xfrm>
            <a:off x="6523160" y="4498975"/>
            <a:ext cx="1711569" cy="4699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de-DE" altLang="de-DE">
              <a:solidFill>
                <a:srgbClr val="000000"/>
              </a:solidFill>
            </a:endParaRPr>
          </a:p>
        </p:txBody>
      </p:sp>
      <p:sp>
        <p:nvSpPr>
          <p:cNvPr id="6"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Für energierelevante Maßnahmen</a:t>
            </a:r>
            <a:endParaRPr lang="de-DE" sz="2800" dirty="0">
              <a:solidFill>
                <a:prstClr val="black">
                  <a:lumMod val="75000"/>
                  <a:lumOff val="25000"/>
                </a:prstClr>
              </a:solidFill>
              <a:latin typeface="Arial" pitchFamily="34" charset="0"/>
              <a:cs typeface="Arial" pitchFamily="34" charset="0"/>
            </a:endParaRPr>
          </a:p>
        </p:txBody>
      </p:sp>
      <p:sp>
        <p:nvSpPr>
          <p:cNvPr id="2" name="Rechteck 1"/>
          <p:cNvSpPr/>
          <p:nvPr/>
        </p:nvSpPr>
        <p:spPr>
          <a:xfrm>
            <a:off x="387437" y="5453392"/>
            <a:ext cx="2238113" cy="461665"/>
          </a:xfrm>
          <a:prstGeom prst="rect">
            <a:avLst/>
          </a:prstGeom>
        </p:spPr>
        <p:txBody>
          <a:bodyPr wrap="none">
            <a:spAutoFit/>
          </a:bodyPr>
          <a:lstStyle/>
          <a:p>
            <a:r>
              <a:rPr lang="de-DE" sz="2400" b="1" dirty="0">
                <a:solidFill>
                  <a:schemeClr val="tx1">
                    <a:lumMod val="75000"/>
                    <a:lumOff val="25000"/>
                  </a:schemeClr>
                </a:solidFill>
                <a:latin typeface="Arial" pitchFamily="34" charset="0"/>
                <a:cs typeface="Arial" pitchFamily="34" charset="0"/>
              </a:rPr>
              <a:t>Stand 2004/05</a:t>
            </a:r>
          </a:p>
        </p:txBody>
      </p:sp>
    </p:spTree>
    <p:extLst>
      <p:ext uri="{BB962C8B-B14F-4D97-AF65-F5344CB8AC3E}">
        <p14:creationId xmlns:p14="http://schemas.microsoft.com/office/powerpoint/2010/main" val="3745080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a:prstGeom prst="rect">
            <a:avLst/>
          </a:prstGeom>
          <a:noFill/>
        </p:spPr>
        <p:txBody>
          <a:bodyPr/>
          <a:lstStyle/>
          <a:p>
            <a:pPr eaLnBrk="1" hangingPunct="1"/>
            <a:r>
              <a:rPr lang="de-DE" altLang="de-DE" sz="2800" dirty="0" smtClean="0"/>
              <a:t>Kosten</a:t>
            </a:r>
            <a:br>
              <a:rPr lang="de-DE" altLang="de-DE" sz="2800" dirty="0" smtClean="0"/>
            </a:br>
            <a:endParaRPr lang="de-DE" altLang="de-DE" sz="2800" dirty="0" smtClean="0"/>
          </a:p>
        </p:txBody>
      </p:sp>
      <p:sp>
        <p:nvSpPr>
          <p:cNvPr id="6"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Finanzierungshilfen und Förderung </a:t>
            </a:r>
            <a:endParaRPr lang="de-DE" sz="2800" dirty="0">
              <a:solidFill>
                <a:prstClr val="black">
                  <a:lumMod val="75000"/>
                  <a:lumOff val="25000"/>
                </a:prstClr>
              </a:solidFill>
              <a:latin typeface="Arial" pitchFamily="34" charset="0"/>
              <a:cs typeface="Arial" pitchFamily="34" charset="0"/>
            </a:endParaRPr>
          </a:p>
        </p:txBody>
      </p:sp>
      <p:sp>
        <p:nvSpPr>
          <p:cNvPr id="2" name="Rechteck 1"/>
          <p:cNvSpPr/>
          <p:nvPr/>
        </p:nvSpPr>
        <p:spPr>
          <a:xfrm>
            <a:off x="387437" y="5529592"/>
            <a:ext cx="2238113" cy="461665"/>
          </a:xfrm>
          <a:prstGeom prst="rect">
            <a:avLst/>
          </a:prstGeom>
        </p:spPr>
        <p:txBody>
          <a:bodyPr wrap="none">
            <a:spAutoFit/>
          </a:bodyPr>
          <a:lstStyle/>
          <a:p>
            <a:r>
              <a:rPr lang="de-DE" sz="2400" b="1" dirty="0">
                <a:solidFill>
                  <a:schemeClr val="tx1">
                    <a:lumMod val="75000"/>
                    <a:lumOff val="25000"/>
                  </a:schemeClr>
                </a:solidFill>
                <a:latin typeface="Arial" pitchFamily="34" charset="0"/>
                <a:cs typeface="Arial" pitchFamily="34" charset="0"/>
              </a:rPr>
              <a:t>Stand 2004/05</a:t>
            </a:r>
          </a:p>
        </p:txBody>
      </p:sp>
      <p:sp>
        <p:nvSpPr>
          <p:cNvPr id="7" name="Rectangle 3"/>
          <p:cNvSpPr txBox="1">
            <a:spLocks noChangeArrowheads="1"/>
          </p:cNvSpPr>
          <p:nvPr/>
        </p:nvSpPr>
        <p:spPr>
          <a:xfrm>
            <a:off x="499697" y="1685926"/>
            <a:ext cx="8292611" cy="3833813"/>
          </a:xfrm>
          <a:prstGeom prst="rect">
            <a:avLst/>
          </a:prstGeom>
          <a:solidFill>
            <a:srgbClr val="FFFF99"/>
          </a:solidFill>
          <a:ln>
            <a:solidFill>
              <a:srgbClr val="0000FF"/>
            </a:solidFill>
            <a:miter lim="800000"/>
            <a:headEnd/>
            <a:tailEnd/>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Clr>
                <a:srgbClr val="FF3300"/>
              </a:buClr>
              <a:buFontTx/>
              <a:buNone/>
              <a:tabLst>
                <a:tab pos="1435100" algn="l"/>
                <a:tab pos="7531100" algn="r"/>
              </a:tabLst>
            </a:pPr>
            <a:r>
              <a:rPr lang="de-DE" altLang="de-DE" sz="2400" dirty="0" smtClean="0">
                <a:solidFill>
                  <a:srgbClr val="3333FF"/>
                </a:solidFill>
              </a:rPr>
              <a:t>Zinsvorteil im CO</a:t>
            </a:r>
            <a:r>
              <a:rPr lang="de-DE" altLang="de-DE" sz="2400" baseline="-25000" dirty="0" smtClean="0">
                <a:solidFill>
                  <a:srgbClr val="3333FF"/>
                </a:solidFill>
              </a:rPr>
              <a:t>2</a:t>
            </a:r>
            <a:r>
              <a:rPr lang="de-DE" altLang="de-DE" sz="2400" dirty="0" smtClean="0">
                <a:solidFill>
                  <a:srgbClr val="3333FF"/>
                </a:solidFill>
              </a:rPr>
              <a:t>-Gebäudesanierungs-</a:t>
            </a:r>
          </a:p>
          <a:p>
            <a:pPr eaLnBrk="1" hangingPunct="1">
              <a:spcBef>
                <a:spcPct val="0"/>
              </a:spcBef>
              <a:buClr>
                <a:srgbClr val="FF3300"/>
              </a:buClr>
              <a:buFontTx/>
              <a:buNone/>
              <a:tabLst>
                <a:tab pos="1435100" algn="l"/>
                <a:tab pos="7531100" algn="r"/>
              </a:tabLst>
            </a:pPr>
            <a:r>
              <a:rPr lang="de-DE" altLang="de-DE" sz="2400" dirty="0" err="1" smtClean="0">
                <a:solidFill>
                  <a:srgbClr val="3333FF"/>
                </a:solidFill>
              </a:rPr>
              <a:t>programm</a:t>
            </a:r>
            <a:r>
              <a:rPr lang="de-DE" altLang="de-DE" sz="2400" dirty="0" smtClean="0">
                <a:solidFill>
                  <a:srgbClr val="3333FF"/>
                </a:solidFill>
              </a:rPr>
              <a:t>: </a:t>
            </a:r>
            <a:r>
              <a:rPr lang="de-DE" altLang="de-DE" sz="2400" dirty="0" err="1" smtClean="0">
                <a:solidFill>
                  <a:srgbClr val="3333FF"/>
                </a:solidFill>
              </a:rPr>
              <a:t>eff</a:t>
            </a:r>
            <a:r>
              <a:rPr lang="de-DE" altLang="de-DE" sz="2400" dirty="0" smtClean="0">
                <a:solidFill>
                  <a:srgbClr val="3333FF"/>
                </a:solidFill>
              </a:rPr>
              <a:t>. Zins: 2,42 % statt 4,6 %	4.200,- €</a:t>
            </a:r>
          </a:p>
          <a:p>
            <a:pPr eaLnBrk="1" hangingPunct="1">
              <a:buClr>
                <a:srgbClr val="FF3300"/>
              </a:buClr>
              <a:buFontTx/>
              <a:buNone/>
              <a:tabLst>
                <a:tab pos="1435100" algn="l"/>
                <a:tab pos="7531100" algn="r"/>
              </a:tabLst>
            </a:pPr>
            <a:r>
              <a:rPr lang="de-DE" altLang="de-DE" sz="2400" dirty="0" smtClean="0">
                <a:solidFill>
                  <a:srgbClr val="3333FF"/>
                </a:solidFill>
              </a:rPr>
              <a:t>20 % Teilschulderlass:	7.400,- €</a:t>
            </a:r>
          </a:p>
          <a:p>
            <a:pPr eaLnBrk="1" hangingPunct="1">
              <a:buClr>
                <a:srgbClr val="FF3300"/>
              </a:buClr>
              <a:buFontTx/>
              <a:buNone/>
              <a:tabLst>
                <a:tab pos="1435100" algn="l"/>
                <a:tab pos="7531100" algn="r"/>
              </a:tabLst>
            </a:pPr>
            <a:r>
              <a:rPr lang="de-DE" altLang="de-DE" sz="2400" dirty="0" smtClean="0">
                <a:solidFill>
                  <a:srgbClr val="3333FF"/>
                </a:solidFill>
              </a:rPr>
              <a:t>BAFA-Mittel für Solaranlage:	1.210,- €</a:t>
            </a:r>
          </a:p>
          <a:p>
            <a:pPr eaLnBrk="1" hangingPunct="1">
              <a:buClr>
                <a:srgbClr val="FF3300"/>
              </a:buClr>
              <a:buFontTx/>
              <a:buNone/>
              <a:tabLst>
                <a:tab pos="1435100" algn="l"/>
                <a:tab pos="7531100" algn="r"/>
              </a:tabLst>
            </a:pPr>
            <a:r>
              <a:rPr lang="de-DE" altLang="de-DE" sz="2400" dirty="0" smtClean="0">
                <a:solidFill>
                  <a:srgbClr val="3333FF"/>
                </a:solidFill>
              </a:rPr>
              <a:t>Dorferneuerungsprogramm (anteilig):</a:t>
            </a:r>
            <a:r>
              <a:rPr lang="de-DE" altLang="de-DE" sz="2400" u="sng" dirty="0" smtClean="0">
                <a:solidFill>
                  <a:srgbClr val="3333FF"/>
                </a:solidFill>
              </a:rPr>
              <a:t>	4.500,- €</a:t>
            </a:r>
          </a:p>
          <a:p>
            <a:pPr eaLnBrk="1" hangingPunct="1">
              <a:buClr>
                <a:srgbClr val="FF3300"/>
              </a:buClr>
              <a:buFontTx/>
              <a:buNone/>
              <a:tabLst>
                <a:tab pos="1435100" algn="l"/>
                <a:tab pos="7531100" algn="r"/>
              </a:tabLst>
            </a:pPr>
            <a:r>
              <a:rPr lang="de-DE" altLang="de-DE" sz="2400" dirty="0" smtClean="0">
                <a:solidFill>
                  <a:srgbClr val="3333FF"/>
                </a:solidFill>
              </a:rPr>
              <a:t>		Summe:	17.310,- €</a:t>
            </a:r>
          </a:p>
          <a:p>
            <a:pPr eaLnBrk="1" hangingPunct="1">
              <a:buClr>
                <a:srgbClr val="FF3300"/>
              </a:buClr>
              <a:buFontTx/>
              <a:buNone/>
              <a:tabLst>
                <a:tab pos="1435100" algn="l"/>
                <a:tab pos="7531100" algn="r"/>
              </a:tabLst>
            </a:pPr>
            <a:endParaRPr lang="de-DE" altLang="de-DE" sz="2400" dirty="0" smtClean="0">
              <a:solidFill>
                <a:srgbClr val="3333FF"/>
              </a:solidFill>
            </a:endParaRPr>
          </a:p>
          <a:p>
            <a:pPr eaLnBrk="1" hangingPunct="1">
              <a:buClr>
                <a:srgbClr val="FF3300"/>
              </a:buClr>
              <a:buFontTx/>
              <a:buNone/>
              <a:tabLst>
                <a:tab pos="1435100" algn="l"/>
                <a:tab pos="7531100" algn="r"/>
              </a:tabLst>
            </a:pPr>
            <a:r>
              <a:rPr lang="de-DE" altLang="de-DE" sz="2400" dirty="0" smtClean="0">
                <a:solidFill>
                  <a:srgbClr val="3333FF"/>
                </a:solidFill>
              </a:rPr>
              <a:t>verbliebene energiebedingte Kosten:	~ </a:t>
            </a:r>
            <a:r>
              <a:rPr lang="de-DE" altLang="de-DE" sz="2400" u="sng" dirty="0" smtClean="0">
                <a:solidFill>
                  <a:srgbClr val="3333FF"/>
                </a:solidFill>
              </a:rPr>
              <a:t>41.000,- €</a:t>
            </a:r>
            <a:r>
              <a:rPr lang="de-DE" altLang="de-DE" sz="2400" dirty="0" smtClean="0">
                <a:solidFill>
                  <a:srgbClr val="3333FF"/>
                </a:solidFill>
              </a:rPr>
              <a:t>	</a:t>
            </a:r>
          </a:p>
          <a:p>
            <a:pPr eaLnBrk="1" hangingPunct="1">
              <a:buClr>
                <a:srgbClr val="FF3300"/>
              </a:buClr>
              <a:buFontTx/>
              <a:buNone/>
              <a:tabLst>
                <a:tab pos="1435100" algn="l"/>
                <a:tab pos="7531100" algn="r"/>
              </a:tabLst>
            </a:pPr>
            <a:endParaRPr lang="de-DE" altLang="de-DE" sz="2400" dirty="0" smtClean="0">
              <a:solidFill>
                <a:srgbClr val="3333FF"/>
              </a:solidFill>
            </a:endParaRPr>
          </a:p>
        </p:txBody>
      </p:sp>
      <p:sp>
        <p:nvSpPr>
          <p:cNvPr id="8" name="Oval 5"/>
          <p:cNvSpPr>
            <a:spLocks noChangeArrowheads="1"/>
          </p:cNvSpPr>
          <p:nvPr/>
        </p:nvSpPr>
        <p:spPr bwMode="auto">
          <a:xfrm>
            <a:off x="6607419" y="3797300"/>
            <a:ext cx="1711569" cy="4699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de-DE" altLang="de-DE"/>
          </a:p>
        </p:txBody>
      </p:sp>
      <p:sp>
        <p:nvSpPr>
          <p:cNvPr id="9" name="Oval 5"/>
          <p:cNvSpPr>
            <a:spLocks noChangeArrowheads="1"/>
          </p:cNvSpPr>
          <p:nvPr/>
        </p:nvSpPr>
        <p:spPr bwMode="auto">
          <a:xfrm>
            <a:off x="6597894" y="4692650"/>
            <a:ext cx="1711569" cy="4699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de-DE" altLang="de-DE"/>
          </a:p>
        </p:txBody>
      </p:sp>
    </p:spTree>
    <p:extLst>
      <p:ext uri="{BB962C8B-B14F-4D97-AF65-F5344CB8AC3E}">
        <p14:creationId xmlns:p14="http://schemas.microsoft.com/office/powerpoint/2010/main" val="3800734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1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724" b="1378"/>
          <a:stretch/>
        </p:blipFill>
        <p:spPr bwMode="auto">
          <a:xfrm>
            <a:off x="180976" y="1224000"/>
            <a:ext cx="8258175" cy="49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Energiekosten über 20 </a:t>
            </a:r>
            <a:r>
              <a:rPr lang="de-DE" dirty="0" err="1" smtClean="0"/>
              <a:t>jahre</a:t>
            </a:r>
            <a:r>
              <a:rPr lang="de-DE" dirty="0" smtClean="0"/>
              <a:t/>
            </a:r>
            <a:br>
              <a:rPr lang="de-DE" dirty="0" smtClean="0"/>
            </a:br>
            <a:endParaRPr lang="de-DE" dirty="0"/>
          </a:p>
        </p:txBody>
      </p:sp>
    </p:spTree>
    <p:extLst>
      <p:ext uri="{BB962C8B-B14F-4D97-AF65-F5344CB8AC3E}">
        <p14:creationId xmlns:p14="http://schemas.microsoft.com/office/powerpoint/2010/main" val="3146610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ieren 1"/>
          <p:cNvGrpSpPr/>
          <p:nvPr/>
        </p:nvGrpSpPr>
        <p:grpSpPr>
          <a:xfrm>
            <a:off x="714375" y="1543050"/>
            <a:ext cx="6667194" cy="4749160"/>
            <a:chOff x="838200" y="990600"/>
            <a:chExt cx="7687408" cy="5526088"/>
          </a:xfrm>
        </p:grpSpPr>
        <p:pic>
          <p:nvPicPr>
            <p:cNvPr id="73523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990600"/>
              <a:ext cx="7687408" cy="5526088"/>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5237" name="Text Box 5"/>
            <p:cNvSpPr txBox="1">
              <a:spLocks noChangeArrowheads="1"/>
            </p:cNvSpPr>
            <p:nvPr/>
          </p:nvSpPr>
          <p:spPr bwMode="auto">
            <a:xfrm>
              <a:off x="7010400" y="2209801"/>
              <a:ext cx="1219200" cy="39687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000" dirty="0">
                  <a:solidFill>
                    <a:srgbClr val="FF0000"/>
                  </a:solidFill>
                </a:rPr>
                <a:t>vorher</a:t>
              </a:r>
            </a:p>
          </p:txBody>
        </p:sp>
        <p:sp>
          <p:nvSpPr>
            <p:cNvPr id="735238" name="Text Box 6"/>
            <p:cNvSpPr txBox="1">
              <a:spLocks noChangeArrowheads="1"/>
            </p:cNvSpPr>
            <p:nvPr/>
          </p:nvSpPr>
          <p:spPr bwMode="auto">
            <a:xfrm>
              <a:off x="1222588" y="1981201"/>
              <a:ext cx="1368212" cy="465565"/>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dirty="0">
                  <a:solidFill>
                    <a:schemeClr val="accent3">
                      <a:lumMod val="50000"/>
                    </a:schemeClr>
                  </a:solidFill>
                </a:rPr>
                <a:t>nachher</a:t>
              </a:r>
            </a:p>
          </p:txBody>
        </p:sp>
        <p:sp>
          <p:nvSpPr>
            <p:cNvPr id="735240" name="AutoShape 8"/>
            <p:cNvSpPr>
              <a:spLocks noChangeArrowheads="1"/>
            </p:cNvSpPr>
            <p:nvPr/>
          </p:nvSpPr>
          <p:spPr bwMode="auto">
            <a:xfrm>
              <a:off x="5410200" y="1905000"/>
              <a:ext cx="457200" cy="457200"/>
            </a:xfrm>
            <a:prstGeom prst="down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5241" name="AutoShape 9"/>
            <p:cNvSpPr>
              <a:spLocks noChangeArrowheads="1"/>
            </p:cNvSpPr>
            <p:nvPr/>
          </p:nvSpPr>
          <p:spPr bwMode="auto">
            <a:xfrm>
              <a:off x="6324600" y="2971800"/>
              <a:ext cx="457200" cy="457200"/>
            </a:xfrm>
            <a:prstGeom prst="upArrow">
              <a:avLst>
                <a:gd name="adj1" fmla="val 50000"/>
                <a:gd name="adj2" fmla="val 25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35242" name="Text Box 10"/>
            <p:cNvSpPr txBox="1">
              <a:spLocks noChangeArrowheads="1"/>
            </p:cNvSpPr>
            <p:nvPr/>
          </p:nvSpPr>
          <p:spPr bwMode="auto">
            <a:xfrm>
              <a:off x="5943600" y="1828800"/>
              <a:ext cx="914400" cy="376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solidFill>
                    <a:srgbClr val="FF0000"/>
                  </a:solidFill>
                </a:rPr>
                <a:t>307,5</a:t>
              </a:r>
            </a:p>
          </p:txBody>
        </p:sp>
        <p:sp>
          <p:nvSpPr>
            <p:cNvPr id="735243" name="Text Box 11"/>
            <p:cNvSpPr txBox="1">
              <a:spLocks noChangeArrowheads="1"/>
            </p:cNvSpPr>
            <p:nvPr/>
          </p:nvSpPr>
          <p:spPr bwMode="auto">
            <a:xfrm>
              <a:off x="6858000" y="3124200"/>
              <a:ext cx="914400" cy="3762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solidFill>
                    <a:srgbClr val="FF0000"/>
                  </a:solidFill>
                </a:rPr>
                <a:t>397,2</a:t>
              </a:r>
            </a:p>
          </p:txBody>
        </p:sp>
      </p:grpSp>
      <p:sp>
        <p:nvSpPr>
          <p:cNvPr id="5" name="Titel 4"/>
          <p:cNvSpPr>
            <a:spLocks noGrp="1"/>
          </p:cNvSpPr>
          <p:nvPr>
            <p:ph type="title"/>
          </p:nvPr>
        </p:nvSpPr>
        <p:spPr/>
        <p:txBody>
          <a:bodyPr/>
          <a:lstStyle/>
          <a:p>
            <a:r>
              <a:rPr lang="de-DE" dirty="0" smtClean="0"/>
              <a:t>Ergebnis</a:t>
            </a:r>
            <a:br>
              <a:rPr lang="de-DE" dirty="0" smtClean="0"/>
            </a:br>
            <a:endParaRPr lang="de-DE" dirty="0"/>
          </a:p>
        </p:txBody>
      </p:sp>
      <p:sp>
        <p:nvSpPr>
          <p:cNvPr id="17"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Vom Altbau zum </a:t>
            </a:r>
            <a:r>
              <a:rPr lang="de-DE" sz="2800" dirty="0" smtClean="0">
                <a:solidFill>
                  <a:srgbClr val="C00000"/>
                </a:solidFill>
                <a:latin typeface="Arial" pitchFamily="34" charset="0"/>
                <a:cs typeface="Arial" pitchFamily="34" charset="0"/>
              </a:rPr>
              <a:t>Niedrigenergiehaus</a:t>
            </a:r>
            <a:endParaRPr lang="de-DE" sz="2800"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218889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9" name="Rectangle 3"/>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15464" name="Picture 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3612" y="1314450"/>
            <a:ext cx="6045200" cy="50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86658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16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6760" y="1323975"/>
            <a:ext cx="6156734" cy="511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Vor und nach der Modernisierung</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014898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17508"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3654"/>
          <a:stretch/>
        </p:blipFill>
        <p:spPr bwMode="auto">
          <a:xfrm>
            <a:off x="135600" y="1833563"/>
            <a:ext cx="9180000" cy="411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Gebäudedaten und </a:t>
            </a:r>
            <a:r>
              <a:rPr lang="de-DE" sz="2800" dirty="0">
                <a:solidFill>
                  <a:prstClr val="black">
                    <a:lumMod val="75000"/>
                    <a:lumOff val="25000"/>
                  </a:prstClr>
                </a:solidFill>
                <a:latin typeface="Arial" pitchFamily="34" charset="0"/>
                <a:cs typeface="Arial" pitchFamily="34" charset="0"/>
              </a:rPr>
              <a:t>B</a:t>
            </a:r>
            <a:r>
              <a:rPr lang="de-DE" sz="2800" dirty="0" smtClean="0">
                <a:solidFill>
                  <a:prstClr val="black">
                    <a:lumMod val="75000"/>
                    <a:lumOff val="25000"/>
                  </a:prstClr>
                </a:solidFill>
                <a:latin typeface="Arial" pitchFamily="34" charset="0"/>
                <a:cs typeface="Arial" pitchFamily="34" charset="0"/>
              </a:rPr>
              <a:t>aukosten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63856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de-DE" altLang="de-DE" dirty="0"/>
              <a:t>Energiebilanz eines Gebäudes</a:t>
            </a:r>
          </a:p>
        </p:txBody>
      </p:sp>
      <p:sp>
        <p:nvSpPr>
          <p:cNvPr id="381959" name="Text Box 7"/>
          <p:cNvSpPr txBox="1">
            <a:spLocks noChangeArrowheads="1"/>
          </p:cNvSpPr>
          <p:nvPr/>
        </p:nvSpPr>
        <p:spPr bwMode="auto">
          <a:xfrm>
            <a:off x="1015673" y="1651000"/>
            <a:ext cx="2882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solidFill>
                <a:srgbClr val="000000"/>
              </a:solidFill>
            </a:endParaRPr>
          </a:p>
        </p:txBody>
      </p:sp>
      <p:sp>
        <p:nvSpPr>
          <p:cNvPr id="14" name="AutoShape 3"/>
          <p:cNvSpPr>
            <a:spLocks noChangeArrowheads="1"/>
          </p:cNvSpPr>
          <p:nvPr/>
        </p:nvSpPr>
        <p:spPr bwMode="auto">
          <a:xfrm>
            <a:off x="2520623" y="5613400"/>
            <a:ext cx="3587262" cy="533400"/>
          </a:xfrm>
          <a:prstGeom prst="triangle">
            <a:avLst>
              <a:gd name="adj" fmla="val 5000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5" name="Rectangle 4"/>
          <p:cNvSpPr>
            <a:spLocks noChangeArrowheads="1"/>
          </p:cNvSpPr>
          <p:nvPr/>
        </p:nvSpPr>
        <p:spPr bwMode="auto">
          <a:xfrm>
            <a:off x="734320" y="5384800"/>
            <a:ext cx="7104185" cy="2286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6" name="AutoShape 5"/>
          <p:cNvSpPr>
            <a:spLocks noChangeArrowheads="1"/>
          </p:cNvSpPr>
          <p:nvPr/>
        </p:nvSpPr>
        <p:spPr bwMode="auto">
          <a:xfrm>
            <a:off x="4040227" y="5156200"/>
            <a:ext cx="562708" cy="4572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7" name="AutoShape 6"/>
          <p:cNvSpPr>
            <a:spLocks noChangeArrowheads="1"/>
          </p:cNvSpPr>
          <p:nvPr/>
        </p:nvSpPr>
        <p:spPr bwMode="auto">
          <a:xfrm>
            <a:off x="4287877" y="4622800"/>
            <a:ext cx="67408" cy="762000"/>
          </a:xfrm>
          <a:prstGeom prst="triangle">
            <a:avLst>
              <a:gd name="adj" fmla="val 50000"/>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srgbClr val="000000"/>
              </a:solidFill>
            </a:endParaRPr>
          </a:p>
        </p:txBody>
      </p:sp>
      <p:sp>
        <p:nvSpPr>
          <p:cNvPr id="18" name="Text Box 7"/>
          <p:cNvSpPr txBox="1">
            <a:spLocks noChangeArrowheads="1"/>
          </p:cNvSpPr>
          <p:nvPr/>
        </p:nvSpPr>
        <p:spPr bwMode="auto">
          <a:xfrm>
            <a:off x="1015673" y="1651000"/>
            <a:ext cx="28824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solidFill>
                <a:srgbClr val="000000"/>
              </a:solidFill>
            </a:endParaRPr>
          </a:p>
        </p:txBody>
      </p:sp>
      <p:sp>
        <p:nvSpPr>
          <p:cNvPr id="19" name="Rectangle 8"/>
          <p:cNvSpPr txBox="1">
            <a:spLocks noChangeArrowheads="1"/>
          </p:cNvSpPr>
          <p:nvPr/>
        </p:nvSpPr>
        <p:spPr>
          <a:xfrm>
            <a:off x="734319" y="1651000"/>
            <a:ext cx="3305908" cy="3505200"/>
          </a:xfrm>
          <a:prstGeom prst="rect">
            <a:avLst/>
          </a:prstGeom>
          <a:noFill/>
          <a:ln w="25400">
            <a:solidFill>
              <a:schemeClr val="tx1"/>
            </a:solidFill>
            <a:miter lim="800000"/>
            <a:headEnd/>
            <a:tailEnd/>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Aft>
                <a:spcPct val="20000"/>
              </a:spcAft>
              <a:buFontTx/>
              <a:buNone/>
            </a:pPr>
            <a:r>
              <a:rPr lang="de-DE" altLang="de-DE" sz="2200" b="1" dirty="0" smtClean="0">
                <a:solidFill>
                  <a:srgbClr val="C00000"/>
                </a:solidFill>
                <a:latin typeface="Arial" pitchFamily="34" charset="0"/>
                <a:cs typeface="Arial" pitchFamily="34" charset="0"/>
              </a:rPr>
              <a:t>Energieverluste</a:t>
            </a:r>
          </a:p>
          <a:p>
            <a:pPr>
              <a:lnSpc>
                <a:spcPct val="90000"/>
              </a:lnSpc>
              <a:spcBef>
                <a:spcPct val="50000"/>
              </a:spcBef>
              <a:buClr>
                <a:schemeClr val="tx1">
                  <a:lumMod val="75000"/>
                  <a:lumOff val="25000"/>
                </a:schemeClr>
              </a:buClr>
              <a:buFontTx/>
              <a:buAutoNum type="arabicPeriod"/>
            </a:pPr>
            <a:r>
              <a:rPr lang="de-DE" altLang="de-DE" sz="1800" b="1" dirty="0" smtClean="0">
                <a:latin typeface="Arial" pitchFamily="34" charset="0"/>
                <a:cs typeface="Arial" pitchFamily="34" charset="0"/>
              </a:rPr>
              <a:t>Wärmedurchgang</a:t>
            </a:r>
          </a:p>
          <a:p>
            <a:pPr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	Wände, Dach, 	Fenster, 	Boden</a:t>
            </a:r>
          </a:p>
          <a:p>
            <a:pPr>
              <a:lnSpc>
                <a:spcPct val="90000"/>
              </a:lnSpc>
              <a:spcBef>
                <a:spcPct val="0"/>
              </a:spcBef>
              <a:buClr>
                <a:schemeClr val="tx1">
                  <a:lumMod val="75000"/>
                  <a:lumOff val="25000"/>
                </a:schemeClr>
              </a:buClr>
              <a:buFontTx/>
              <a:buAutoNum type="arabicPeriod" startAt="2"/>
            </a:pPr>
            <a:r>
              <a:rPr lang="de-DE" altLang="de-DE" sz="1800" b="1" dirty="0" smtClean="0">
                <a:latin typeface="Arial" pitchFamily="34" charset="0"/>
                <a:cs typeface="Arial" pitchFamily="34" charset="0"/>
              </a:rPr>
              <a:t>Lüftung</a:t>
            </a:r>
          </a:p>
          <a:p>
            <a:pPr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	Fenster und Türen</a:t>
            </a:r>
          </a:p>
          <a:p>
            <a:pPr lvl="1">
              <a:lnSpc>
                <a:spcPct val="90000"/>
              </a:lnSpc>
              <a:spcBef>
                <a:spcPct val="0"/>
              </a:spcBef>
              <a:spcAft>
                <a:spcPct val="20000"/>
              </a:spcAft>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	Fugen</a:t>
            </a:r>
          </a:p>
          <a:p>
            <a:pPr>
              <a:lnSpc>
                <a:spcPct val="90000"/>
              </a:lnSpc>
              <a:spcBef>
                <a:spcPct val="0"/>
              </a:spcBef>
              <a:buFontTx/>
              <a:buNone/>
            </a:pPr>
            <a:r>
              <a:rPr lang="de-DE" altLang="de-DE" sz="1800" b="1" dirty="0" smtClean="0">
                <a:solidFill>
                  <a:schemeClr val="tx1">
                    <a:lumMod val="75000"/>
                    <a:lumOff val="25000"/>
                  </a:schemeClr>
                </a:solidFill>
                <a:latin typeface="Arial" pitchFamily="34" charset="0"/>
                <a:cs typeface="Arial" pitchFamily="34" charset="0"/>
              </a:rPr>
              <a:t>3.</a:t>
            </a:r>
            <a:r>
              <a:rPr lang="de-DE" altLang="de-DE" sz="1800" dirty="0" smtClean="0">
                <a:latin typeface="Arial" pitchFamily="34" charset="0"/>
                <a:cs typeface="Arial" pitchFamily="34" charset="0"/>
              </a:rPr>
              <a:t>	</a:t>
            </a:r>
            <a:r>
              <a:rPr lang="de-DE" altLang="de-DE" sz="1800" b="1" dirty="0" smtClean="0">
                <a:latin typeface="Arial" pitchFamily="34" charset="0"/>
                <a:cs typeface="Arial" pitchFamily="34" charset="0"/>
              </a:rPr>
              <a:t>Heizungsanlage</a:t>
            </a:r>
          </a:p>
          <a:p>
            <a:pPr marL="744300"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   Wärmeerzeugung</a:t>
            </a:r>
          </a:p>
          <a:p>
            <a:pPr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   Wärmeverteilung</a:t>
            </a:r>
          </a:p>
          <a:p>
            <a:pPr>
              <a:lnSpc>
                <a:spcPct val="90000"/>
              </a:lnSpc>
              <a:buFontTx/>
              <a:buNone/>
            </a:pPr>
            <a:endParaRPr lang="de-DE" altLang="de-DE" sz="1600" dirty="0" smtClean="0"/>
          </a:p>
          <a:p>
            <a:pPr>
              <a:lnSpc>
                <a:spcPct val="90000"/>
              </a:lnSpc>
              <a:buFontTx/>
              <a:buNone/>
            </a:pPr>
            <a:r>
              <a:rPr lang="de-DE" altLang="de-DE" sz="1600" dirty="0" smtClean="0"/>
              <a:t>	</a:t>
            </a:r>
            <a:endParaRPr lang="de-DE" altLang="de-DE" sz="1600" dirty="0"/>
          </a:p>
        </p:txBody>
      </p:sp>
      <p:sp>
        <p:nvSpPr>
          <p:cNvPr id="20" name="Text Box 9"/>
          <p:cNvSpPr txBox="1">
            <a:spLocks noChangeArrowheads="1"/>
          </p:cNvSpPr>
          <p:nvPr/>
        </p:nvSpPr>
        <p:spPr bwMode="auto">
          <a:xfrm>
            <a:off x="4602935" y="1651000"/>
            <a:ext cx="3235569"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solidFill>
                <a:srgbClr val="000000"/>
              </a:solidFill>
            </a:endParaRPr>
          </a:p>
        </p:txBody>
      </p:sp>
      <p:sp>
        <p:nvSpPr>
          <p:cNvPr id="21" name="Rectangle 10"/>
          <p:cNvSpPr txBox="1">
            <a:spLocks noChangeArrowheads="1"/>
          </p:cNvSpPr>
          <p:nvPr/>
        </p:nvSpPr>
        <p:spPr>
          <a:xfrm>
            <a:off x="4602935" y="1651000"/>
            <a:ext cx="3235569" cy="3505200"/>
          </a:xfrm>
          <a:prstGeom prst="rect">
            <a:avLst/>
          </a:prstGeom>
          <a:noFill/>
          <a:ln w="25400">
            <a:solidFill>
              <a:srgbClr val="000000"/>
            </a:solidFill>
            <a:miter lim="800000"/>
            <a:headEnd/>
            <a:tailEnd/>
          </a:ln>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Aft>
                <a:spcPct val="20000"/>
              </a:spcAft>
              <a:buFontTx/>
              <a:buNone/>
            </a:pPr>
            <a:r>
              <a:rPr lang="de-DE" altLang="de-DE" sz="2200" b="1" dirty="0" smtClean="0">
                <a:solidFill>
                  <a:srgbClr val="C00000"/>
                </a:solidFill>
                <a:latin typeface="Arial" pitchFamily="34" charset="0"/>
                <a:cs typeface="Arial" pitchFamily="34" charset="0"/>
              </a:rPr>
              <a:t>Energiegewinne</a:t>
            </a:r>
          </a:p>
          <a:p>
            <a:pPr>
              <a:lnSpc>
                <a:spcPct val="140000"/>
              </a:lnSpc>
              <a:spcBef>
                <a:spcPct val="0"/>
              </a:spcBef>
              <a:buClr>
                <a:schemeClr val="tx1">
                  <a:lumMod val="75000"/>
                  <a:lumOff val="25000"/>
                </a:schemeClr>
              </a:buClr>
              <a:buFontTx/>
              <a:buAutoNum type="arabicPeriod"/>
            </a:pPr>
            <a:r>
              <a:rPr lang="de-DE" altLang="de-DE" sz="1800" b="1" dirty="0" smtClean="0">
                <a:latin typeface="Arial" pitchFamily="34" charset="0"/>
                <a:cs typeface="Arial" pitchFamily="34" charset="0"/>
              </a:rPr>
              <a:t>Heizung</a:t>
            </a:r>
          </a:p>
          <a:p>
            <a:pPr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Wärmeabgabe der Heizkörper</a:t>
            </a:r>
          </a:p>
          <a:p>
            <a:pPr>
              <a:lnSpc>
                <a:spcPct val="90000"/>
              </a:lnSpc>
              <a:spcBef>
                <a:spcPct val="0"/>
              </a:spcBef>
              <a:buClr>
                <a:schemeClr val="tx1">
                  <a:lumMod val="75000"/>
                  <a:lumOff val="25000"/>
                </a:schemeClr>
              </a:buClr>
              <a:buFontTx/>
              <a:buAutoNum type="arabicPeriod" startAt="2"/>
            </a:pPr>
            <a:r>
              <a:rPr lang="de-DE" altLang="de-DE" sz="1800" b="1" dirty="0" smtClean="0">
                <a:latin typeface="Arial" pitchFamily="34" charset="0"/>
                <a:cs typeface="Arial" pitchFamily="34" charset="0"/>
              </a:rPr>
              <a:t>Sonne</a:t>
            </a:r>
          </a:p>
          <a:p>
            <a:pPr lvl="1">
              <a:lnSpc>
                <a:spcPct val="90000"/>
              </a:lnSpc>
              <a:spcBef>
                <a:spcPct val="0"/>
              </a:spcBef>
              <a:buClr>
                <a:schemeClr val="tx1">
                  <a:lumMod val="75000"/>
                  <a:lumOff val="25000"/>
                </a:schemeClr>
              </a:buClr>
              <a:buFont typeface="Wingdings" pitchFamily="2" charset="2"/>
              <a:buChar char="ð"/>
            </a:pPr>
            <a:r>
              <a:rPr lang="de-DE" altLang="de-DE" sz="1800" dirty="0" smtClean="0">
                <a:latin typeface="Arial" pitchFamily="34" charset="0"/>
                <a:cs typeface="Arial" pitchFamily="34" charset="0"/>
              </a:rPr>
              <a:t>Einstrahlung durch  die Fenster</a:t>
            </a:r>
          </a:p>
          <a:p>
            <a:pPr>
              <a:lnSpc>
                <a:spcPct val="90000"/>
              </a:lnSpc>
              <a:spcBef>
                <a:spcPts val="600"/>
              </a:spcBef>
              <a:buClr>
                <a:schemeClr val="tx1">
                  <a:lumMod val="75000"/>
                  <a:lumOff val="25000"/>
                </a:schemeClr>
              </a:buClr>
              <a:buFontTx/>
              <a:buAutoNum type="arabicPeriod" startAt="2"/>
            </a:pPr>
            <a:r>
              <a:rPr lang="de-DE" altLang="de-DE" sz="1800" b="1" dirty="0" smtClean="0">
                <a:latin typeface="Arial" pitchFamily="34" charset="0"/>
                <a:cs typeface="Arial" pitchFamily="34" charset="0"/>
              </a:rPr>
              <a:t>Abwärme von Elektrogeräten</a:t>
            </a:r>
          </a:p>
          <a:p>
            <a:pPr>
              <a:lnSpc>
                <a:spcPct val="90000"/>
              </a:lnSpc>
              <a:spcBef>
                <a:spcPts val="600"/>
              </a:spcBef>
              <a:buClr>
                <a:schemeClr val="tx1">
                  <a:lumMod val="75000"/>
                  <a:lumOff val="25000"/>
                </a:schemeClr>
              </a:buClr>
              <a:buFontTx/>
              <a:buAutoNum type="arabicPeriod" startAt="2"/>
            </a:pPr>
            <a:r>
              <a:rPr lang="de-DE" altLang="de-DE" sz="1800" b="1" dirty="0" smtClean="0">
                <a:latin typeface="Arial" pitchFamily="34" charset="0"/>
                <a:cs typeface="Arial" pitchFamily="34" charset="0"/>
              </a:rPr>
              <a:t>Wärmeabgabe der Bewohner</a:t>
            </a:r>
          </a:p>
          <a:p>
            <a:pPr>
              <a:lnSpc>
                <a:spcPct val="90000"/>
              </a:lnSpc>
              <a:spcBef>
                <a:spcPct val="0"/>
              </a:spcBef>
              <a:buClr>
                <a:srgbClr val="FF3300"/>
              </a:buClr>
              <a:buFontTx/>
              <a:buNone/>
            </a:pPr>
            <a:r>
              <a:rPr lang="de-DE" altLang="de-DE" sz="1600" b="1" dirty="0" smtClean="0"/>
              <a:t>	</a:t>
            </a:r>
            <a:endParaRPr lang="de-DE" altLang="de-DE" sz="1600" dirty="0"/>
          </a:p>
        </p:txBody>
      </p:sp>
      <p:sp>
        <p:nvSpPr>
          <p:cNvPr id="22" name="Text Box 11"/>
          <p:cNvSpPr txBox="1">
            <a:spLocks noChangeArrowheads="1"/>
          </p:cNvSpPr>
          <p:nvPr/>
        </p:nvSpPr>
        <p:spPr bwMode="auto">
          <a:xfrm>
            <a:off x="734320" y="5384803"/>
            <a:ext cx="710418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solidFill>
                <a:srgbClr val="000000"/>
              </a:solidFill>
            </a:endParaRPr>
          </a:p>
        </p:txBody>
      </p:sp>
    </p:spTree>
    <p:extLst>
      <p:ext uri="{BB962C8B-B14F-4D97-AF65-F5344CB8AC3E}">
        <p14:creationId xmlns:p14="http://schemas.microsoft.com/office/powerpoint/2010/main" val="3687670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1853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35201"/>
            <a:ext cx="9144000" cy="199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Energierelevante Daten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202968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1955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1781175"/>
            <a:ext cx="8589318" cy="410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Energierelevante Maßnahmen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297036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2058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6348" y="1582740"/>
            <a:ext cx="7748952" cy="4591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Maßnahmen Anlagentechnik</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628846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noFill/>
          <a:extLst>
            <a:ext uri="{909E8E84-426E-40DD-AFC4-6F175D3DCCD1}">
              <a14:hiddenFill xmlns:a14="http://schemas.microsoft.com/office/drawing/2010/main">
                <a:solidFill>
                  <a:schemeClr val="bg1"/>
                </a:solidFill>
              </a14:hiddenFill>
            </a:ext>
          </a:extLst>
        </p:spPr>
        <p:txBody>
          <a:bodyPr/>
          <a:lstStyle/>
          <a:p>
            <a:r>
              <a:rPr lang="de-DE" altLang="de-DE" dirty="0"/>
              <a:t>Zwei-Familien-Haus, </a:t>
            </a:r>
            <a:r>
              <a:rPr lang="de-DE" altLang="de-DE" dirty="0" smtClean="0"/>
              <a:t>Mainz</a:t>
            </a:r>
            <a:br>
              <a:rPr lang="de-DE" altLang="de-DE" dirty="0" smtClean="0"/>
            </a:br>
            <a:endParaRPr lang="de-DE" altLang="de-DE" dirty="0"/>
          </a:p>
        </p:txBody>
      </p:sp>
      <p:pic>
        <p:nvPicPr>
          <p:cNvPr id="92160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7637" y="1485902"/>
            <a:ext cx="7831014" cy="467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Energiebedarf nach der Sanierung</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254941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a:solidFill>
                  <a:schemeClr val="tx1">
                    <a:lumMod val="75000"/>
                    <a:lumOff val="25000"/>
                  </a:schemeClr>
                </a:solidFill>
                <a:latin typeface="Arial" pitchFamily="34" charset="0"/>
                <a:cs typeface="Arial" pitchFamily="34" charset="0"/>
              </a:rPr>
              <a:t>A</a:t>
            </a:r>
            <a:r>
              <a:rPr lang="de-DE" altLang="de-DE" dirty="0" smtClean="0">
                <a:solidFill>
                  <a:schemeClr val="tx1">
                    <a:lumMod val="75000"/>
                    <a:lumOff val="25000"/>
                  </a:schemeClr>
                </a:solidFill>
                <a:latin typeface="Arial" pitchFamily="34" charset="0"/>
                <a:cs typeface="Arial" pitchFamily="34" charset="0"/>
              </a:rPr>
              <a:t>NLAGENTECHNIK</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416548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err="1" smtClean="0">
                <a:solidFill>
                  <a:schemeClr val="tx1">
                    <a:lumMod val="75000"/>
                    <a:lumOff val="25000"/>
                  </a:schemeClr>
                </a:solidFill>
              </a:rPr>
              <a:t>aNLAGENTECHNIK</a:t>
            </a:r>
            <a:r>
              <a:rPr lang="de-DE" sz="2800" dirty="0" smtClean="0">
                <a:solidFill>
                  <a:schemeClr val="tx1">
                    <a:lumMod val="75000"/>
                    <a:lumOff val="25000"/>
                  </a:schemeClr>
                </a:solidFill>
              </a:rPr>
              <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4"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Bestandteile einer Heizungsanlage</a:t>
            </a:r>
          </a:p>
        </p:txBody>
      </p:sp>
      <p:grpSp>
        <p:nvGrpSpPr>
          <p:cNvPr id="6" name="Group 89"/>
          <p:cNvGrpSpPr>
            <a:grpSpLocks/>
          </p:cNvGrpSpPr>
          <p:nvPr/>
        </p:nvGrpSpPr>
        <p:grpSpPr bwMode="auto">
          <a:xfrm>
            <a:off x="599343" y="1172166"/>
            <a:ext cx="6134833" cy="4906444"/>
            <a:chOff x="208" y="0"/>
            <a:chExt cx="4516" cy="3791"/>
          </a:xfrm>
        </p:grpSpPr>
        <p:sp>
          <p:nvSpPr>
            <p:cNvPr id="7" name="Line 2"/>
            <p:cNvSpPr>
              <a:spLocks noChangeShapeType="1"/>
            </p:cNvSpPr>
            <p:nvPr/>
          </p:nvSpPr>
          <p:spPr bwMode="auto">
            <a:xfrm>
              <a:off x="3694" y="2918"/>
              <a:ext cx="9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 name="Rectangle 3"/>
            <p:cNvSpPr>
              <a:spLocks noChangeArrowheads="1"/>
            </p:cNvSpPr>
            <p:nvPr/>
          </p:nvSpPr>
          <p:spPr bwMode="auto">
            <a:xfrm>
              <a:off x="3519" y="3182"/>
              <a:ext cx="501" cy="2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 name="Rectangle 4"/>
            <p:cNvSpPr>
              <a:spLocks noChangeArrowheads="1"/>
            </p:cNvSpPr>
            <p:nvPr/>
          </p:nvSpPr>
          <p:spPr bwMode="auto">
            <a:xfrm>
              <a:off x="4044" y="2318"/>
              <a:ext cx="303" cy="27"/>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 name="Rectangle 5"/>
            <p:cNvSpPr>
              <a:spLocks noChangeArrowheads="1"/>
            </p:cNvSpPr>
            <p:nvPr/>
          </p:nvSpPr>
          <p:spPr bwMode="auto">
            <a:xfrm rot="-1802956">
              <a:off x="2015" y="766"/>
              <a:ext cx="27" cy="58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 name="Rectangle 6"/>
            <p:cNvSpPr>
              <a:spLocks noChangeArrowheads="1"/>
            </p:cNvSpPr>
            <p:nvPr/>
          </p:nvSpPr>
          <p:spPr bwMode="auto">
            <a:xfrm>
              <a:off x="2155" y="1290"/>
              <a:ext cx="29" cy="224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 name="Rectangle 7"/>
            <p:cNvSpPr>
              <a:spLocks noChangeArrowheads="1"/>
            </p:cNvSpPr>
            <p:nvPr/>
          </p:nvSpPr>
          <p:spPr bwMode="auto">
            <a:xfrm rot="5400000">
              <a:off x="3935" y="3172"/>
              <a:ext cx="27" cy="86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3" name="Rectangle 8"/>
            <p:cNvSpPr>
              <a:spLocks noChangeArrowheads="1"/>
            </p:cNvSpPr>
            <p:nvPr/>
          </p:nvSpPr>
          <p:spPr bwMode="auto">
            <a:xfrm>
              <a:off x="4379" y="2725"/>
              <a:ext cx="26" cy="890"/>
            </a:xfrm>
            <a:prstGeom prst="rect">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4" name="Rectangle 9"/>
            <p:cNvSpPr>
              <a:spLocks noChangeArrowheads="1"/>
            </p:cNvSpPr>
            <p:nvPr/>
          </p:nvSpPr>
          <p:spPr bwMode="auto">
            <a:xfrm>
              <a:off x="3520" y="3312"/>
              <a:ext cx="253" cy="7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5" name="Rectangle 10"/>
            <p:cNvSpPr>
              <a:spLocks noChangeArrowheads="1"/>
            </p:cNvSpPr>
            <p:nvPr/>
          </p:nvSpPr>
          <p:spPr bwMode="auto">
            <a:xfrm>
              <a:off x="1060" y="3714"/>
              <a:ext cx="3562" cy="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6" name="Rectangle 11"/>
            <p:cNvSpPr>
              <a:spLocks noChangeArrowheads="1"/>
            </p:cNvSpPr>
            <p:nvPr/>
          </p:nvSpPr>
          <p:spPr bwMode="auto">
            <a:xfrm>
              <a:off x="1060" y="1380"/>
              <a:ext cx="3559" cy="6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7" name="Rectangle 12"/>
            <p:cNvSpPr>
              <a:spLocks noChangeArrowheads="1"/>
            </p:cNvSpPr>
            <p:nvPr/>
          </p:nvSpPr>
          <p:spPr bwMode="auto">
            <a:xfrm>
              <a:off x="1125" y="2763"/>
              <a:ext cx="3433" cy="7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8" name="Rectangle 13"/>
            <p:cNvSpPr>
              <a:spLocks noChangeArrowheads="1"/>
            </p:cNvSpPr>
            <p:nvPr/>
          </p:nvSpPr>
          <p:spPr bwMode="auto">
            <a:xfrm rot="-5400000">
              <a:off x="381" y="2970"/>
              <a:ext cx="1425" cy="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9" name="Rectangle 14"/>
            <p:cNvSpPr>
              <a:spLocks noChangeArrowheads="1"/>
            </p:cNvSpPr>
            <p:nvPr/>
          </p:nvSpPr>
          <p:spPr bwMode="auto">
            <a:xfrm>
              <a:off x="1074" y="1585"/>
              <a:ext cx="33" cy="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0" name="Rectangle 15"/>
            <p:cNvSpPr>
              <a:spLocks noChangeArrowheads="1"/>
            </p:cNvSpPr>
            <p:nvPr/>
          </p:nvSpPr>
          <p:spPr bwMode="auto">
            <a:xfrm rot="-5400000">
              <a:off x="3878" y="2969"/>
              <a:ext cx="1425" cy="6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1" name="Line 16"/>
            <p:cNvSpPr>
              <a:spLocks noChangeShapeType="1"/>
            </p:cNvSpPr>
            <p:nvPr/>
          </p:nvSpPr>
          <p:spPr bwMode="auto">
            <a:xfrm flipV="1">
              <a:off x="1060" y="273"/>
              <a:ext cx="1781" cy="110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2" name="Line 17"/>
            <p:cNvSpPr>
              <a:spLocks noChangeShapeType="1"/>
            </p:cNvSpPr>
            <p:nvPr/>
          </p:nvSpPr>
          <p:spPr bwMode="auto">
            <a:xfrm flipV="1">
              <a:off x="1122" y="317"/>
              <a:ext cx="1716" cy="1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3" name="Line 18"/>
            <p:cNvSpPr>
              <a:spLocks noChangeShapeType="1"/>
            </p:cNvSpPr>
            <p:nvPr/>
          </p:nvSpPr>
          <p:spPr bwMode="auto">
            <a:xfrm rot="14919860" flipV="1">
              <a:off x="2889" y="248"/>
              <a:ext cx="1620" cy="12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4" name="Line 19"/>
            <p:cNvSpPr>
              <a:spLocks noChangeShapeType="1"/>
            </p:cNvSpPr>
            <p:nvPr/>
          </p:nvSpPr>
          <p:spPr bwMode="auto">
            <a:xfrm rot="4123705" flipV="1">
              <a:off x="2902" y="205"/>
              <a:ext cx="1654" cy="12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5" name="Line 20"/>
            <p:cNvSpPr>
              <a:spLocks noChangeShapeType="1"/>
            </p:cNvSpPr>
            <p:nvPr/>
          </p:nvSpPr>
          <p:spPr bwMode="auto">
            <a:xfrm>
              <a:off x="2391" y="597"/>
              <a:ext cx="8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6" name="Line 21"/>
            <p:cNvSpPr>
              <a:spLocks noChangeShapeType="1"/>
            </p:cNvSpPr>
            <p:nvPr/>
          </p:nvSpPr>
          <p:spPr bwMode="auto">
            <a:xfrm>
              <a:off x="2343" y="635"/>
              <a:ext cx="989"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cxnSp>
          <p:nvCxnSpPr>
            <p:cNvPr id="27" name="AutoShape 22"/>
            <p:cNvCxnSpPr>
              <a:cxnSpLocks noChangeShapeType="1"/>
              <a:stCxn id="21" idx="1"/>
              <a:endCxn id="24" idx="1"/>
            </p:cNvCxnSpPr>
            <p:nvPr/>
          </p:nvCxnSpPr>
          <p:spPr bwMode="auto">
            <a:xfrm>
              <a:off x="2841" y="274"/>
              <a:ext cx="1767" cy="109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23"/>
            <p:cNvSpPr>
              <a:spLocks noChangeArrowheads="1"/>
            </p:cNvSpPr>
            <p:nvPr/>
          </p:nvSpPr>
          <p:spPr bwMode="auto">
            <a:xfrm rot="1909263">
              <a:off x="3234" y="982"/>
              <a:ext cx="1476" cy="3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9" name="Rectangle 24"/>
            <p:cNvSpPr>
              <a:spLocks noChangeArrowheads="1"/>
            </p:cNvSpPr>
            <p:nvPr/>
          </p:nvSpPr>
          <p:spPr bwMode="auto">
            <a:xfrm rot="-1913429">
              <a:off x="967" y="985"/>
              <a:ext cx="1466" cy="3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0" name="Rectangle 25"/>
            <p:cNvSpPr>
              <a:spLocks noChangeArrowheads="1"/>
            </p:cNvSpPr>
            <p:nvPr/>
          </p:nvSpPr>
          <p:spPr bwMode="auto">
            <a:xfrm>
              <a:off x="2323" y="599"/>
              <a:ext cx="1035" cy="3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1" name="Rectangle 26"/>
            <p:cNvSpPr>
              <a:spLocks noChangeArrowheads="1"/>
            </p:cNvSpPr>
            <p:nvPr/>
          </p:nvSpPr>
          <p:spPr bwMode="auto">
            <a:xfrm>
              <a:off x="4563" y="2292"/>
              <a:ext cx="56" cy="5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2" name="Rectangle 27"/>
            <p:cNvSpPr>
              <a:spLocks noChangeArrowheads="1"/>
            </p:cNvSpPr>
            <p:nvPr/>
          </p:nvSpPr>
          <p:spPr bwMode="auto">
            <a:xfrm>
              <a:off x="1066" y="2291"/>
              <a:ext cx="55" cy="55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3" name="AutoShape 28"/>
            <p:cNvSpPr>
              <a:spLocks noChangeArrowheads="1"/>
            </p:cNvSpPr>
            <p:nvPr/>
          </p:nvSpPr>
          <p:spPr bwMode="auto">
            <a:xfrm>
              <a:off x="208" y="232"/>
              <a:ext cx="906" cy="856"/>
            </a:xfrm>
            <a:prstGeom prst="sun">
              <a:avLst>
                <a:gd name="adj" fmla="val 2500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nvGrpSpPr>
            <p:cNvPr id="34" name="Group 29"/>
            <p:cNvGrpSpPr>
              <a:grpSpLocks/>
            </p:cNvGrpSpPr>
            <p:nvPr/>
          </p:nvGrpSpPr>
          <p:grpSpPr bwMode="auto">
            <a:xfrm>
              <a:off x="1506" y="1925"/>
              <a:ext cx="347" cy="803"/>
              <a:chOff x="2736" y="2056"/>
              <a:chExt cx="312" cy="752"/>
            </a:xfrm>
          </p:grpSpPr>
          <p:sp>
            <p:nvSpPr>
              <p:cNvPr id="87" name="Rectangle 30"/>
              <p:cNvSpPr>
                <a:spLocks noChangeArrowheads="1"/>
              </p:cNvSpPr>
              <p:nvPr/>
            </p:nvSpPr>
            <p:spPr bwMode="auto">
              <a:xfrm>
                <a:off x="2808"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8" name="Rectangle 31"/>
              <p:cNvSpPr>
                <a:spLocks noChangeArrowheads="1"/>
              </p:cNvSpPr>
              <p:nvPr/>
            </p:nvSpPr>
            <p:spPr bwMode="auto">
              <a:xfrm>
                <a:off x="2920"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9" name="Rectangle 32"/>
              <p:cNvSpPr>
                <a:spLocks noChangeArrowheads="1"/>
              </p:cNvSpPr>
              <p:nvPr/>
            </p:nvSpPr>
            <p:spPr bwMode="auto">
              <a:xfrm>
                <a:off x="2808" y="2232"/>
                <a:ext cx="168"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0" name="AutoShape 33"/>
              <p:cNvSpPr>
                <a:spLocks noChangeArrowheads="1"/>
              </p:cNvSpPr>
              <p:nvPr/>
            </p:nvSpPr>
            <p:spPr bwMode="auto">
              <a:xfrm>
                <a:off x="2736"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1" name="AutoShape 34"/>
              <p:cNvSpPr>
                <a:spLocks noChangeArrowheads="1"/>
              </p:cNvSpPr>
              <p:nvPr/>
            </p:nvSpPr>
            <p:spPr bwMode="auto">
              <a:xfrm rot="-409279">
                <a:off x="2984"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2" name="Oval 35"/>
              <p:cNvSpPr>
                <a:spLocks noChangeArrowheads="1"/>
              </p:cNvSpPr>
              <p:nvPr/>
            </p:nvSpPr>
            <p:spPr bwMode="auto">
              <a:xfrm>
                <a:off x="2808" y="2056"/>
                <a:ext cx="152" cy="152"/>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sp>
          <p:nvSpPr>
            <p:cNvPr id="35" name="AutoShape 36"/>
            <p:cNvSpPr>
              <a:spLocks noChangeArrowheads="1"/>
            </p:cNvSpPr>
            <p:nvPr/>
          </p:nvSpPr>
          <p:spPr bwMode="auto">
            <a:xfrm rot="5400000" flipH="1">
              <a:off x="4191" y="2462"/>
              <a:ext cx="408" cy="116"/>
            </a:xfrm>
            <a:prstGeom prst="roundRect">
              <a:avLst>
                <a:gd name="adj" fmla="val 16667"/>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6" name="Oval 37"/>
            <p:cNvSpPr>
              <a:spLocks noChangeArrowheads="1"/>
            </p:cNvSpPr>
            <p:nvPr/>
          </p:nvSpPr>
          <p:spPr bwMode="auto">
            <a:xfrm>
              <a:off x="4364" y="2344"/>
              <a:ext cx="54" cy="5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7" name="Oval 38"/>
            <p:cNvSpPr>
              <a:spLocks noChangeArrowheads="1"/>
            </p:cNvSpPr>
            <p:nvPr/>
          </p:nvSpPr>
          <p:spPr bwMode="auto">
            <a:xfrm>
              <a:off x="4364" y="2640"/>
              <a:ext cx="54" cy="56"/>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8" name="Line 39"/>
            <p:cNvSpPr>
              <a:spLocks noChangeShapeType="1"/>
            </p:cNvSpPr>
            <p:nvPr/>
          </p:nvSpPr>
          <p:spPr bwMode="auto">
            <a:xfrm rot="3513766" flipH="1">
              <a:off x="4228" y="2539"/>
              <a:ext cx="4" cy="164"/>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39" name="Line 40"/>
            <p:cNvSpPr>
              <a:spLocks noChangeShapeType="1"/>
            </p:cNvSpPr>
            <p:nvPr/>
          </p:nvSpPr>
          <p:spPr bwMode="auto">
            <a:xfrm rot="17846711" flipV="1">
              <a:off x="4220" y="2390"/>
              <a:ext cx="6" cy="177"/>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40" name="Rectangle 41"/>
            <p:cNvSpPr>
              <a:spLocks noChangeArrowheads="1"/>
            </p:cNvSpPr>
            <p:nvPr/>
          </p:nvSpPr>
          <p:spPr bwMode="auto">
            <a:xfrm>
              <a:off x="3766" y="432"/>
              <a:ext cx="130" cy="325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1" name="Rectangle 42"/>
            <p:cNvSpPr>
              <a:spLocks noChangeArrowheads="1"/>
            </p:cNvSpPr>
            <p:nvPr/>
          </p:nvSpPr>
          <p:spPr bwMode="auto">
            <a:xfrm>
              <a:off x="3121" y="3168"/>
              <a:ext cx="399" cy="52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2" name="AutoShape 43"/>
            <p:cNvSpPr>
              <a:spLocks noChangeArrowheads="1"/>
            </p:cNvSpPr>
            <p:nvPr/>
          </p:nvSpPr>
          <p:spPr bwMode="auto">
            <a:xfrm>
              <a:off x="2347" y="3024"/>
              <a:ext cx="468" cy="672"/>
            </a:xfrm>
            <a:prstGeom prst="can">
              <a:avLst>
                <a:gd name="adj" fmla="val 35897"/>
              </a:avLst>
            </a:prstGeom>
            <a:solidFill>
              <a:srgbClr val="DDDDD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3" name="Rectangle 44"/>
            <p:cNvSpPr>
              <a:spLocks noChangeArrowheads="1"/>
            </p:cNvSpPr>
            <p:nvPr/>
          </p:nvSpPr>
          <p:spPr bwMode="auto">
            <a:xfrm>
              <a:off x="2815" y="3236"/>
              <a:ext cx="161" cy="2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4" name="Rectangle 45"/>
            <p:cNvSpPr>
              <a:spLocks noChangeArrowheads="1"/>
            </p:cNvSpPr>
            <p:nvPr/>
          </p:nvSpPr>
          <p:spPr bwMode="auto">
            <a:xfrm>
              <a:off x="2976" y="2419"/>
              <a:ext cx="26" cy="845"/>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5" name="Rectangle 46"/>
            <p:cNvSpPr>
              <a:spLocks noChangeArrowheads="1"/>
            </p:cNvSpPr>
            <p:nvPr/>
          </p:nvSpPr>
          <p:spPr bwMode="auto">
            <a:xfrm rot="10800000" flipV="1">
              <a:off x="2820" y="2393"/>
              <a:ext cx="183" cy="2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6" name="Rectangle 47"/>
            <p:cNvSpPr>
              <a:spLocks noChangeArrowheads="1"/>
            </p:cNvSpPr>
            <p:nvPr/>
          </p:nvSpPr>
          <p:spPr bwMode="auto">
            <a:xfrm rot="5400000" flipV="1">
              <a:off x="2740" y="2448"/>
              <a:ext cx="138" cy="2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7" name="Line 48"/>
            <p:cNvSpPr>
              <a:spLocks noChangeShapeType="1"/>
            </p:cNvSpPr>
            <p:nvPr/>
          </p:nvSpPr>
          <p:spPr bwMode="auto">
            <a:xfrm flipH="1" flipV="1">
              <a:off x="2861" y="2350"/>
              <a:ext cx="0" cy="39"/>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48" name="AutoShape 49"/>
            <p:cNvSpPr>
              <a:spLocks noChangeArrowheads="1"/>
            </p:cNvSpPr>
            <p:nvPr/>
          </p:nvSpPr>
          <p:spPr bwMode="auto">
            <a:xfrm rot="10800000" flipH="1">
              <a:off x="2821" y="2273"/>
              <a:ext cx="83" cy="76"/>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9" name="Line 50"/>
            <p:cNvSpPr>
              <a:spLocks noChangeShapeType="1"/>
            </p:cNvSpPr>
            <p:nvPr/>
          </p:nvSpPr>
          <p:spPr bwMode="auto">
            <a:xfrm rot="5400000" flipH="1">
              <a:off x="4283" y="3062"/>
              <a:ext cx="3" cy="15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0" name="Line 51"/>
            <p:cNvSpPr>
              <a:spLocks noChangeShapeType="1"/>
            </p:cNvSpPr>
            <p:nvPr/>
          </p:nvSpPr>
          <p:spPr bwMode="auto">
            <a:xfrm rot="16200000" flipH="1">
              <a:off x="3111" y="2867"/>
              <a:ext cx="3" cy="15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1" name="Line 52"/>
            <p:cNvSpPr>
              <a:spLocks noChangeShapeType="1"/>
            </p:cNvSpPr>
            <p:nvPr/>
          </p:nvSpPr>
          <p:spPr bwMode="auto">
            <a:xfrm flipV="1">
              <a:off x="3830" y="258"/>
              <a:ext cx="3" cy="161"/>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2" name="Line 53"/>
            <p:cNvSpPr>
              <a:spLocks noChangeShapeType="1"/>
            </p:cNvSpPr>
            <p:nvPr/>
          </p:nvSpPr>
          <p:spPr bwMode="auto">
            <a:xfrm rot="5400000" flipH="1">
              <a:off x="3033" y="3359"/>
              <a:ext cx="3" cy="153"/>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3" name="Line 54"/>
            <p:cNvSpPr>
              <a:spLocks noChangeShapeType="1"/>
            </p:cNvSpPr>
            <p:nvPr/>
          </p:nvSpPr>
          <p:spPr bwMode="auto">
            <a:xfrm flipV="1">
              <a:off x="3348" y="2986"/>
              <a:ext cx="2" cy="161"/>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4" name="Line 55"/>
            <p:cNvSpPr>
              <a:spLocks noChangeShapeType="1"/>
            </p:cNvSpPr>
            <p:nvPr/>
          </p:nvSpPr>
          <p:spPr bwMode="auto">
            <a:xfrm flipV="1">
              <a:off x="4091" y="3410"/>
              <a:ext cx="3" cy="161"/>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5" name="Line 56"/>
            <p:cNvSpPr>
              <a:spLocks noChangeShapeType="1"/>
            </p:cNvSpPr>
            <p:nvPr/>
          </p:nvSpPr>
          <p:spPr bwMode="auto">
            <a:xfrm rot="10800000" flipH="1" flipV="1">
              <a:off x="2809" y="2543"/>
              <a:ext cx="3" cy="161"/>
            </a:xfrm>
            <a:prstGeom prst="line">
              <a:avLst/>
            </a:prstGeom>
            <a:noFill/>
            <a:ln w="25400">
              <a:solidFill>
                <a:srgbClr val="FF66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6" name="Rectangle 57"/>
            <p:cNvSpPr>
              <a:spLocks noChangeArrowheads="1"/>
            </p:cNvSpPr>
            <p:nvPr/>
          </p:nvSpPr>
          <p:spPr bwMode="auto">
            <a:xfrm rot="-1909093">
              <a:off x="1024" y="966"/>
              <a:ext cx="998" cy="5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7" name="Line 58"/>
            <p:cNvSpPr>
              <a:spLocks noChangeShapeType="1"/>
            </p:cNvSpPr>
            <p:nvPr/>
          </p:nvSpPr>
          <p:spPr bwMode="auto">
            <a:xfrm>
              <a:off x="1164" y="659"/>
              <a:ext cx="502" cy="178"/>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8" name="Line 59"/>
            <p:cNvSpPr>
              <a:spLocks noChangeShapeType="1"/>
            </p:cNvSpPr>
            <p:nvPr/>
          </p:nvSpPr>
          <p:spPr bwMode="auto">
            <a:xfrm>
              <a:off x="1174" y="711"/>
              <a:ext cx="440" cy="160"/>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9" name="Line 60"/>
            <p:cNvSpPr>
              <a:spLocks noChangeShapeType="1"/>
            </p:cNvSpPr>
            <p:nvPr/>
          </p:nvSpPr>
          <p:spPr bwMode="auto">
            <a:xfrm>
              <a:off x="1177" y="770"/>
              <a:ext cx="390" cy="136"/>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0" name="Line 61"/>
            <p:cNvSpPr>
              <a:spLocks noChangeShapeType="1"/>
            </p:cNvSpPr>
            <p:nvPr/>
          </p:nvSpPr>
          <p:spPr bwMode="auto">
            <a:xfrm>
              <a:off x="1180" y="827"/>
              <a:ext cx="331" cy="118"/>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1" name="Line 62"/>
            <p:cNvSpPr>
              <a:spLocks noChangeShapeType="1"/>
            </p:cNvSpPr>
            <p:nvPr/>
          </p:nvSpPr>
          <p:spPr bwMode="auto">
            <a:xfrm>
              <a:off x="1186" y="884"/>
              <a:ext cx="267" cy="94"/>
            </a:xfrm>
            <a:prstGeom prst="line">
              <a:avLst/>
            </a:prstGeom>
            <a:noFill/>
            <a:ln w="254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2" name="Rectangle 63"/>
            <p:cNvSpPr>
              <a:spLocks noChangeArrowheads="1"/>
            </p:cNvSpPr>
            <p:nvPr/>
          </p:nvSpPr>
          <p:spPr bwMode="auto">
            <a:xfrm>
              <a:off x="2155" y="3536"/>
              <a:ext cx="192" cy="2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3" name="Line 64"/>
            <p:cNvSpPr>
              <a:spLocks noChangeShapeType="1"/>
            </p:cNvSpPr>
            <p:nvPr/>
          </p:nvSpPr>
          <p:spPr bwMode="auto">
            <a:xfrm rot="5400000" flipH="1">
              <a:off x="2269" y="3298"/>
              <a:ext cx="3" cy="155"/>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4" name="Rectangle 65"/>
            <p:cNvSpPr>
              <a:spLocks noChangeArrowheads="1"/>
            </p:cNvSpPr>
            <p:nvPr/>
          </p:nvSpPr>
          <p:spPr bwMode="auto">
            <a:xfrm>
              <a:off x="1060" y="1448"/>
              <a:ext cx="62" cy="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5" name="Rectangle 66"/>
            <p:cNvSpPr>
              <a:spLocks noChangeArrowheads="1"/>
            </p:cNvSpPr>
            <p:nvPr/>
          </p:nvSpPr>
          <p:spPr bwMode="auto">
            <a:xfrm rot="-5400000">
              <a:off x="985" y="1450"/>
              <a:ext cx="212" cy="5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6" name="Rectangle 67"/>
            <p:cNvSpPr>
              <a:spLocks noChangeArrowheads="1"/>
            </p:cNvSpPr>
            <p:nvPr/>
          </p:nvSpPr>
          <p:spPr bwMode="auto">
            <a:xfrm>
              <a:off x="4558" y="1450"/>
              <a:ext cx="61" cy="1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7" name="Rectangle 68"/>
            <p:cNvSpPr>
              <a:spLocks noChangeArrowheads="1"/>
            </p:cNvSpPr>
            <p:nvPr/>
          </p:nvSpPr>
          <p:spPr bwMode="auto">
            <a:xfrm rot="-5400000">
              <a:off x="4485" y="1454"/>
              <a:ext cx="209" cy="5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8" name="Line 69"/>
            <p:cNvSpPr>
              <a:spLocks noChangeShapeType="1"/>
            </p:cNvSpPr>
            <p:nvPr/>
          </p:nvSpPr>
          <p:spPr bwMode="auto">
            <a:xfrm>
              <a:off x="1252" y="1196"/>
              <a:ext cx="27" cy="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69" name="Line 70"/>
            <p:cNvSpPr>
              <a:spLocks noChangeShapeType="1"/>
            </p:cNvSpPr>
            <p:nvPr/>
          </p:nvSpPr>
          <p:spPr bwMode="auto">
            <a:xfrm>
              <a:off x="1797" y="858"/>
              <a:ext cx="26" cy="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0" name="Line 71"/>
            <p:cNvSpPr>
              <a:spLocks noChangeShapeType="1"/>
            </p:cNvSpPr>
            <p:nvPr/>
          </p:nvSpPr>
          <p:spPr bwMode="auto">
            <a:xfrm rot="-5400000">
              <a:off x="2263" y="2829"/>
              <a:ext cx="3" cy="154"/>
            </a:xfrm>
            <a:prstGeom prst="line">
              <a:avLst/>
            </a:prstGeom>
            <a:noFill/>
            <a:ln w="25400">
              <a:solidFill>
                <a:srgbClr val="FF0000"/>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71" name="Rectangle 72"/>
            <p:cNvSpPr>
              <a:spLocks noChangeArrowheads="1"/>
            </p:cNvSpPr>
            <p:nvPr/>
          </p:nvSpPr>
          <p:spPr bwMode="auto">
            <a:xfrm>
              <a:off x="2817" y="3305"/>
              <a:ext cx="303" cy="27"/>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2" name="Rectangle 73"/>
            <p:cNvSpPr>
              <a:spLocks noChangeArrowheads="1"/>
            </p:cNvSpPr>
            <p:nvPr/>
          </p:nvSpPr>
          <p:spPr bwMode="auto">
            <a:xfrm>
              <a:off x="4572" y="1589"/>
              <a:ext cx="33" cy="7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3" name="Oval 75"/>
            <p:cNvSpPr>
              <a:spLocks noChangeArrowheads="1"/>
            </p:cNvSpPr>
            <p:nvPr/>
          </p:nvSpPr>
          <p:spPr bwMode="auto">
            <a:xfrm>
              <a:off x="4260" y="2304"/>
              <a:ext cx="56" cy="56"/>
            </a:xfrm>
            <a:prstGeom prst="ellipse">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4" name="Oval 76"/>
            <p:cNvSpPr>
              <a:spLocks noChangeArrowheads="1"/>
            </p:cNvSpPr>
            <p:nvPr/>
          </p:nvSpPr>
          <p:spPr bwMode="auto">
            <a:xfrm>
              <a:off x="4281" y="2328"/>
              <a:ext cx="11" cy="11"/>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5" name="Rectangle 77"/>
            <p:cNvSpPr>
              <a:spLocks noChangeArrowheads="1"/>
            </p:cNvSpPr>
            <p:nvPr/>
          </p:nvSpPr>
          <p:spPr bwMode="auto">
            <a:xfrm>
              <a:off x="4022" y="2320"/>
              <a:ext cx="26" cy="89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6" name="Oval 78"/>
            <p:cNvSpPr>
              <a:spLocks noChangeArrowheads="1"/>
            </p:cNvSpPr>
            <p:nvPr/>
          </p:nvSpPr>
          <p:spPr bwMode="auto">
            <a:xfrm>
              <a:off x="3548" y="3164"/>
              <a:ext cx="68" cy="68"/>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7" name="Oval 79"/>
            <p:cNvSpPr>
              <a:spLocks noChangeArrowheads="1"/>
            </p:cNvSpPr>
            <p:nvPr/>
          </p:nvSpPr>
          <p:spPr bwMode="auto">
            <a:xfrm>
              <a:off x="3647" y="3164"/>
              <a:ext cx="67" cy="68"/>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8" name="AutoShape 80"/>
            <p:cNvSpPr>
              <a:spLocks noChangeArrowheads="1"/>
            </p:cNvSpPr>
            <p:nvPr/>
          </p:nvSpPr>
          <p:spPr bwMode="auto">
            <a:xfrm>
              <a:off x="3560" y="3171"/>
              <a:ext cx="45" cy="45"/>
            </a:xfrm>
            <a:prstGeom prst="triangle">
              <a:avLst>
                <a:gd name="adj" fmla="val 50000"/>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9" name="Rectangle 81"/>
            <p:cNvSpPr>
              <a:spLocks noChangeArrowheads="1"/>
            </p:cNvSpPr>
            <p:nvPr/>
          </p:nvSpPr>
          <p:spPr bwMode="auto">
            <a:xfrm>
              <a:off x="3413" y="2854"/>
              <a:ext cx="312" cy="12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0" name="AutoShape 82"/>
            <p:cNvSpPr>
              <a:spLocks noChangeArrowheads="1"/>
            </p:cNvSpPr>
            <p:nvPr/>
          </p:nvSpPr>
          <p:spPr bwMode="auto">
            <a:xfrm>
              <a:off x="3595" y="2890"/>
              <a:ext cx="81" cy="68"/>
            </a:xfrm>
            <a:prstGeom prst="sun">
              <a:avLst>
                <a:gd name="adj" fmla="val 2500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1" name="Oval 83"/>
            <p:cNvSpPr>
              <a:spLocks noChangeArrowheads="1"/>
            </p:cNvSpPr>
            <p:nvPr/>
          </p:nvSpPr>
          <p:spPr bwMode="auto">
            <a:xfrm>
              <a:off x="4656" y="2884"/>
              <a:ext cx="68" cy="68"/>
            </a:xfrm>
            <a:prstGeom prst="ellipse">
              <a:avLst/>
            </a:prstGeom>
            <a:solidFill>
              <a:srgbClr val="C0C0C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2" name="Line 84"/>
            <p:cNvSpPr>
              <a:spLocks noChangeShapeType="1"/>
            </p:cNvSpPr>
            <p:nvPr/>
          </p:nvSpPr>
          <p:spPr bwMode="auto">
            <a:xfrm>
              <a:off x="3582" y="2984"/>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3" name="Line 85"/>
            <p:cNvSpPr>
              <a:spLocks noChangeShapeType="1"/>
            </p:cNvSpPr>
            <p:nvPr/>
          </p:nvSpPr>
          <p:spPr bwMode="auto">
            <a:xfrm>
              <a:off x="3680" y="2984"/>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4" name="Line 86"/>
            <p:cNvSpPr>
              <a:spLocks noChangeShapeType="1"/>
            </p:cNvSpPr>
            <p:nvPr/>
          </p:nvSpPr>
          <p:spPr bwMode="auto">
            <a:xfrm>
              <a:off x="3450" y="2986"/>
              <a:ext cx="0" cy="1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5" name="Text Box 87"/>
            <p:cNvSpPr txBox="1">
              <a:spLocks noChangeArrowheads="1"/>
            </p:cNvSpPr>
            <p:nvPr/>
          </p:nvSpPr>
          <p:spPr bwMode="auto">
            <a:xfrm>
              <a:off x="3029" y="3437"/>
              <a:ext cx="609" cy="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900" dirty="0">
                  <a:solidFill>
                    <a:prstClr val="black"/>
                  </a:solidFill>
                </a:rPr>
                <a:t>Heizkessel</a:t>
              </a:r>
            </a:p>
          </p:txBody>
        </p:sp>
        <p:sp>
          <p:nvSpPr>
            <p:cNvPr id="86" name="Text Box 88"/>
            <p:cNvSpPr txBox="1">
              <a:spLocks noChangeArrowheads="1"/>
            </p:cNvSpPr>
            <p:nvPr/>
          </p:nvSpPr>
          <p:spPr bwMode="auto">
            <a:xfrm>
              <a:off x="2251" y="3396"/>
              <a:ext cx="653" cy="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900" dirty="0">
                  <a:solidFill>
                    <a:prstClr val="black"/>
                  </a:solidFill>
                </a:rPr>
                <a:t>Warmwasser-speicher</a:t>
              </a:r>
            </a:p>
          </p:txBody>
        </p:sp>
      </p:grpSp>
    </p:spTree>
    <p:extLst>
      <p:ext uri="{BB962C8B-B14F-4D97-AF65-F5344CB8AC3E}">
        <p14:creationId xmlns:p14="http://schemas.microsoft.com/office/powerpoint/2010/main" val="223680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p:txBody>
          <a:bodyPr/>
          <a:lstStyle/>
          <a:p>
            <a:r>
              <a:rPr lang="de-DE" altLang="de-DE" sz="2800" b="1" dirty="0" smtClean="0">
                <a:solidFill>
                  <a:schemeClr val="tx1">
                    <a:lumMod val="75000"/>
                    <a:lumOff val="25000"/>
                  </a:schemeClr>
                </a:solidFill>
                <a:latin typeface="Arial" pitchFamily="34" charset="0"/>
                <a:cs typeface="Arial" pitchFamily="34" charset="0"/>
              </a:rPr>
              <a:t>Die Heizungsanlage</a:t>
            </a:r>
            <a:br>
              <a:rPr lang="de-DE" altLang="de-DE" sz="2800" b="1" dirty="0" smtClean="0">
                <a:solidFill>
                  <a:schemeClr val="tx1">
                    <a:lumMod val="75000"/>
                    <a:lumOff val="25000"/>
                  </a:schemeClr>
                </a:solidFill>
                <a:latin typeface="Arial" pitchFamily="34" charset="0"/>
                <a:cs typeface="Arial" pitchFamily="34" charset="0"/>
              </a:rPr>
            </a:br>
            <a:endParaRPr lang="de-DE" altLang="de-DE" sz="2800" b="1" dirty="0">
              <a:solidFill>
                <a:schemeClr val="tx1">
                  <a:lumMod val="75000"/>
                  <a:lumOff val="25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079" y="1411417"/>
            <a:ext cx="7499547" cy="471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Versorgungsalternativen</a:t>
            </a:r>
          </a:p>
        </p:txBody>
      </p:sp>
    </p:spTree>
    <p:extLst>
      <p:ext uri="{BB962C8B-B14F-4D97-AF65-F5344CB8AC3E}">
        <p14:creationId xmlns:p14="http://schemas.microsoft.com/office/powerpoint/2010/main" val="788209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p:txBody>
          <a:bodyPr/>
          <a:lstStyle/>
          <a:p>
            <a:r>
              <a:rPr lang="de-DE" altLang="de-DE" sz="2800" b="1" dirty="0" smtClean="0">
                <a:solidFill>
                  <a:schemeClr val="tx1">
                    <a:lumMod val="75000"/>
                    <a:lumOff val="25000"/>
                  </a:schemeClr>
                </a:solidFill>
                <a:latin typeface="Arial" pitchFamily="34" charset="0"/>
                <a:cs typeface="Arial" pitchFamily="34" charset="0"/>
              </a:rPr>
              <a:t>Die Heizungsanlage</a:t>
            </a:r>
            <a:br>
              <a:rPr lang="de-DE" altLang="de-DE" sz="2800" b="1" dirty="0" smtClean="0">
                <a:solidFill>
                  <a:schemeClr val="tx1">
                    <a:lumMod val="75000"/>
                    <a:lumOff val="25000"/>
                  </a:schemeClr>
                </a:solidFill>
                <a:latin typeface="Arial" pitchFamily="34" charset="0"/>
                <a:cs typeface="Arial" pitchFamily="34" charset="0"/>
              </a:rPr>
            </a:br>
            <a:endParaRPr lang="de-DE" altLang="de-DE" sz="2800" b="1" dirty="0">
              <a:solidFill>
                <a:schemeClr val="tx1">
                  <a:lumMod val="75000"/>
                  <a:lumOff val="25000"/>
                </a:schemeClr>
              </a:solidFill>
              <a:latin typeface="Arial" pitchFamily="34" charset="0"/>
              <a:cs typeface="Arial" pitchFamily="34"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3990" y="1986984"/>
            <a:ext cx="8114236" cy="358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Versorgungsalternativen</a:t>
            </a:r>
          </a:p>
        </p:txBody>
      </p:sp>
    </p:spTree>
    <p:extLst>
      <p:ext uri="{BB962C8B-B14F-4D97-AF65-F5344CB8AC3E}">
        <p14:creationId xmlns:p14="http://schemas.microsoft.com/office/powerpoint/2010/main" val="327259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p:txBody>
          <a:bodyPr/>
          <a:lstStyle/>
          <a:p>
            <a:r>
              <a:rPr lang="de-DE" altLang="de-DE" sz="2800" b="1" dirty="0" smtClean="0">
                <a:solidFill>
                  <a:schemeClr val="tx1">
                    <a:lumMod val="75000"/>
                    <a:lumOff val="25000"/>
                  </a:schemeClr>
                </a:solidFill>
                <a:latin typeface="Arial" pitchFamily="34" charset="0"/>
                <a:cs typeface="Arial" pitchFamily="34" charset="0"/>
              </a:rPr>
              <a:t>Die Heizungsanlage</a:t>
            </a:r>
            <a:br>
              <a:rPr lang="de-DE" altLang="de-DE" sz="2800" b="1" dirty="0" smtClean="0">
                <a:solidFill>
                  <a:schemeClr val="tx1">
                    <a:lumMod val="75000"/>
                    <a:lumOff val="25000"/>
                  </a:schemeClr>
                </a:solidFill>
                <a:latin typeface="Arial" pitchFamily="34" charset="0"/>
                <a:cs typeface="Arial" pitchFamily="34" charset="0"/>
              </a:rPr>
            </a:br>
            <a:endParaRPr lang="de-DE" altLang="de-DE" sz="2800" b="1" dirty="0">
              <a:solidFill>
                <a:schemeClr val="tx1">
                  <a:lumMod val="75000"/>
                  <a:lumOff val="25000"/>
                </a:schemeClr>
              </a:solidFill>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1311" y="1987422"/>
            <a:ext cx="7964515" cy="382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Versorgungsalternativen</a:t>
            </a:r>
          </a:p>
        </p:txBody>
      </p:sp>
    </p:spTree>
    <p:extLst>
      <p:ext uri="{BB962C8B-B14F-4D97-AF65-F5344CB8AC3E}">
        <p14:creationId xmlns:p14="http://schemas.microsoft.com/office/powerpoint/2010/main" val="2118509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Rectangle 3"/>
          <p:cNvSpPr>
            <a:spLocks noGrp="1" noChangeArrowheads="1"/>
          </p:cNvSpPr>
          <p:nvPr>
            <p:ph type="title"/>
          </p:nvPr>
        </p:nvSpPr>
        <p:spPr/>
        <p:txBody>
          <a:bodyPr/>
          <a:lstStyle/>
          <a:p>
            <a:r>
              <a:rPr lang="de-DE" altLang="de-DE" dirty="0"/>
              <a:t>Preisentwicklung von Brennstoffen</a:t>
            </a:r>
          </a:p>
        </p:txBody>
      </p:sp>
      <p:pic>
        <p:nvPicPr>
          <p:cNvPr id="962564" name="Picture 4"/>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624321" y="1769221"/>
            <a:ext cx="7548130" cy="421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1831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noFill/>
          <a:ln/>
        </p:spPr>
        <p:txBody>
          <a:bodyPr/>
          <a:lstStyle/>
          <a:p>
            <a:pPr algn="l"/>
            <a:r>
              <a:rPr lang="de-DE" altLang="de-DE" dirty="0"/>
              <a:t>Kennzeichen energiesparender Gebäude</a:t>
            </a:r>
          </a:p>
        </p:txBody>
      </p:sp>
      <p:grpSp>
        <p:nvGrpSpPr>
          <p:cNvPr id="383028" name="Group 52"/>
          <p:cNvGrpSpPr>
            <a:grpSpLocks/>
          </p:cNvGrpSpPr>
          <p:nvPr/>
        </p:nvGrpSpPr>
        <p:grpSpPr bwMode="auto">
          <a:xfrm>
            <a:off x="132759" y="1114425"/>
            <a:ext cx="8703085" cy="5156450"/>
            <a:chOff x="-208" y="357"/>
            <a:chExt cx="6565" cy="3527"/>
          </a:xfrm>
        </p:grpSpPr>
        <p:sp>
          <p:nvSpPr>
            <p:cNvPr id="382979" name="Rectangle 3"/>
            <p:cNvSpPr>
              <a:spLocks noChangeArrowheads="1"/>
            </p:cNvSpPr>
            <p:nvPr/>
          </p:nvSpPr>
          <p:spPr bwMode="auto">
            <a:xfrm>
              <a:off x="1509" y="3812"/>
              <a:ext cx="3247" cy="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0" name="Rectangle 4"/>
            <p:cNvSpPr>
              <a:spLocks noChangeArrowheads="1"/>
            </p:cNvSpPr>
            <p:nvPr/>
          </p:nvSpPr>
          <p:spPr bwMode="auto">
            <a:xfrm>
              <a:off x="1508" y="1641"/>
              <a:ext cx="3245" cy="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1" name="Rectangle 5"/>
            <p:cNvSpPr>
              <a:spLocks noChangeArrowheads="1"/>
            </p:cNvSpPr>
            <p:nvPr/>
          </p:nvSpPr>
          <p:spPr bwMode="auto">
            <a:xfrm>
              <a:off x="1568" y="2928"/>
              <a:ext cx="3129" cy="7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2" name="Rectangle 6"/>
            <p:cNvSpPr>
              <a:spLocks noChangeArrowheads="1"/>
            </p:cNvSpPr>
            <p:nvPr/>
          </p:nvSpPr>
          <p:spPr bwMode="auto">
            <a:xfrm rot="-5400000">
              <a:off x="877" y="3121"/>
              <a:ext cx="1325"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3" name="Rectangle 7"/>
            <p:cNvSpPr>
              <a:spLocks noChangeArrowheads="1"/>
            </p:cNvSpPr>
            <p:nvPr/>
          </p:nvSpPr>
          <p:spPr bwMode="auto">
            <a:xfrm rot="-5400000">
              <a:off x="1472" y="1739"/>
              <a:ext cx="129"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4" name="Rectangle 8"/>
            <p:cNvSpPr>
              <a:spLocks noChangeArrowheads="1"/>
            </p:cNvSpPr>
            <p:nvPr/>
          </p:nvSpPr>
          <p:spPr bwMode="auto">
            <a:xfrm>
              <a:off x="1521" y="1832"/>
              <a:ext cx="31" cy="6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5" name="Rectangle 9"/>
            <p:cNvSpPr>
              <a:spLocks noChangeArrowheads="1"/>
            </p:cNvSpPr>
            <p:nvPr/>
          </p:nvSpPr>
          <p:spPr bwMode="auto">
            <a:xfrm rot="-5400000">
              <a:off x="4064" y="3120"/>
              <a:ext cx="1325" cy="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6" name="Rectangle 10"/>
            <p:cNvSpPr>
              <a:spLocks noChangeArrowheads="1"/>
            </p:cNvSpPr>
            <p:nvPr/>
          </p:nvSpPr>
          <p:spPr bwMode="auto">
            <a:xfrm rot="-5400000">
              <a:off x="4660" y="1741"/>
              <a:ext cx="129"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7" name="Rectangle 11"/>
            <p:cNvSpPr>
              <a:spLocks noChangeArrowheads="1"/>
            </p:cNvSpPr>
            <p:nvPr/>
          </p:nvSpPr>
          <p:spPr bwMode="auto">
            <a:xfrm>
              <a:off x="4709" y="1836"/>
              <a:ext cx="31" cy="6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88" name="Line 12"/>
            <p:cNvSpPr>
              <a:spLocks noChangeShapeType="1"/>
            </p:cNvSpPr>
            <p:nvPr/>
          </p:nvSpPr>
          <p:spPr bwMode="auto">
            <a:xfrm flipV="1">
              <a:off x="1508" y="618"/>
              <a:ext cx="1625" cy="10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2989" name="Line 13"/>
            <p:cNvSpPr>
              <a:spLocks noChangeShapeType="1"/>
            </p:cNvSpPr>
            <p:nvPr/>
          </p:nvSpPr>
          <p:spPr bwMode="auto">
            <a:xfrm flipV="1">
              <a:off x="1570" y="661"/>
              <a:ext cx="1563" cy="97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2990" name="Line 14"/>
            <p:cNvSpPr>
              <a:spLocks noChangeShapeType="1"/>
            </p:cNvSpPr>
            <p:nvPr/>
          </p:nvSpPr>
          <p:spPr bwMode="auto">
            <a:xfrm rot="14919860" flipV="1">
              <a:off x="3174" y="601"/>
              <a:ext cx="1483" cy="1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2991" name="Line 15"/>
            <p:cNvSpPr>
              <a:spLocks noChangeShapeType="1"/>
            </p:cNvSpPr>
            <p:nvPr/>
          </p:nvSpPr>
          <p:spPr bwMode="auto">
            <a:xfrm rot="4123705" flipV="1">
              <a:off x="3172" y="560"/>
              <a:ext cx="1539" cy="11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382992" name="Group 16"/>
            <p:cNvGrpSpPr>
              <a:grpSpLocks/>
            </p:cNvGrpSpPr>
            <p:nvPr/>
          </p:nvGrpSpPr>
          <p:grpSpPr bwMode="auto">
            <a:xfrm>
              <a:off x="2161" y="2101"/>
              <a:ext cx="361" cy="803"/>
              <a:chOff x="2736" y="2056"/>
              <a:chExt cx="312" cy="752"/>
            </a:xfrm>
          </p:grpSpPr>
          <p:sp>
            <p:nvSpPr>
              <p:cNvPr id="382993" name="Rectangle 17"/>
              <p:cNvSpPr>
                <a:spLocks noChangeArrowheads="1"/>
              </p:cNvSpPr>
              <p:nvPr/>
            </p:nvSpPr>
            <p:spPr bwMode="auto">
              <a:xfrm>
                <a:off x="2808"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4" name="Rectangle 18"/>
              <p:cNvSpPr>
                <a:spLocks noChangeArrowheads="1"/>
              </p:cNvSpPr>
              <p:nvPr/>
            </p:nvSpPr>
            <p:spPr bwMode="auto">
              <a:xfrm>
                <a:off x="2920" y="2520"/>
                <a:ext cx="56"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5" name="Rectangle 19"/>
              <p:cNvSpPr>
                <a:spLocks noChangeArrowheads="1"/>
              </p:cNvSpPr>
              <p:nvPr/>
            </p:nvSpPr>
            <p:spPr bwMode="auto">
              <a:xfrm>
                <a:off x="2808" y="2232"/>
                <a:ext cx="168" cy="288"/>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6" name="AutoShape 20"/>
              <p:cNvSpPr>
                <a:spLocks noChangeArrowheads="1"/>
              </p:cNvSpPr>
              <p:nvPr/>
            </p:nvSpPr>
            <p:spPr bwMode="auto">
              <a:xfrm>
                <a:off x="2736"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7" name="AutoShape 21"/>
              <p:cNvSpPr>
                <a:spLocks noChangeArrowheads="1"/>
              </p:cNvSpPr>
              <p:nvPr/>
            </p:nvSpPr>
            <p:spPr bwMode="auto">
              <a:xfrm rot="-409279">
                <a:off x="2984" y="2232"/>
                <a:ext cx="64" cy="304"/>
              </a:xfrm>
              <a:prstGeom prst="parallelogram">
                <a:avLst>
                  <a:gd name="adj" fmla="val 25000"/>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2998" name="Oval 22"/>
              <p:cNvSpPr>
                <a:spLocks noChangeArrowheads="1"/>
              </p:cNvSpPr>
              <p:nvPr/>
            </p:nvSpPr>
            <p:spPr bwMode="auto">
              <a:xfrm>
                <a:off x="2808" y="2056"/>
                <a:ext cx="152" cy="152"/>
              </a:xfrm>
              <a:prstGeom prst="ellipse">
                <a:avLst/>
              </a:prstGeom>
              <a:solidFill>
                <a:srgbClr val="FF99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382999" name="Line 23"/>
            <p:cNvSpPr>
              <a:spLocks noChangeShapeType="1"/>
            </p:cNvSpPr>
            <p:nvPr/>
          </p:nvSpPr>
          <p:spPr bwMode="auto">
            <a:xfrm>
              <a:off x="2722" y="916"/>
              <a:ext cx="802"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00" name="Line 24"/>
            <p:cNvSpPr>
              <a:spLocks noChangeShapeType="1"/>
            </p:cNvSpPr>
            <p:nvPr/>
          </p:nvSpPr>
          <p:spPr bwMode="auto">
            <a:xfrm>
              <a:off x="2678" y="948"/>
              <a:ext cx="902"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383001" name="AutoShape 25"/>
            <p:cNvCxnSpPr>
              <a:cxnSpLocks noChangeShapeType="1"/>
              <a:stCxn id="382991" idx="0"/>
              <a:endCxn id="382991" idx="1"/>
            </p:cNvCxnSpPr>
            <p:nvPr/>
          </p:nvCxnSpPr>
          <p:spPr bwMode="auto">
            <a:xfrm>
              <a:off x="3135" y="615"/>
              <a:ext cx="1615" cy="102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83002" name="Rectangle 26"/>
            <p:cNvSpPr>
              <a:spLocks noChangeArrowheads="1"/>
            </p:cNvSpPr>
            <p:nvPr/>
          </p:nvSpPr>
          <p:spPr bwMode="auto">
            <a:xfrm rot="2048788">
              <a:off x="3487" y="1272"/>
              <a:ext cx="1361" cy="3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3" name="Rectangle 27"/>
            <p:cNvSpPr>
              <a:spLocks noChangeArrowheads="1"/>
            </p:cNvSpPr>
            <p:nvPr/>
          </p:nvSpPr>
          <p:spPr bwMode="auto">
            <a:xfrm rot="19534638">
              <a:off x="1424" y="1273"/>
              <a:ext cx="1346" cy="3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4" name="Rectangle 28"/>
            <p:cNvSpPr>
              <a:spLocks noChangeArrowheads="1"/>
            </p:cNvSpPr>
            <p:nvPr/>
          </p:nvSpPr>
          <p:spPr bwMode="auto">
            <a:xfrm rot="-5400000">
              <a:off x="4636" y="1717"/>
              <a:ext cx="183" cy="5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5" name="Rectangle 29"/>
            <p:cNvSpPr>
              <a:spLocks noChangeArrowheads="1"/>
            </p:cNvSpPr>
            <p:nvPr/>
          </p:nvSpPr>
          <p:spPr bwMode="auto">
            <a:xfrm rot="-5400000">
              <a:off x="1446" y="1709"/>
              <a:ext cx="183" cy="5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6" name="Rectangle 30"/>
            <p:cNvSpPr>
              <a:spLocks noChangeArrowheads="1"/>
            </p:cNvSpPr>
            <p:nvPr/>
          </p:nvSpPr>
          <p:spPr bwMode="auto">
            <a:xfrm>
              <a:off x="2662" y="919"/>
              <a:ext cx="942" cy="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7" name="Rectangle 31"/>
            <p:cNvSpPr>
              <a:spLocks noChangeArrowheads="1"/>
            </p:cNvSpPr>
            <p:nvPr/>
          </p:nvSpPr>
          <p:spPr bwMode="auto">
            <a:xfrm>
              <a:off x="4700" y="2489"/>
              <a:ext cx="56" cy="51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8" name="Rectangle 32"/>
            <p:cNvSpPr>
              <a:spLocks noChangeArrowheads="1"/>
            </p:cNvSpPr>
            <p:nvPr/>
          </p:nvSpPr>
          <p:spPr bwMode="auto">
            <a:xfrm>
              <a:off x="1512" y="2488"/>
              <a:ext cx="50" cy="51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09" name="Rectangle 33"/>
            <p:cNvSpPr>
              <a:spLocks noChangeArrowheads="1"/>
            </p:cNvSpPr>
            <p:nvPr/>
          </p:nvSpPr>
          <p:spPr bwMode="auto">
            <a:xfrm>
              <a:off x="3848" y="3432"/>
              <a:ext cx="254" cy="72"/>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10" name="Rectangle 34"/>
            <p:cNvSpPr>
              <a:spLocks noChangeArrowheads="1"/>
            </p:cNvSpPr>
            <p:nvPr/>
          </p:nvSpPr>
          <p:spPr bwMode="auto">
            <a:xfrm>
              <a:off x="3449" y="3288"/>
              <a:ext cx="399" cy="52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11" name="Rectangle 35"/>
            <p:cNvSpPr>
              <a:spLocks noChangeArrowheads="1"/>
            </p:cNvSpPr>
            <p:nvPr/>
          </p:nvSpPr>
          <p:spPr bwMode="auto">
            <a:xfrm>
              <a:off x="4102" y="560"/>
              <a:ext cx="130" cy="325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12" name="Rectangle 36"/>
            <p:cNvSpPr>
              <a:spLocks noChangeArrowheads="1"/>
            </p:cNvSpPr>
            <p:nvPr/>
          </p:nvSpPr>
          <p:spPr bwMode="auto">
            <a:xfrm rot="-1909093">
              <a:off x="1512" y="1206"/>
              <a:ext cx="998" cy="56"/>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383013" name="Text Box 37"/>
            <p:cNvSpPr txBox="1">
              <a:spLocks noChangeArrowheads="1"/>
            </p:cNvSpPr>
            <p:nvPr/>
          </p:nvSpPr>
          <p:spPr bwMode="auto">
            <a:xfrm>
              <a:off x="4640" y="536"/>
              <a:ext cx="12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dirty="0">
                  <a:solidFill>
                    <a:schemeClr val="accent1">
                      <a:lumMod val="75000"/>
                    </a:schemeClr>
                  </a:solidFill>
                </a:rPr>
                <a:t>Kompakte Bauweise</a:t>
              </a:r>
            </a:p>
          </p:txBody>
        </p:sp>
        <p:sp>
          <p:nvSpPr>
            <p:cNvPr id="383014" name="Line 38"/>
            <p:cNvSpPr>
              <a:spLocks noChangeShapeType="1"/>
            </p:cNvSpPr>
            <p:nvPr/>
          </p:nvSpPr>
          <p:spPr bwMode="auto">
            <a:xfrm flipH="1">
              <a:off x="3208" y="752"/>
              <a:ext cx="1616" cy="11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15" name="Text Box 39"/>
            <p:cNvSpPr txBox="1">
              <a:spLocks noChangeArrowheads="1"/>
            </p:cNvSpPr>
            <p:nvPr/>
          </p:nvSpPr>
          <p:spPr bwMode="auto">
            <a:xfrm>
              <a:off x="4853" y="2588"/>
              <a:ext cx="1404" cy="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solidFill>
                    <a:srgbClr val="C00000"/>
                  </a:solidFill>
                </a:rPr>
                <a:t>Niedrige </a:t>
              </a:r>
            </a:p>
            <a:p>
              <a:pPr algn="ctr"/>
              <a:r>
                <a:rPr lang="de-DE" altLang="de-DE" sz="1800" b="1" dirty="0">
                  <a:solidFill>
                    <a:srgbClr val="C00000"/>
                  </a:solidFill>
                </a:rPr>
                <a:t>U-Werte der Außenbauteile</a:t>
              </a:r>
            </a:p>
          </p:txBody>
        </p:sp>
        <p:sp>
          <p:nvSpPr>
            <p:cNvPr id="383016" name="Line 40"/>
            <p:cNvSpPr>
              <a:spLocks noChangeShapeType="1"/>
            </p:cNvSpPr>
            <p:nvPr/>
          </p:nvSpPr>
          <p:spPr bwMode="auto">
            <a:xfrm flipH="1" flipV="1">
              <a:off x="4720" y="2752"/>
              <a:ext cx="288" cy="1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17" name="Text Box 41"/>
            <p:cNvSpPr txBox="1">
              <a:spLocks noChangeArrowheads="1"/>
            </p:cNvSpPr>
            <p:nvPr/>
          </p:nvSpPr>
          <p:spPr bwMode="auto">
            <a:xfrm>
              <a:off x="-208" y="1810"/>
              <a:ext cx="168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solidFill>
                    <a:schemeClr val="accent1">
                      <a:lumMod val="75000"/>
                    </a:schemeClr>
                  </a:solidFill>
                </a:rPr>
                <a:t>Südorientierung der Wohnräume</a:t>
              </a:r>
            </a:p>
          </p:txBody>
        </p:sp>
        <p:sp>
          <p:nvSpPr>
            <p:cNvPr id="383018" name="Line 42"/>
            <p:cNvSpPr>
              <a:spLocks noChangeShapeType="1"/>
            </p:cNvSpPr>
            <p:nvPr/>
          </p:nvSpPr>
          <p:spPr bwMode="auto">
            <a:xfrm>
              <a:off x="1281" y="2101"/>
              <a:ext cx="263" cy="5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19" name="Text Box 43"/>
            <p:cNvSpPr txBox="1">
              <a:spLocks noChangeArrowheads="1"/>
            </p:cNvSpPr>
            <p:nvPr/>
          </p:nvSpPr>
          <p:spPr bwMode="auto">
            <a:xfrm>
              <a:off x="-19" y="2928"/>
              <a:ext cx="1475"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solidFill>
                    <a:srgbClr val="C00000"/>
                  </a:solidFill>
                </a:rPr>
                <a:t>Reduzierung der Wärme-brücken</a:t>
              </a:r>
            </a:p>
          </p:txBody>
        </p:sp>
        <p:sp>
          <p:nvSpPr>
            <p:cNvPr id="383020" name="Line 44"/>
            <p:cNvSpPr>
              <a:spLocks noChangeShapeType="1"/>
            </p:cNvSpPr>
            <p:nvPr/>
          </p:nvSpPr>
          <p:spPr bwMode="auto">
            <a:xfrm flipV="1">
              <a:off x="1281" y="2976"/>
              <a:ext cx="303" cy="24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21" name="Text Box 45"/>
            <p:cNvSpPr txBox="1">
              <a:spLocks noChangeArrowheads="1"/>
            </p:cNvSpPr>
            <p:nvPr/>
          </p:nvSpPr>
          <p:spPr bwMode="auto">
            <a:xfrm>
              <a:off x="328" y="651"/>
              <a:ext cx="1256"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dirty="0">
                  <a:solidFill>
                    <a:schemeClr val="tx1">
                      <a:lumMod val="75000"/>
                      <a:lumOff val="25000"/>
                    </a:schemeClr>
                  </a:solidFill>
                </a:rPr>
                <a:t>Ggf. Nutzung erneuerbarer Energien</a:t>
              </a:r>
            </a:p>
          </p:txBody>
        </p:sp>
        <p:sp>
          <p:nvSpPr>
            <p:cNvPr id="383022" name="Line 46"/>
            <p:cNvSpPr>
              <a:spLocks noChangeShapeType="1"/>
            </p:cNvSpPr>
            <p:nvPr/>
          </p:nvSpPr>
          <p:spPr bwMode="auto">
            <a:xfrm>
              <a:off x="1456" y="1049"/>
              <a:ext cx="544" cy="1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23" name="Text Box 47"/>
            <p:cNvSpPr txBox="1">
              <a:spLocks noChangeArrowheads="1"/>
            </p:cNvSpPr>
            <p:nvPr/>
          </p:nvSpPr>
          <p:spPr bwMode="auto">
            <a:xfrm>
              <a:off x="1728" y="3104"/>
              <a:ext cx="148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solidFill>
                    <a:schemeClr val="tx1">
                      <a:lumMod val="75000"/>
                      <a:lumOff val="25000"/>
                    </a:schemeClr>
                  </a:solidFill>
                </a:rPr>
                <a:t>Effiziente Anlagentechnik</a:t>
              </a:r>
            </a:p>
          </p:txBody>
        </p:sp>
        <p:sp>
          <p:nvSpPr>
            <p:cNvPr id="383024" name="Line 48"/>
            <p:cNvSpPr>
              <a:spLocks noChangeShapeType="1"/>
            </p:cNvSpPr>
            <p:nvPr/>
          </p:nvSpPr>
          <p:spPr bwMode="auto">
            <a:xfrm>
              <a:off x="2976" y="3224"/>
              <a:ext cx="656" cy="27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83025" name="Text Box 49"/>
            <p:cNvSpPr txBox="1">
              <a:spLocks noChangeArrowheads="1"/>
            </p:cNvSpPr>
            <p:nvPr/>
          </p:nvSpPr>
          <p:spPr bwMode="auto">
            <a:xfrm>
              <a:off x="4880" y="1304"/>
              <a:ext cx="147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800" b="1" dirty="0">
                  <a:solidFill>
                    <a:srgbClr val="C00000"/>
                  </a:solidFill>
                </a:rPr>
                <a:t>Luftdichte Gebäudehülle</a:t>
              </a:r>
            </a:p>
          </p:txBody>
        </p:sp>
        <p:sp>
          <p:nvSpPr>
            <p:cNvPr id="383026" name="Line 50"/>
            <p:cNvSpPr>
              <a:spLocks noChangeShapeType="1"/>
            </p:cNvSpPr>
            <p:nvPr/>
          </p:nvSpPr>
          <p:spPr bwMode="auto">
            <a:xfrm flipH="1">
              <a:off x="4688" y="1504"/>
              <a:ext cx="320" cy="1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Tree>
    <p:extLst>
      <p:ext uri="{BB962C8B-B14F-4D97-AF65-F5344CB8AC3E}">
        <p14:creationId xmlns:p14="http://schemas.microsoft.com/office/powerpoint/2010/main" val="3060355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2" name="Rectangle 4"/>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406546" name="Group 18"/>
          <p:cNvGrpSpPr>
            <a:grpSpLocks/>
          </p:cNvGrpSpPr>
          <p:nvPr/>
        </p:nvGrpSpPr>
        <p:grpSpPr bwMode="auto">
          <a:xfrm>
            <a:off x="554646" y="464063"/>
            <a:ext cx="7791453" cy="5709149"/>
            <a:chOff x="200" y="71"/>
            <a:chExt cx="5317" cy="3609"/>
          </a:xfrm>
        </p:grpSpPr>
        <p:pic>
          <p:nvPicPr>
            <p:cNvPr id="406548" name="Picture 20" descr="PICT0003"/>
            <p:cNvPicPr>
              <a:picLocks noChangeAspect="1" noChangeArrowheads="1"/>
            </p:cNvPicPr>
            <p:nvPr/>
          </p:nvPicPr>
          <p:blipFill>
            <a:blip r:embed="rId2">
              <a:lum bright="20000" contrast="20000"/>
              <a:extLst>
                <a:ext uri="{28A0092B-C50C-407E-A947-70E740481C1C}">
                  <a14:useLocalDpi xmlns:a14="http://schemas.microsoft.com/office/drawing/2010/main"/>
                </a:ext>
              </a:extLst>
            </a:blip>
            <a:srcRect/>
            <a:stretch>
              <a:fillRect/>
            </a:stretch>
          </p:blipFill>
          <p:spPr bwMode="auto">
            <a:xfrm>
              <a:off x="3702" y="800"/>
              <a:ext cx="1815" cy="2580"/>
            </a:xfrm>
            <a:prstGeom prst="rect">
              <a:avLst/>
            </a:prstGeom>
            <a:noFill/>
            <a:extLst>
              <a:ext uri="{909E8E84-426E-40DD-AFC4-6F175D3DCCD1}">
                <a14:hiddenFill xmlns:a14="http://schemas.microsoft.com/office/drawing/2010/main">
                  <a:solidFill>
                    <a:srgbClr val="FFFFFF"/>
                  </a:solidFill>
                </a14:hiddenFill>
              </a:ext>
            </a:extLst>
          </p:spPr>
        </p:pic>
        <p:pic>
          <p:nvPicPr>
            <p:cNvPr id="406551" name="Picture 23" descr="PICT000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200" y="71"/>
              <a:ext cx="2975" cy="3609"/>
            </a:xfrm>
            <a:prstGeom prst="rect">
              <a:avLst/>
            </a:prstGeom>
            <a:noFill/>
            <a:extLst>
              <a:ext uri="{909E8E84-426E-40DD-AFC4-6F175D3DCCD1}">
                <a14:hiddenFill xmlns:a14="http://schemas.microsoft.com/office/drawing/2010/main">
                  <a:solidFill>
                    <a:srgbClr val="FFFFFF"/>
                  </a:solidFill>
                </a14:hiddenFill>
              </a:ext>
            </a:extLst>
          </p:spPr>
        </p:pic>
      </p:grpSp>
      <p:sp>
        <p:nvSpPr>
          <p:cNvPr id="406553" name="Text Box 25"/>
          <p:cNvSpPr txBox="1">
            <a:spLocks noChangeArrowheads="1"/>
          </p:cNvSpPr>
          <p:nvPr/>
        </p:nvSpPr>
        <p:spPr bwMode="auto">
          <a:xfrm>
            <a:off x="550252" y="1975455"/>
            <a:ext cx="4359520" cy="52322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dirty="0">
                <a:solidFill>
                  <a:srgbClr val="FFFFFF"/>
                </a:solidFill>
              </a:rPr>
              <a:t>Heizungen von </a:t>
            </a:r>
            <a:r>
              <a:rPr lang="de-DE" altLang="de-DE" dirty="0" smtClean="0">
                <a:solidFill>
                  <a:srgbClr val="FFFFFF"/>
                </a:solidFill>
              </a:rPr>
              <a:t>gestern</a:t>
            </a:r>
            <a:endParaRPr lang="de-DE" altLang="de-DE" dirty="0">
              <a:solidFill>
                <a:srgbClr val="FFFFFF"/>
              </a:solidFill>
            </a:endParaRPr>
          </a:p>
        </p:txBody>
      </p:sp>
      <p:sp>
        <p:nvSpPr>
          <p:cNvPr id="12" name="Text Box 25"/>
          <p:cNvSpPr txBox="1">
            <a:spLocks noChangeArrowheads="1"/>
          </p:cNvSpPr>
          <p:nvPr/>
        </p:nvSpPr>
        <p:spPr bwMode="auto">
          <a:xfrm>
            <a:off x="5600701" y="2809799"/>
            <a:ext cx="2659672" cy="523220"/>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dirty="0" smtClean="0">
                <a:solidFill>
                  <a:srgbClr val="FFFFFF"/>
                </a:solidFill>
              </a:rPr>
              <a:t>...</a:t>
            </a:r>
            <a:r>
              <a:rPr lang="de-DE" altLang="de-DE" dirty="0">
                <a:solidFill>
                  <a:srgbClr val="FFFFFF"/>
                </a:solidFill>
              </a:rPr>
              <a:t>und heute</a:t>
            </a:r>
          </a:p>
        </p:txBody>
      </p:sp>
      <p:sp>
        <p:nvSpPr>
          <p:cNvPr id="13" name="Textfeld 3"/>
          <p:cNvSpPr txBox="1">
            <a:spLocks noChangeArrowheads="1"/>
          </p:cNvSpPr>
          <p:nvPr/>
        </p:nvSpPr>
        <p:spPr bwMode="auto">
          <a:xfrm>
            <a:off x="439906"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H. </a:t>
            </a:r>
            <a:r>
              <a:rPr lang="de-DE" altLang="de-DE" sz="1200" dirty="0" err="1" smtClean="0">
                <a:solidFill>
                  <a:srgbClr val="000000"/>
                </a:solidFill>
              </a:rPr>
              <a:t>Obermeyer</a:t>
            </a:r>
            <a:endParaRPr lang="de-DE" altLang="de-DE" sz="1200" dirty="0">
              <a:solidFill>
                <a:srgbClr val="000000"/>
              </a:solidFill>
            </a:endParaRPr>
          </a:p>
        </p:txBody>
      </p:sp>
    </p:spTree>
    <p:extLst>
      <p:ext uri="{BB962C8B-B14F-4D97-AF65-F5344CB8AC3E}">
        <p14:creationId xmlns:p14="http://schemas.microsoft.com/office/powerpoint/2010/main" val="1637821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2914650" y="1504954"/>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solidFill>
                <a:prstClr val="black"/>
              </a:solidFill>
            </a:endParaRPr>
          </a:p>
        </p:txBody>
      </p:sp>
      <p:pic>
        <p:nvPicPr>
          <p:cNvPr id="119813" name="Picture 5" descr="112_122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81751" y="1641101"/>
            <a:ext cx="2365856" cy="31543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981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116" y="686245"/>
            <a:ext cx="4705350" cy="3382962"/>
          </a:xfrm>
          <a:prstGeom prst="rect">
            <a:avLst/>
          </a:prstGeom>
          <a:noFill/>
          <a:ln>
            <a:noFill/>
          </a:ln>
          <a:effectLst/>
          <a:extLst>
            <a:ext uri="{909E8E84-426E-40DD-AFC4-6F175D3DCCD1}">
              <a14:hiddenFill xmlns:a14="http://schemas.microsoft.com/office/drawing/2010/main">
                <a:gradFill rotWithShape="0">
                  <a:gsLst>
                    <a:gs pos="0">
                      <a:srgbClr val="00FFFF"/>
                    </a:gs>
                    <a:gs pos="100000">
                      <a:srgbClr val="6666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2" name="Picture 4" descr="Heiztherme nachh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8932" y="3846459"/>
            <a:ext cx="3148794" cy="23611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2" name="Rectangle 6"/>
          <p:cNvSpPr txBox="1">
            <a:spLocks noChangeArrowheads="1"/>
          </p:cNvSpPr>
          <p:nvPr/>
        </p:nvSpPr>
        <p:spPr>
          <a:xfrm>
            <a:off x="4650446" y="4909759"/>
            <a:ext cx="2472629" cy="723900"/>
          </a:xfrm>
          <a:prstGeom prst="rect">
            <a:avLst/>
          </a:prstGeom>
          <a:no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de-DE" sz="2800" dirty="0" smtClean="0">
                <a:solidFill>
                  <a:schemeClr val="bg1"/>
                </a:solidFill>
                <a:latin typeface="Arial" pitchFamily="34" charset="0"/>
                <a:cs typeface="Arial" pitchFamily="34" charset="0"/>
              </a:rPr>
              <a:t>und heute!</a:t>
            </a:r>
          </a:p>
        </p:txBody>
      </p:sp>
      <p:sp>
        <p:nvSpPr>
          <p:cNvPr id="14" name="Textfeld 3"/>
          <p:cNvSpPr txBox="1">
            <a:spLocks noChangeArrowheads="1"/>
          </p:cNvSpPr>
          <p:nvPr/>
        </p:nvSpPr>
        <p:spPr bwMode="auto">
          <a:xfrm>
            <a:off x="439906"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links Joachim Weid, rechts Bernhard Andre</a:t>
            </a:r>
            <a:endParaRPr lang="de-DE" altLang="de-DE" sz="1200" dirty="0">
              <a:solidFill>
                <a:srgbClr val="000000"/>
              </a:solidFill>
            </a:endParaRPr>
          </a:p>
        </p:txBody>
      </p:sp>
      <p:sp>
        <p:nvSpPr>
          <p:cNvPr id="15" name="Rectangle 6"/>
          <p:cNvSpPr txBox="1">
            <a:spLocks noChangeArrowheads="1"/>
          </p:cNvSpPr>
          <p:nvPr/>
        </p:nvSpPr>
        <p:spPr>
          <a:xfrm>
            <a:off x="-86064" y="3233030"/>
            <a:ext cx="5162889" cy="723900"/>
          </a:xfrm>
          <a:prstGeom prst="rect">
            <a:avLst/>
          </a:prstGeom>
          <a:noFill/>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de-DE" sz="2800" dirty="0" smtClean="0">
                <a:solidFill>
                  <a:schemeClr val="bg1"/>
                </a:solidFill>
                <a:latin typeface="Arial" pitchFamily="34" charset="0"/>
                <a:cs typeface="Arial" pitchFamily="34" charset="0"/>
              </a:rPr>
              <a:t>Heizungstechnik gestern  </a:t>
            </a:r>
          </a:p>
        </p:txBody>
      </p:sp>
    </p:spTree>
    <p:extLst>
      <p:ext uri="{BB962C8B-B14F-4D97-AF65-F5344CB8AC3E}">
        <p14:creationId xmlns:p14="http://schemas.microsoft.com/office/powerpoint/2010/main" val="85403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251406" y="333375"/>
            <a:ext cx="1692569" cy="1186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0418" name="Rectangle 2"/>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700428" name="Group 12"/>
          <p:cNvGrpSpPr>
            <a:grpSpLocks/>
          </p:cNvGrpSpPr>
          <p:nvPr/>
        </p:nvGrpSpPr>
        <p:grpSpPr bwMode="auto">
          <a:xfrm>
            <a:off x="571500" y="777876"/>
            <a:ext cx="8036169" cy="5040313"/>
            <a:chOff x="158" y="346"/>
            <a:chExt cx="5484" cy="3175"/>
          </a:xfrm>
        </p:grpSpPr>
        <p:grpSp>
          <p:nvGrpSpPr>
            <p:cNvPr id="700429" name="Group 13"/>
            <p:cNvGrpSpPr>
              <a:grpSpLocks/>
            </p:cNvGrpSpPr>
            <p:nvPr/>
          </p:nvGrpSpPr>
          <p:grpSpPr bwMode="auto">
            <a:xfrm>
              <a:off x="158" y="346"/>
              <a:ext cx="5484" cy="3175"/>
              <a:chOff x="158" y="346"/>
              <a:chExt cx="5484" cy="3175"/>
            </a:xfrm>
          </p:grpSpPr>
          <p:sp>
            <p:nvSpPr>
              <p:cNvPr id="700430" name="Text Box 14"/>
              <p:cNvSpPr txBox="1">
                <a:spLocks noChangeArrowheads="1"/>
              </p:cNvSpPr>
              <p:nvPr/>
            </p:nvSpPr>
            <p:spPr bwMode="auto">
              <a:xfrm>
                <a:off x="612" y="482"/>
                <a:ext cx="10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700431" name="Rectangle 15"/>
              <p:cNvSpPr>
                <a:spLocks noChangeAspect="1" noChangeArrowheads="1"/>
              </p:cNvSpPr>
              <p:nvPr/>
            </p:nvSpPr>
            <p:spPr bwMode="auto">
              <a:xfrm>
                <a:off x="158" y="346"/>
                <a:ext cx="5484" cy="3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0432" name="Group 16"/>
              <p:cNvGrpSpPr>
                <a:grpSpLocks noChangeAspect="1"/>
              </p:cNvGrpSpPr>
              <p:nvPr/>
            </p:nvGrpSpPr>
            <p:grpSpPr bwMode="auto">
              <a:xfrm>
                <a:off x="550" y="1425"/>
                <a:ext cx="4700" cy="1259"/>
                <a:chOff x="183" y="392"/>
                <a:chExt cx="732" cy="196"/>
              </a:xfrm>
            </p:grpSpPr>
            <p:grpSp>
              <p:nvGrpSpPr>
                <p:cNvPr id="700433" name="Group 17"/>
                <p:cNvGrpSpPr>
                  <a:grpSpLocks noChangeAspect="1"/>
                </p:cNvGrpSpPr>
                <p:nvPr/>
              </p:nvGrpSpPr>
              <p:grpSpPr bwMode="auto">
                <a:xfrm>
                  <a:off x="183" y="392"/>
                  <a:ext cx="732" cy="196"/>
                  <a:chOff x="244" y="196"/>
                  <a:chExt cx="732" cy="168"/>
                </a:xfrm>
              </p:grpSpPr>
              <p:sp>
                <p:nvSpPr>
                  <p:cNvPr id="700434" name="Line 18"/>
                  <p:cNvSpPr>
                    <a:spLocks noChangeAspect="1" noChangeShapeType="1"/>
                  </p:cNvSpPr>
                  <p:nvPr/>
                </p:nvSpPr>
                <p:spPr bwMode="auto">
                  <a:xfrm>
                    <a:off x="366" y="224"/>
                    <a:ext cx="427"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35" name="Line 19"/>
                  <p:cNvSpPr>
                    <a:spLocks noChangeAspect="1" noChangeShapeType="1"/>
                  </p:cNvSpPr>
                  <p:nvPr/>
                </p:nvSpPr>
                <p:spPr bwMode="auto">
                  <a:xfrm>
                    <a:off x="366" y="280"/>
                    <a:ext cx="427" cy="0"/>
                  </a:xfrm>
                  <a:prstGeom prst="line">
                    <a:avLst/>
                  </a:prstGeom>
                  <a:noFill/>
                  <a:ln w="57150">
                    <a:solidFill>
                      <a:srgbClr val="333399"/>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36" name="Rectangle 20"/>
                  <p:cNvSpPr>
                    <a:spLocks noChangeAspect="1" noChangeArrowheads="1"/>
                  </p:cNvSpPr>
                  <p:nvPr/>
                </p:nvSpPr>
                <p:spPr bwMode="auto">
                  <a:xfrm>
                    <a:off x="244" y="196"/>
                    <a:ext cx="122" cy="168"/>
                  </a:xfrm>
                  <a:prstGeom prst="rect">
                    <a:avLst/>
                  </a:prstGeom>
                  <a:gradFill rotWithShape="1">
                    <a:gsLst>
                      <a:gs pos="0">
                        <a:srgbClr val="FF0000">
                          <a:alpha val="80000"/>
                        </a:srgbClr>
                      </a:gs>
                      <a:gs pos="100000">
                        <a:srgbClr val="FF0000">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0437" name="Group 21"/>
                  <p:cNvGrpSpPr>
                    <a:grpSpLocks noChangeAspect="1"/>
                  </p:cNvGrpSpPr>
                  <p:nvPr/>
                </p:nvGrpSpPr>
                <p:grpSpPr bwMode="auto">
                  <a:xfrm>
                    <a:off x="793" y="196"/>
                    <a:ext cx="183" cy="112"/>
                    <a:chOff x="793" y="196"/>
                    <a:chExt cx="121" cy="112"/>
                  </a:xfrm>
                </p:grpSpPr>
                <p:sp>
                  <p:nvSpPr>
                    <p:cNvPr id="700438" name="Rectangle 22"/>
                    <p:cNvSpPr>
                      <a:spLocks noChangeAspect="1" noChangeArrowheads="1"/>
                    </p:cNvSpPr>
                    <p:nvPr/>
                  </p:nvSpPr>
                  <p:spPr bwMode="auto">
                    <a:xfrm>
                      <a:off x="793" y="196"/>
                      <a:ext cx="121" cy="112"/>
                    </a:xfrm>
                    <a:prstGeom prst="rect">
                      <a:avLst/>
                    </a:prstGeom>
                    <a:gradFill rotWithShape="1">
                      <a:gsLst>
                        <a:gs pos="0">
                          <a:srgbClr val="FF0000"/>
                        </a:gs>
                        <a:gs pos="100000">
                          <a:srgbClr val="333399">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0439" name="Group 23"/>
                    <p:cNvGrpSpPr>
                      <a:grpSpLocks noChangeAspect="1"/>
                    </p:cNvGrpSpPr>
                    <p:nvPr/>
                  </p:nvGrpSpPr>
                  <p:grpSpPr bwMode="auto">
                    <a:xfrm>
                      <a:off x="803" y="206"/>
                      <a:ext cx="101" cy="93"/>
                      <a:chOff x="807" y="209"/>
                      <a:chExt cx="209" cy="88"/>
                    </a:xfrm>
                  </p:grpSpPr>
                  <p:grpSp>
                    <p:nvGrpSpPr>
                      <p:cNvPr id="700440" name="Group 24"/>
                      <p:cNvGrpSpPr>
                        <a:grpSpLocks noChangeAspect="1"/>
                      </p:cNvGrpSpPr>
                      <p:nvPr/>
                    </p:nvGrpSpPr>
                    <p:grpSpPr bwMode="auto">
                      <a:xfrm>
                        <a:off x="807" y="209"/>
                        <a:ext cx="93" cy="88"/>
                        <a:chOff x="807" y="209"/>
                        <a:chExt cx="93" cy="88"/>
                      </a:xfrm>
                    </p:grpSpPr>
                    <p:sp>
                      <p:nvSpPr>
                        <p:cNvPr id="700441" name="Line 25"/>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2" name="Line 26"/>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3" name="Line 27"/>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4" name="Line 28"/>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5" name="Line 29"/>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0446" name="Group 30"/>
                      <p:cNvGrpSpPr>
                        <a:grpSpLocks noChangeAspect="1"/>
                      </p:cNvGrpSpPr>
                      <p:nvPr/>
                    </p:nvGrpSpPr>
                    <p:grpSpPr bwMode="auto">
                      <a:xfrm>
                        <a:off x="923" y="209"/>
                        <a:ext cx="93" cy="88"/>
                        <a:chOff x="807" y="209"/>
                        <a:chExt cx="93" cy="88"/>
                      </a:xfrm>
                    </p:grpSpPr>
                    <p:sp>
                      <p:nvSpPr>
                        <p:cNvPr id="700447" name="Line 31"/>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8" name="Line 32"/>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49" name="Line 33"/>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50" name="Line 34"/>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51" name="Line 35"/>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grpSp>
              <p:nvGrpSpPr>
                <p:cNvPr id="700452" name="Group 36"/>
                <p:cNvGrpSpPr>
                  <a:grpSpLocks noChangeAspect="1"/>
                </p:cNvGrpSpPr>
                <p:nvPr/>
              </p:nvGrpSpPr>
              <p:grpSpPr bwMode="auto">
                <a:xfrm>
                  <a:off x="651" y="401"/>
                  <a:ext cx="32" cy="37"/>
                  <a:chOff x="653" y="204"/>
                  <a:chExt cx="32" cy="31"/>
                </a:xfrm>
              </p:grpSpPr>
              <p:sp>
                <p:nvSpPr>
                  <p:cNvPr id="700453" name="AutoShape 37"/>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0454" name="Line 38"/>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0455" name="Line 39"/>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0456" name="Group 40"/>
                <p:cNvGrpSpPr>
                  <a:grpSpLocks noChangeAspect="1"/>
                </p:cNvGrpSpPr>
                <p:nvPr/>
              </p:nvGrpSpPr>
              <p:grpSpPr bwMode="auto">
                <a:xfrm>
                  <a:off x="370" y="406"/>
                  <a:ext cx="36" cy="36"/>
                  <a:chOff x="529" y="300"/>
                  <a:chExt cx="76" cy="73"/>
                </a:xfrm>
              </p:grpSpPr>
              <p:sp>
                <p:nvSpPr>
                  <p:cNvPr id="700457" name="Oval 41"/>
                  <p:cNvSpPr>
                    <a:spLocks noChangeAspect="1" noChangeArrowheads="1"/>
                  </p:cNvSpPr>
                  <p:nvPr/>
                </p:nvSpPr>
                <p:spPr bwMode="auto">
                  <a:xfrm>
                    <a:off x="529" y="300"/>
                    <a:ext cx="76" cy="73"/>
                  </a:xfrm>
                  <a:prstGeom prst="ellipse">
                    <a:avLst/>
                  </a:prstGeom>
                  <a:solidFill>
                    <a:srgbClr val="FFFFFF"/>
                  </a:solidFill>
                  <a:ln w="9525">
                    <a:solidFill>
                      <a:srgbClr val="000000"/>
                    </a:solidFill>
                    <a:round/>
                    <a:headEnd/>
                    <a:tailEnd/>
                  </a:ln>
                </p:spPr>
                <p:txBody>
                  <a:bodyPr/>
                  <a:lstStyle/>
                  <a:p>
                    <a:endParaRPr lang="de-DE"/>
                  </a:p>
                </p:txBody>
              </p:sp>
              <p:sp>
                <p:nvSpPr>
                  <p:cNvPr id="700458" name="AutoShape 42"/>
                  <p:cNvSpPr>
                    <a:spLocks noChangeAspect="1" noChangeArrowheads="1"/>
                  </p:cNvSpPr>
                  <p:nvPr/>
                </p:nvSpPr>
                <p:spPr bwMode="auto">
                  <a:xfrm rot="16200000">
                    <a:off x="545" y="309"/>
                    <a:ext cx="61" cy="56"/>
                  </a:xfrm>
                  <a:prstGeom prst="flowChartMerg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sp>
              <p:nvSpPr>
                <p:cNvPr id="700459" name="Rectangle 43"/>
                <p:cNvSpPr>
                  <a:spLocks noChangeAspect="1" noChangeArrowheads="1"/>
                </p:cNvSpPr>
                <p:nvPr/>
              </p:nvSpPr>
              <p:spPr bwMode="auto">
                <a:xfrm>
                  <a:off x="195" y="404"/>
                  <a:ext cx="42" cy="16"/>
                </a:xfrm>
                <a:prstGeom prst="rect">
                  <a:avLst/>
                </a:prstGeom>
                <a:solidFill>
                  <a:srgbClr val="C0C0C0"/>
                </a:solidFill>
                <a:ln w="3175">
                  <a:solidFill>
                    <a:srgbClr val="000000"/>
                  </a:solidFill>
                  <a:miter lim="800000"/>
                  <a:headEnd/>
                  <a:tailEnd/>
                </a:ln>
              </p:spPr>
              <p:txBody>
                <a:bodyPr/>
                <a:lstStyle/>
                <a:p>
                  <a:endParaRPr lang="de-DE"/>
                </a:p>
              </p:txBody>
            </p:sp>
          </p:grpSp>
          <p:sp>
            <p:nvSpPr>
              <p:cNvPr id="700460" name="Text Box 44"/>
              <p:cNvSpPr txBox="1">
                <a:spLocks noChangeArrowheads="1"/>
              </p:cNvSpPr>
              <p:nvPr/>
            </p:nvSpPr>
            <p:spPr bwMode="auto">
              <a:xfrm>
                <a:off x="3787" y="2415"/>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30 °C</a:t>
                </a:r>
              </a:p>
            </p:txBody>
          </p:sp>
          <p:sp>
            <p:nvSpPr>
              <p:cNvPr id="700461" name="Text Box 45"/>
              <p:cNvSpPr txBox="1">
                <a:spLocks noChangeArrowheads="1"/>
              </p:cNvSpPr>
              <p:nvPr/>
            </p:nvSpPr>
            <p:spPr bwMode="auto">
              <a:xfrm>
                <a:off x="3787" y="1026"/>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90 °C</a:t>
                </a:r>
              </a:p>
            </p:txBody>
          </p:sp>
          <p:sp>
            <p:nvSpPr>
              <p:cNvPr id="700462" name="Text Box 46"/>
              <p:cNvSpPr txBox="1">
                <a:spLocks noChangeArrowheads="1"/>
              </p:cNvSpPr>
              <p:nvPr/>
            </p:nvSpPr>
            <p:spPr bwMode="auto">
              <a:xfrm>
                <a:off x="4411"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60 °C</a:t>
                </a:r>
              </a:p>
            </p:txBody>
          </p:sp>
          <p:sp>
            <p:nvSpPr>
              <p:cNvPr id="700463" name="Text Box 47"/>
              <p:cNvSpPr txBox="1">
                <a:spLocks noChangeArrowheads="1"/>
              </p:cNvSpPr>
              <p:nvPr/>
            </p:nvSpPr>
            <p:spPr bwMode="auto">
              <a:xfrm>
                <a:off x="669"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90 °C</a:t>
                </a:r>
              </a:p>
            </p:txBody>
          </p:sp>
          <p:sp>
            <p:nvSpPr>
              <p:cNvPr id="700464" name="Text Box 48"/>
              <p:cNvSpPr txBox="1">
                <a:spLocks noChangeArrowheads="1"/>
              </p:cNvSpPr>
              <p:nvPr/>
            </p:nvSpPr>
            <p:spPr bwMode="auto">
              <a:xfrm>
                <a:off x="385" y="2954"/>
                <a:ext cx="247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Konstant- Temperaturkessel</a:t>
                </a:r>
              </a:p>
            </p:txBody>
          </p:sp>
          <p:sp>
            <p:nvSpPr>
              <p:cNvPr id="700465" name="Text Box 49"/>
              <p:cNvSpPr txBox="1">
                <a:spLocks noChangeArrowheads="1"/>
              </p:cNvSpPr>
              <p:nvPr/>
            </p:nvSpPr>
            <p:spPr bwMode="auto">
              <a:xfrm>
                <a:off x="357" y="544"/>
                <a:ext cx="1662"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Kesseltemperatur-</a:t>
                </a:r>
              </a:p>
              <a:p>
                <a:r>
                  <a:rPr lang="de-DE" altLang="de-DE" sz="2000" b="1"/>
                  <a:t>Thermostat</a:t>
                </a:r>
              </a:p>
            </p:txBody>
          </p:sp>
          <p:sp>
            <p:nvSpPr>
              <p:cNvPr id="700466" name="Text Box 50"/>
              <p:cNvSpPr txBox="1">
                <a:spLocks noChangeArrowheads="1"/>
              </p:cNvSpPr>
              <p:nvPr/>
            </p:nvSpPr>
            <p:spPr bwMode="auto">
              <a:xfrm>
                <a:off x="3334" y="544"/>
                <a:ext cx="102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Handventil</a:t>
                </a:r>
              </a:p>
            </p:txBody>
          </p:sp>
          <p:sp>
            <p:nvSpPr>
              <p:cNvPr id="700467" name="Text Box 51"/>
              <p:cNvSpPr txBox="1">
                <a:spLocks noChangeArrowheads="1"/>
              </p:cNvSpPr>
              <p:nvPr/>
            </p:nvSpPr>
            <p:spPr bwMode="auto">
              <a:xfrm>
                <a:off x="1973" y="1678"/>
                <a:ext cx="71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Pumpe</a:t>
                </a:r>
              </a:p>
            </p:txBody>
          </p:sp>
          <p:sp>
            <p:nvSpPr>
              <p:cNvPr id="700468" name="Text Box 52"/>
              <p:cNvSpPr txBox="1">
                <a:spLocks noChangeArrowheads="1"/>
              </p:cNvSpPr>
              <p:nvPr/>
            </p:nvSpPr>
            <p:spPr bwMode="auto">
              <a:xfrm>
                <a:off x="4266" y="2954"/>
                <a:ext cx="10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Heizkörper</a:t>
                </a:r>
              </a:p>
            </p:txBody>
          </p:sp>
        </p:grpSp>
        <p:sp>
          <p:nvSpPr>
            <p:cNvPr id="700469" name="Text Box 53"/>
            <p:cNvSpPr txBox="1">
              <a:spLocks noChangeArrowheads="1"/>
            </p:cNvSpPr>
            <p:nvPr/>
          </p:nvSpPr>
          <p:spPr bwMode="auto">
            <a:xfrm>
              <a:off x="4980" y="3351"/>
              <a:ext cx="62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900">
                  <a:solidFill>
                    <a:srgbClr val="808080"/>
                  </a:solidFill>
                </a:rPr>
                <a:t>H. Obermeyer</a:t>
              </a:r>
            </a:p>
          </p:txBody>
        </p:sp>
      </p:grpSp>
    </p:spTree>
    <p:extLst>
      <p:ext uri="{BB962C8B-B14F-4D97-AF65-F5344CB8AC3E}">
        <p14:creationId xmlns:p14="http://schemas.microsoft.com/office/powerpoint/2010/main" val="2978527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hteck 67"/>
          <p:cNvSpPr/>
          <p:nvPr/>
        </p:nvSpPr>
        <p:spPr>
          <a:xfrm>
            <a:off x="7251406" y="333375"/>
            <a:ext cx="1692569" cy="1186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1442" name="Rectangle 2"/>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701485" name="Group 45"/>
          <p:cNvGrpSpPr>
            <a:grpSpLocks/>
          </p:cNvGrpSpPr>
          <p:nvPr/>
        </p:nvGrpSpPr>
        <p:grpSpPr bwMode="auto">
          <a:xfrm>
            <a:off x="425694" y="781051"/>
            <a:ext cx="8175381" cy="5040313"/>
            <a:chOff x="63" y="346"/>
            <a:chExt cx="5579" cy="3175"/>
          </a:xfrm>
        </p:grpSpPr>
        <p:grpSp>
          <p:nvGrpSpPr>
            <p:cNvPr id="701486" name="Group 46"/>
            <p:cNvGrpSpPr>
              <a:grpSpLocks/>
            </p:cNvGrpSpPr>
            <p:nvPr/>
          </p:nvGrpSpPr>
          <p:grpSpPr bwMode="auto">
            <a:xfrm>
              <a:off x="63" y="346"/>
              <a:ext cx="5579" cy="3175"/>
              <a:chOff x="63" y="346"/>
              <a:chExt cx="5579" cy="3175"/>
            </a:xfrm>
          </p:grpSpPr>
          <p:sp>
            <p:nvSpPr>
              <p:cNvPr id="701487" name="Text Box 47"/>
              <p:cNvSpPr txBox="1">
                <a:spLocks noChangeArrowheads="1"/>
              </p:cNvSpPr>
              <p:nvPr/>
            </p:nvSpPr>
            <p:spPr bwMode="auto">
              <a:xfrm>
                <a:off x="612" y="482"/>
                <a:ext cx="10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701488" name="Rectangle 48"/>
              <p:cNvSpPr>
                <a:spLocks noChangeAspect="1" noChangeArrowheads="1"/>
              </p:cNvSpPr>
              <p:nvPr/>
            </p:nvSpPr>
            <p:spPr bwMode="auto">
              <a:xfrm>
                <a:off x="158" y="346"/>
                <a:ext cx="5484" cy="3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1489" name="Group 49"/>
              <p:cNvGrpSpPr>
                <a:grpSpLocks noChangeAspect="1"/>
              </p:cNvGrpSpPr>
              <p:nvPr/>
            </p:nvGrpSpPr>
            <p:grpSpPr bwMode="auto">
              <a:xfrm>
                <a:off x="376" y="975"/>
                <a:ext cx="4881" cy="1715"/>
                <a:chOff x="156" y="798"/>
                <a:chExt cx="760" cy="267"/>
              </a:xfrm>
            </p:grpSpPr>
            <p:sp>
              <p:nvSpPr>
                <p:cNvPr id="701490" name="Line 50"/>
                <p:cNvSpPr>
                  <a:spLocks noChangeAspect="1" noChangeShapeType="1"/>
                </p:cNvSpPr>
                <p:nvPr/>
              </p:nvSpPr>
              <p:spPr bwMode="auto">
                <a:xfrm flipH="1">
                  <a:off x="360" y="815"/>
                  <a:ext cx="0" cy="32"/>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01491" name="Group 51"/>
                <p:cNvGrpSpPr>
                  <a:grpSpLocks noChangeAspect="1"/>
                </p:cNvGrpSpPr>
                <p:nvPr/>
              </p:nvGrpSpPr>
              <p:grpSpPr bwMode="auto">
                <a:xfrm>
                  <a:off x="156" y="798"/>
                  <a:ext cx="760" cy="267"/>
                  <a:chOff x="156" y="798"/>
                  <a:chExt cx="760" cy="267"/>
                </a:xfrm>
              </p:grpSpPr>
              <p:sp>
                <p:nvSpPr>
                  <p:cNvPr id="701492" name="Line 52"/>
                  <p:cNvSpPr>
                    <a:spLocks noChangeAspect="1" noChangeShapeType="1"/>
                  </p:cNvSpPr>
                  <p:nvPr/>
                </p:nvSpPr>
                <p:spPr bwMode="auto">
                  <a:xfrm>
                    <a:off x="361" y="901"/>
                    <a:ext cx="372" cy="1"/>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493" name="Line 53"/>
                  <p:cNvSpPr>
                    <a:spLocks noChangeAspect="1" noChangeShapeType="1"/>
                  </p:cNvSpPr>
                  <p:nvPr/>
                </p:nvSpPr>
                <p:spPr bwMode="auto">
                  <a:xfrm>
                    <a:off x="306" y="967"/>
                    <a:ext cx="427" cy="0"/>
                  </a:xfrm>
                  <a:prstGeom prst="line">
                    <a:avLst/>
                  </a:prstGeom>
                  <a:noFill/>
                  <a:ln w="57150">
                    <a:solidFill>
                      <a:srgbClr val="333399">
                        <a:alpha val="60001"/>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494" name="Rectangle 54"/>
                  <p:cNvSpPr>
                    <a:spLocks noChangeAspect="1" noChangeArrowheads="1"/>
                  </p:cNvSpPr>
                  <p:nvPr/>
                </p:nvSpPr>
                <p:spPr bwMode="auto">
                  <a:xfrm>
                    <a:off x="184" y="869"/>
                    <a:ext cx="122" cy="196"/>
                  </a:xfrm>
                  <a:prstGeom prst="rect">
                    <a:avLst/>
                  </a:prstGeom>
                  <a:gradFill rotWithShape="1">
                    <a:gsLst>
                      <a:gs pos="0">
                        <a:srgbClr val="FF0000">
                          <a:alpha val="80000"/>
                        </a:srgbClr>
                      </a:gs>
                      <a:gs pos="100000">
                        <a:srgbClr val="FF0000">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1495" name="Group 55"/>
                  <p:cNvGrpSpPr>
                    <a:grpSpLocks noChangeAspect="1"/>
                  </p:cNvGrpSpPr>
                  <p:nvPr/>
                </p:nvGrpSpPr>
                <p:grpSpPr bwMode="auto">
                  <a:xfrm>
                    <a:off x="733" y="869"/>
                    <a:ext cx="183" cy="131"/>
                    <a:chOff x="793" y="196"/>
                    <a:chExt cx="121" cy="112"/>
                  </a:xfrm>
                </p:grpSpPr>
                <p:sp>
                  <p:nvSpPr>
                    <p:cNvPr id="701496" name="Rectangle 56"/>
                    <p:cNvSpPr>
                      <a:spLocks noChangeAspect="1" noChangeArrowheads="1"/>
                    </p:cNvSpPr>
                    <p:nvPr/>
                  </p:nvSpPr>
                  <p:spPr bwMode="auto">
                    <a:xfrm>
                      <a:off x="793" y="196"/>
                      <a:ext cx="121" cy="112"/>
                    </a:xfrm>
                    <a:prstGeom prst="rect">
                      <a:avLst/>
                    </a:prstGeom>
                    <a:gradFill rotWithShape="1">
                      <a:gsLst>
                        <a:gs pos="0">
                          <a:srgbClr val="FF9900"/>
                        </a:gs>
                        <a:gs pos="100000">
                          <a:srgbClr val="333399">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1497" name="Group 57"/>
                    <p:cNvGrpSpPr>
                      <a:grpSpLocks noChangeAspect="1"/>
                    </p:cNvGrpSpPr>
                    <p:nvPr/>
                  </p:nvGrpSpPr>
                  <p:grpSpPr bwMode="auto">
                    <a:xfrm>
                      <a:off x="803" y="206"/>
                      <a:ext cx="101" cy="93"/>
                      <a:chOff x="807" y="209"/>
                      <a:chExt cx="209" cy="88"/>
                    </a:xfrm>
                  </p:grpSpPr>
                  <p:grpSp>
                    <p:nvGrpSpPr>
                      <p:cNvPr id="701498" name="Group 58"/>
                      <p:cNvGrpSpPr>
                        <a:grpSpLocks noChangeAspect="1"/>
                      </p:cNvGrpSpPr>
                      <p:nvPr/>
                    </p:nvGrpSpPr>
                    <p:grpSpPr bwMode="auto">
                      <a:xfrm>
                        <a:off x="807" y="209"/>
                        <a:ext cx="93" cy="88"/>
                        <a:chOff x="807" y="209"/>
                        <a:chExt cx="93" cy="88"/>
                      </a:xfrm>
                    </p:grpSpPr>
                    <p:sp>
                      <p:nvSpPr>
                        <p:cNvPr id="701499" name="Line 59"/>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0" name="Line 60"/>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1" name="Line 61"/>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2" name="Line 62"/>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3" name="Line 63"/>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1504" name="Group 64"/>
                      <p:cNvGrpSpPr>
                        <a:grpSpLocks noChangeAspect="1"/>
                      </p:cNvGrpSpPr>
                      <p:nvPr/>
                    </p:nvGrpSpPr>
                    <p:grpSpPr bwMode="auto">
                      <a:xfrm>
                        <a:off x="923" y="209"/>
                        <a:ext cx="93" cy="88"/>
                        <a:chOff x="807" y="209"/>
                        <a:chExt cx="93" cy="88"/>
                      </a:xfrm>
                    </p:grpSpPr>
                    <p:sp>
                      <p:nvSpPr>
                        <p:cNvPr id="701505" name="Line 65"/>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6" name="Line 66"/>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7" name="Line 67"/>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8" name="Line 68"/>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09" name="Line 69"/>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sp>
                <p:nvSpPr>
                  <p:cNvPr id="701510" name="Rectangle 70"/>
                  <p:cNvSpPr>
                    <a:spLocks noChangeAspect="1" noChangeArrowheads="1"/>
                  </p:cNvSpPr>
                  <p:nvPr/>
                </p:nvSpPr>
                <p:spPr bwMode="auto">
                  <a:xfrm>
                    <a:off x="196" y="881"/>
                    <a:ext cx="42" cy="16"/>
                  </a:xfrm>
                  <a:prstGeom prst="rect">
                    <a:avLst/>
                  </a:prstGeom>
                  <a:solidFill>
                    <a:srgbClr val="C0C0C0"/>
                  </a:solidFill>
                  <a:ln w="6350">
                    <a:solidFill>
                      <a:srgbClr val="000000"/>
                    </a:solidFill>
                    <a:miter lim="800000"/>
                    <a:headEnd/>
                    <a:tailEnd/>
                  </a:ln>
                </p:spPr>
                <p:txBody>
                  <a:bodyPr/>
                  <a:lstStyle/>
                  <a:p>
                    <a:endParaRPr lang="de-DE"/>
                  </a:p>
                </p:txBody>
              </p:sp>
              <p:grpSp>
                <p:nvGrpSpPr>
                  <p:cNvPr id="701511" name="Group 71"/>
                  <p:cNvGrpSpPr>
                    <a:grpSpLocks noChangeAspect="1"/>
                  </p:cNvGrpSpPr>
                  <p:nvPr/>
                </p:nvGrpSpPr>
                <p:grpSpPr bwMode="auto">
                  <a:xfrm>
                    <a:off x="655" y="859"/>
                    <a:ext cx="32" cy="56"/>
                    <a:chOff x="801" y="1409"/>
                    <a:chExt cx="32" cy="56"/>
                  </a:xfrm>
                </p:grpSpPr>
                <p:grpSp>
                  <p:nvGrpSpPr>
                    <p:cNvPr id="701512" name="Group 72"/>
                    <p:cNvGrpSpPr>
                      <a:grpSpLocks noChangeAspect="1"/>
                    </p:cNvGrpSpPr>
                    <p:nvPr/>
                  </p:nvGrpSpPr>
                  <p:grpSpPr bwMode="auto">
                    <a:xfrm>
                      <a:off x="801" y="1428"/>
                      <a:ext cx="32" cy="37"/>
                      <a:chOff x="653" y="204"/>
                      <a:chExt cx="32" cy="31"/>
                    </a:xfrm>
                  </p:grpSpPr>
                  <p:sp>
                    <p:nvSpPr>
                      <p:cNvPr id="701513" name="AutoShape 73"/>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1514" name="Line 74"/>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15" name="Line 75"/>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1516" name="Rectangle 76"/>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a:lstStyle/>
                    <a:p>
                      <a:endParaRPr lang="de-DE"/>
                    </a:p>
                  </p:txBody>
                </p:sp>
              </p:grpSp>
              <p:grpSp>
                <p:nvGrpSpPr>
                  <p:cNvPr id="701517" name="Group 77"/>
                  <p:cNvGrpSpPr>
                    <a:grpSpLocks noChangeAspect="1"/>
                  </p:cNvGrpSpPr>
                  <p:nvPr/>
                </p:nvGrpSpPr>
                <p:grpSpPr bwMode="auto">
                  <a:xfrm>
                    <a:off x="426" y="884"/>
                    <a:ext cx="35" cy="36"/>
                    <a:chOff x="529" y="300"/>
                    <a:chExt cx="76" cy="73"/>
                  </a:xfrm>
                </p:grpSpPr>
                <p:sp>
                  <p:nvSpPr>
                    <p:cNvPr id="701518" name="Oval 78"/>
                    <p:cNvSpPr>
                      <a:spLocks noChangeAspect="1" noChangeArrowheads="1"/>
                    </p:cNvSpPr>
                    <p:nvPr/>
                  </p:nvSpPr>
                  <p:spPr bwMode="auto">
                    <a:xfrm>
                      <a:off x="529" y="300"/>
                      <a:ext cx="76" cy="73"/>
                    </a:xfrm>
                    <a:prstGeom prst="ellipse">
                      <a:avLst/>
                    </a:prstGeom>
                    <a:solidFill>
                      <a:srgbClr val="FFFFFF"/>
                    </a:solidFill>
                    <a:ln w="9525">
                      <a:solidFill>
                        <a:srgbClr val="000000"/>
                      </a:solidFill>
                      <a:round/>
                      <a:headEnd/>
                      <a:tailEnd/>
                    </a:ln>
                  </p:spPr>
                  <p:txBody>
                    <a:bodyPr/>
                    <a:lstStyle/>
                    <a:p>
                      <a:endParaRPr lang="de-DE"/>
                    </a:p>
                  </p:txBody>
                </p:sp>
                <p:sp>
                  <p:nvSpPr>
                    <p:cNvPr id="701519" name="AutoShape 79"/>
                    <p:cNvSpPr>
                      <a:spLocks noChangeAspect="1" noChangeArrowheads="1"/>
                    </p:cNvSpPr>
                    <p:nvPr/>
                  </p:nvSpPr>
                  <p:spPr bwMode="auto">
                    <a:xfrm rot="16200000">
                      <a:off x="545" y="309"/>
                      <a:ext cx="61" cy="56"/>
                    </a:xfrm>
                    <a:prstGeom prst="flowChartMerg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grpSp>
                <p:nvGrpSpPr>
                  <p:cNvPr id="701520" name="Group 80"/>
                  <p:cNvGrpSpPr>
                    <a:grpSpLocks noChangeAspect="1"/>
                  </p:cNvGrpSpPr>
                  <p:nvPr/>
                </p:nvGrpSpPr>
                <p:grpSpPr bwMode="auto">
                  <a:xfrm>
                    <a:off x="345" y="845"/>
                    <a:ext cx="34" cy="119"/>
                    <a:chOff x="334" y="1406"/>
                    <a:chExt cx="34" cy="119"/>
                  </a:xfrm>
                </p:grpSpPr>
                <p:grpSp>
                  <p:nvGrpSpPr>
                    <p:cNvPr id="701521" name="Group 81"/>
                    <p:cNvGrpSpPr>
                      <a:grpSpLocks noChangeAspect="1"/>
                    </p:cNvGrpSpPr>
                    <p:nvPr/>
                  </p:nvGrpSpPr>
                  <p:grpSpPr bwMode="auto">
                    <a:xfrm>
                      <a:off x="334" y="1406"/>
                      <a:ext cx="34" cy="80"/>
                      <a:chOff x="334" y="1406"/>
                      <a:chExt cx="34" cy="80"/>
                    </a:xfrm>
                  </p:grpSpPr>
                  <p:grpSp>
                    <p:nvGrpSpPr>
                      <p:cNvPr id="701522" name="Group 82"/>
                      <p:cNvGrpSpPr>
                        <a:grpSpLocks noChangeAspect="1"/>
                      </p:cNvGrpSpPr>
                      <p:nvPr/>
                    </p:nvGrpSpPr>
                    <p:grpSpPr bwMode="auto">
                      <a:xfrm>
                        <a:off x="335" y="1436"/>
                        <a:ext cx="32" cy="37"/>
                        <a:chOff x="653" y="204"/>
                        <a:chExt cx="32" cy="31"/>
                      </a:xfrm>
                    </p:grpSpPr>
                    <p:sp>
                      <p:nvSpPr>
                        <p:cNvPr id="701523" name="AutoShape 83"/>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1524" name="Line 84"/>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1525" name="Line 85"/>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1526" name="AutoShape 86"/>
                      <p:cNvSpPr>
                        <a:spLocks noChangeAspect="1" noChangeArrowheads="1"/>
                      </p:cNvSpPr>
                      <p:nvPr/>
                    </p:nvSpPr>
                    <p:spPr bwMode="auto">
                      <a:xfrm>
                        <a:off x="339" y="1463"/>
                        <a:ext cx="24" cy="23"/>
                      </a:xfrm>
                      <a:prstGeom prst="flowChartExtract">
                        <a:avLst/>
                      </a:prstGeom>
                      <a:solidFill>
                        <a:srgbClr val="FFFFFF"/>
                      </a:solidFill>
                      <a:ln w="9525">
                        <a:solidFill>
                          <a:srgbClr val="000000"/>
                        </a:solidFill>
                        <a:miter lim="800000"/>
                        <a:headEnd/>
                        <a:tailEnd/>
                      </a:ln>
                    </p:spPr>
                    <p:txBody>
                      <a:bodyPr/>
                      <a:lstStyle/>
                      <a:p>
                        <a:endParaRPr lang="de-DE"/>
                      </a:p>
                    </p:txBody>
                  </p:sp>
                  <p:sp>
                    <p:nvSpPr>
                      <p:cNvPr id="701527" name="Oval 87"/>
                      <p:cNvSpPr>
                        <a:spLocks noChangeAspect="1" noChangeArrowheads="1"/>
                      </p:cNvSpPr>
                      <p:nvPr/>
                    </p:nvSpPr>
                    <p:spPr bwMode="auto">
                      <a:xfrm>
                        <a:off x="334" y="1406"/>
                        <a:ext cx="34" cy="34"/>
                      </a:xfrm>
                      <a:prstGeom prst="ellipse">
                        <a:avLst/>
                      </a:prstGeom>
                      <a:solidFill>
                        <a:srgbClr val="FFFFFF"/>
                      </a:solidFill>
                      <a:ln w="9525">
                        <a:solidFill>
                          <a:srgbClr val="000000"/>
                        </a:solidFill>
                        <a:round/>
                        <a:headEnd/>
                        <a:tailEnd/>
                      </a:ln>
                    </p:spPr>
                    <p:txBody>
                      <a:bodyPr/>
                      <a:lstStyle/>
                      <a:p>
                        <a:r>
                          <a:rPr lang="de-DE" altLang="de-DE" sz="1200"/>
                          <a:t>M</a:t>
                        </a:r>
                      </a:p>
                    </p:txBody>
                  </p:sp>
                </p:grpSp>
                <p:sp>
                  <p:nvSpPr>
                    <p:cNvPr id="701528" name="Line 88"/>
                    <p:cNvSpPr>
                      <a:spLocks noChangeAspect="1" noChangeShapeType="1"/>
                    </p:cNvSpPr>
                    <p:nvPr/>
                  </p:nvSpPr>
                  <p:spPr bwMode="auto">
                    <a:xfrm>
                      <a:off x="351" y="1486"/>
                      <a:ext cx="0" cy="39"/>
                    </a:xfrm>
                    <a:prstGeom prst="line">
                      <a:avLst/>
                    </a:prstGeom>
                    <a:noFill/>
                    <a:ln w="57150">
                      <a:solidFill>
                        <a:srgbClr val="333399">
                          <a:alpha val="60001"/>
                        </a:srgbClr>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1529" name="Group 89"/>
                  <p:cNvGrpSpPr>
                    <a:grpSpLocks noChangeAspect="1"/>
                  </p:cNvGrpSpPr>
                  <p:nvPr/>
                </p:nvGrpSpPr>
                <p:grpSpPr bwMode="auto">
                  <a:xfrm>
                    <a:off x="156" y="798"/>
                    <a:ext cx="358" cy="102"/>
                    <a:chOff x="155" y="797"/>
                    <a:chExt cx="358" cy="102"/>
                  </a:xfrm>
                </p:grpSpPr>
                <p:sp>
                  <p:nvSpPr>
                    <p:cNvPr id="701530" name="Rectangle 90"/>
                    <p:cNvSpPr>
                      <a:spLocks noChangeAspect="1" noChangeArrowheads="1"/>
                    </p:cNvSpPr>
                    <p:nvPr/>
                  </p:nvSpPr>
                  <p:spPr bwMode="auto">
                    <a:xfrm>
                      <a:off x="155" y="803"/>
                      <a:ext cx="8" cy="14"/>
                    </a:xfrm>
                    <a:prstGeom prst="rect">
                      <a:avLst/>
                    </a:prstGeom>
                    <a:solidFill>
                      <a:srgbClr val="C0C0C0"/>
                    </a:solidFill>
                    <a:ln w="6350">
                      <a:solidFill>
                        <a:srgbClr val="000000"/>
                      </a:solidFill>
                      <a:miter lim="800000"/>
                      <a:headEnd/>
                      <a:tailEnd/>
                    </a:ln>
                  </p:spPr>
                  <p:txBody>
                    <a:bodyPr/>
                    <a:lstStyle/>
                    <a:p>
                      <a:endParaRPr lang="de-DE" altLang="de-DE" sz="1800"/>
                    </a:p>
                  </p:txBody>
                </p:sp>
                <p:sp>
                  <p:nvSpPr>
                    <p:cNvPr id="701531" name="Line 91"/>
                    <p:cNvSpPr>
                      <a:spLocks noChangeAspect="1" noChangeShapeType="1"/>
                    </p:cNvSpPr>
                    <p:nvPr/>
                  </p:nvSpPr>
                  <p:spPr bwMode="auto">
                    <a:xfrm>
                      <a:off x="164" y="811"/>
                      <a:ext cx="339" cy="1"/>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grpSp>
                  <p:nvGrpSpPr>
                    <p:cNvPr id="701532" name="Group 92"/>
                    <p:cNvGrpSpPr>
                      <a:grpSpLocks noChangeAspect="1"/>
                    </p:cNvGrpSpPr>
                    <p:nvPr/>
                  </p:nvGrpSpPr>
                  <p:grpSpPr bwMode="auto">
                    <a:xfrm>
                      <a:off x="493" y="814"/>
                      <a:ext cx="20" cy="85"/>
                      <a:chOff x="493" y="1038"/>
                      <a:chExt cx="20" cy="85"/>
                    </a:xfrm>
                  </p:grpSpPr>
                  <p:sp>
                    <p:nvSpPr>
                      <p:cNvPr id="701533" name="Rectangle 93"/>
                      <p:cNvSpPr>
                        <a:spLocks noChangeAspect="1" noChangeArrowheads="1"/>
                      </p:cNvSpPr>
                      <p:nvPr/>
                    </p:nvSpPr>
                    <p:spPr bwMode="auto">
                      <a:xfrm>
                        <a:off x="493" y="1115"/>
                        <a:ext cx="20" cy="8"/>
                      </a:xfrm>
                      <a:prstGeom prst="rect">
                        <a:avLst/>
                      </a:prstGeom>
                      <a:solidFill>
                        <a:srgbClr val="000000"/>
                      </a:solidFill>
                      <a:ln w="9525">
                        <a:solidFill>
                          <a:srgbClr val="000000"/>
                        </a:solidFill>
                        <a:miter lim="800000"/>
                        <a:headEnd/>
                        <a:tailEnd/>
                      </a:ln>
                    </p:spPr>
                    <p:txBody>
                      <a:bodyPr/>
                      <a:lstStyle/>
                      <a:p>
                        <a:endParaRPr lang="de-DE"/>
                      </a:p>
                    </p:txBody>
                  </p:sp>
                  <p:sp>
                    <p:nvSpPr>
                      <p:cNvPr id="701534" name="Line 94"/>
                      <p:cNvSpPr>
                        <a:spLocks noChangeAspect="1" noChangeShapeType="1"/>
                      </p:cNvSpPr>
                      <p:nvPr/>
                    </p:nvSpPr>
                    <p:spPr bwMode="auto">
                      <a:xfrm>
                        <a:off x="504" y="1038"/>
                        <a:ext cx="0" cy="77"/>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1535" name="Rectangle 95"/>
                    <p:cNvSpPr>
                      <a:spLocks noChangeAspect="1" noChangeArrowheads="1"/>
                    </p:cNvSpPr>
                    <p:nvPr/>
                  </p:nvSpPr>
                  <p:spPr bwMode="auto">
                    <a:xfrm>
                      <a:off x="340" y="797"/>
                      <a:ext cx="38" cy="28"/>
                    </a:xfrm>
                    <a:prstGeom prst="rect">
                      <a:avLst/>
                    </a:prstGeom>
                    <a:solidFill>
                      <a:srgbClr val="C0C0C0"/>
                    </a:solidFill>
                    <a:ln w="9525">
                      <a:solidFill>
                        <a:srgbClr val="000000"/>
                      </a:solidFill>
                      <a:miter lim="800000"/>
                      <a:headEnd/>
                      <a:tailEnd/>
                    </a:ln>
                  </p:spPr>
                  <p:txBody>
                    <a:bodyPr/>
                    <a:lstStyle/>
                    <a:p>
                      <a:endParaRPr lang="de-DE"/>
                    </a:p>
                  </p:txBody>
                </p:sp>
              </p:grpSp>
              <p:sp>
                <p:nvSpPr>
                  <p:cNvPr id="701536" name="Line 96"/>
                  <p:cNvSpPr>
                    <a:spLocks noChangeAspect="1" noChangeShapeType="1"/>
                  </p:cNvSpPr>
                  <p:nvPr/>
                </p:nvSpPr>
                <p:spPr bwMode="auto">
                  <a:xfrm>
                    <a:off x="306" y="900"/>
                    <a:ext cx="39"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sp>
            <p:nvSpPr>
              <p:cNvPr id="701537" name="Text Box 97"/>
              <p:cNvSpPr txBox="1">
                <a:spLocks noChangeArrowheads="1"/>
              </p:cNvSpPr>
              <p:nvPr/>
            </p:nvSpPr>
            <p:spPr bwMode="auto">
              <a:xfrm>
                <a:off x="669"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90 °C</a:t>
                </a:r>
              </a:p>
            </p:txBody>
          </p:sp>
          <p:sp>
            <p:nvSpPr>
              <p:cNvPr id="701538" name="Text Box 98"/>
              <p:cNvSpPr txBox="1">
                <a:spLocks noChangeArrowheads="1"/>
              </p:cNvSpPr>
              <p:nvPr/>
            </p:nvSpPr>
            <p:spPr bwMode="auto">
              <a:xfrm>
                <a:off x="3787" y="2415"/>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55 °C</a:t>
                </a:r>
              </a:p>
            </p:txBody>
          </p:sp>
          <p:sp>
            <p:nvSpPr>
              <p:cNvPr id="701539" name="Text Box 99"/>
              <p:cNvSpPr txBox="1">
                <a:spLocks noChangeArrowheads="1"/>
              </p:cNvSpPr>
              <p:nvPr/>
            </p:nvSpPr>
            <p:spPr bwMode="auto">
              <a:xfrm>
                <a:off x="3787" y="1026"/>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65 °C</a:t>
                </a:r>
              </a:p>
            </p:txBody>
          </p:sp>
          <p:sp>
            <p:nvSpPr>
              <p:cNvPr id="701540" name="Text Box 100"/>
              <p:cNvSpPr txBox="1">
                <a:spLocks noChangeArrowheads="1"/>
              </p:cNvSpPr>
              <p:nvPr/>
            </p:nvSpPr>
            <p:spPr bwMode="auto">
              <a:xfrm>
                <a:off x="4411"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60 °C</a:t>
                </a:r>
              </a:p>
            </p:txBody>
          </p:sp>
          <p:sp>
            <p:nvSpPr>
              <p:cNvPr id="701541" name="Line 101"/>
              <p:cNvSpPr>
                <a:spLocks noChangeShapeType="1"/>
              </p:cNvSpPr>
              <p:nvPr/>
            </p:nvSpPr>
            <p:spPr bwMode="auto">
              <a:xfrm flipV="1">
                <a:off x="1803" y="1820"/>
                <a:ext cx="0" cy="1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1542" name="Line 102"/>
              <p:cNvSpPr>
                <a:spLocks noChangeShapeType="1"/>
              </p:cNvSpPr>
              <p:nvPr/>
            </p:nvSpPr>
            <p:spPr bwMode="auto">
              <a:xfrm flipH="1">
                <a:off x="1831" y="1990"/>
                <a:ext cx="1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1543" name="Line 103"/>
              <p:cNvSpPr>
                <a:spLocks noChangeShapeType="1"/>
              </p:cNvSpPr>
              <p:nvPr/>
            </p:nvSpPr>
            <p:spPr bwMode="auto">
              <a:xfrm>
                <a:off x="1831" y="1763"/>
                <a:ext cx="17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01544" name="Text Box 104"/>
              <p:cNvSpPr txBox="1">
                <a:spLocks noChangeArrowheads="1"/>
              </p:cNvSpPr>
              <p:nvPr/>
            </p:nvSpPr>
            <p:spPr bwMode="auto">
              <a:xfrm>
                <a:off x="385" y="2954"/>
                <a:ext cx="247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Konstant- Temperaturkessel</a:t>
                </a:r>
              </a:p>
            </p:txBody>
          </p:sp>
          <p:sp>
            <p:nvSpPr>
              <p:cNvPr id="701545" name="Text Box 105"/>
              <p:cNvSpPr txBox="1">
                <a:spLocks noChangeArrowheads="1"/>
              </p:cNvSpPr>
              <p:nvPr/>
            </p:nvSpPr>
            <p:spPr bwMode="auto">
              <a:xfrm>
                <a:off x="3174" y="544"/>
                <a:ext cx="153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Thermostatventil</a:t>
                </a:r>
              </a:p>
            </p:txBody>
          </p:sp>
          <p:sp>
            <p:nvSpPr>
              <p:cNvPr id="701546" name="Text Box 106"/>
              <p:cNvSpPr txBox="1">
                <a:spLocks noChangeArrowheads="1"/>
              </p:cNvSpPr>
              <p:nvPr/>
            </p:nvSpPr>
            <p:spPr bwMode="auto">
              <a:xfrm>
                <a:off x="63" y="544"/>
                <a:ext cx="258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Mischer- Temperaturregelung</a:t>
                </a:r>
              </a:p>
            </p:txBody>
          </p:sp>
          <p:sp>
            <p:nvSpPr>
              <p:cNvPr id="701547" name="Text Box 107"/>
              <p:cNvSpPr txBox="1">
                <a:spLocks noChangeArrowheads="1"/>
              </p:cNvSpPr>
              <p:nvPr/>
            </p:nvSpPr>
            <p:spPr bwMode="auto">
              <a:xfrm>
                <a:off x="4266" y="2954"/>
                <a:ext cx="10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Heizkörper</a:t>
                </a:r>
              </a:p>
            </p:txBody>
          </p:sp>
        </p:grpSp>
        <p:sp>
          <p:nvSpPr>
            <p:cNvPr id="701548" name="Text Box 108"/>
            <p:cNvSpPr txBox="1">
              <a:spLocks noChangeArrowheads="1"/>
            </p:cNvSpPr>
            <p:nvPr/>
          </p:nvSpPr>
          <p:spPr bwMode="auto">
            <a:xfrm>
              <a:off x="4980" y="3351"/>
              <a:ext cx="62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900">
                  <a:solidFill>
                    <a:srgbClr val="808080"/>
                  </a:solidFill>
                </a:rPr>
                <a:t>H. Obermeyer</a:t>
              </a:r>
            </a:p>
          </p:txBody>
        </p:sp>
      </p:grpSp>
    </p:spTree>
    <p:extLst>
      <p:ext uri="{BB962C8B-B14F-4D97-AF65-F5344CB8AC3E}">
        <p14:creationId xmlns:p14="http://schemas.microsoft.com/office/powerpoint/2010/main" val="287728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hteck 51"/>
          <p:cNvSpPr/>
          <p:nvPr/>
        </p:nvSpPr>
        <p:spPr>
          <a:xfrm>
            <a:off x="7251406" y="333375"/>
            <a:ext cx="1692569" cy="1186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2466" name="Rectangle 2"/>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702531" name="Group 67"/>
          <p:cNvGrpSpPr>
            <a:grpSpLocks/>
          </p:cNvGrpSpPr>
          <p:nvPr/>
        </p:nvGrpSpPr>
        <p:grpSpPr bwMode="auto">
          <a:xfrm>
            <a:off x="567103" y="780258"/>
            <a:ext cx="8036169" cy="5040313"/>
            <a:chOff x="158" y="346"/>
            <a:chExt cx="5484" cy="3175"/>
          </a:xfrm>
        </p:grpSpPr>
        <p:grpSp>
          <p:nvGrpSpPr>
            <p:cNvPr id="702532" name="Group 68"/>
            <p:cNvGrpSpPr>
              <a:grpSpLocks/>
            </p:cNvGrpSpPr>
            <p:nvPr/>
          </p:nvGrpSpPr>
          <p:grpSpPr bwMode="auto">
            <a:xfrm>
              <a:off x="158" y="346"/>
              <a:ext cx="5484" cy="3175"/>
              <a:chOff x="158" y="346"/>
              <a:chExt cx="5484" cy="3175"/>
            </a:xfrm>
          </p:grpSpPr>
          <p:sp>
            <p:nvSpPr>
              <p:cNvPr id="702533" name="Text Box 69"/>
              <p:cNvSpPr txBox="1">
                <a:spLocks noChangeArrowheads="1"/>
              </p:cNvSpPr>
              <p:nvPr/>
            </p:nvSpPr>
            <p:spPr bwMode="auto">
              <a:xfrm>
                <a:off x="612" y="482"/>
                <a:ext cx="10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702534" name="Rectangle 70"/>
              <p:cNvSpPr>
                <a:spLocks noChangeAspect="1" noChangeArrowheads="1"/>
              </p:cNvSpPr>
              <p:nvPr/>
            </p:nvSpPr>
            <p:spPr bwMode="auto">
              <a:xfrm>
                <a:off x="158" y="346"/>
                <a:ext cx="5484" cy="3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2535" name="Group 71"/>
              <p:cNvGrpSpPr>
                <a:grpSpLocks noChangeAspect="1"/>
              </p:cNvGrpSpPr>
              <p:nvPr/>
            </p:nvGrpSpPr>
            <p:grpSpPr bwMode="auto">
              <a:xfrm>
                <a:off x="550" y="1360"/>
                <a:ext cx="4700" cy="1324"/>
                <a:chOff x="183" y="1082"/>
                <a:chExt cx="732" cy="206"/>
              </a:xfrm>
            </p:grpSpPr>
            <p:grpSp>
              <p:nvGrpSpPr>
                <p:cNvPr id="702536" name="Group 72"/>
                <p:cNvGrpSpPr>
                  <a:grpSpLocks noChangeAspect="1"/>
                </p:cNvGrpSpPr>
                <p:nvPr/>
              </p:nvGrpSpPr>
              <p:grpSpPr bwMode="auto">
                <a:xfrm>
                  <a:off x="183" y="1092"/>
                  <a:ext cx="732" cy="196"/>
                  <a:chOff x="183" y="1092"/>
                  <a:chExt cx="732" cy="196"/>
                </a:xfrm>
              </p:grpSpPr>
              <p:grpSp>
                <p:nvGrpSpPr>
                  <p:cNvPr id="702537" name="Group 73"/>
                  <p:cNvGrpSpPr>
                    <a:grpSpLocks noChangeAspect="1"/>
                  </p:cNvGrpSpPr>
                  <p:nvPr/>
                </p:nvGrpSpPr>
                <p:grpSpPr bwMode="auto">
                  <a:xfrm>
                    <a:off x="183" y="1092"/>
                    <a:ext cx="732" cy="196"/>
                    <a:chOff x="244" y="196"/>
                    <a:chExt cx="732" cy="168"/>
                  </a:xfrm>
                </p:grpSpPr>
                <p:sp>
                  <p:nvSpPr>
                    <p:cNvPr id="702538" name="Line 74"/>
                    <p:cNvSpPr>
                      <a:spLocks noChangeAspect="1" noChangeShapeType="1"/>
                    </p:cNvSpPr>
                    <p:nvPr/>
                  </p:nvSpPr>
                  <p:spPr bwMode="auto">
                    <a:xfrm>
                      <a:off x="366" y="224"/>
                      <a:ext cx="427" cy="0"/>
                    </a:xfrm>
                    <a:prstGeom prst="line">
                      <a:avLst/>
                    </a:prstGeom>
                    <a:noFill/>
                    <a:ln w="57150">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39" name="Line 75"/>
                    <p:cNvSpPr>
                      <a:spLocks noChangeAspect="1" noChangeShapeType="1"/>
                    </p:cNvSpPr>
                    <p:nvPr/>
                  </p:nvSpPr>
                  <p:spPr bwMode="auto">
                    <a:xfrm>
                      <a:off x="366" y="280"/>
                      <a:ext cx="427" cy="0"/>
                    </a:xfrm>
                    <a:prstGeom prst="line">
                      <a:avLst/>
                    </a:prstGeom>
                    <a:noFill/>
                    <a:ln w="57150">
                      <a:solidFill>
                        <a:srgbClr val="333399">
                          <a:alpha val="60001"/>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40" name="Rectangle 76"/>
                    <p:cNvSpPr>
                      <a:spLocks noChangeAspect="1" noChangeArrowheads="1"/>
                    </p:cNvSpPr>
                    <p:nvPr/>
                  </p:nvSpPr>
                  <p:spPr bwMode="auto">
                    <a:xfrm>
                      <a:off x="244" y="196"/>
                      <a:ext cx="122" cy="168"/>
                    </a:xfrm>
                    <a:prstGeom prst="rect">
                      <a:avLst/>
                    </a:prstGeom>
                    <a:gradFill rotWithShape="1">
                      <a:gsLst>
                        <a:gs pos="0">
                          <a:srgbClr val="FF9900"/>
                        </a:gs>
                        <a:gs pos="100000">
                          <a:srgbClr val="333399">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2541" name="Group 77"/>
                    <p:cNvGrpSpPr>
                      <a:grpSpLocks noChangeAspect="1"/>
                    </p:cNvGrpSpPr>
                    <p:nvPr/>
                  </p:nvGrpSpPr>
                  <p:grpSpPr bwMode="auto">
                    <a:xfrm>
                      <a:off x="793" y="196"/>
                      <a:ext cx="183" cy="112"/>
                      <a:chOff x="793" y="196"/>
                      <a:chExt cx="121" cy="112"/>
                    </a:xfrm>
                  </p:grpSpPr>
                  <p:sp>
                    <p:nvSpPr>
                      <p:cNvPr id="702542" name="Rectangle 78"/>
                      <p:cNvSpPr>
                        <a:spLocks noChangeAspect="1" noChangeArrowheads="1"/>
                      </p:cNvSpPr>
                      <p:nvPr/>
                    </p:nvSpPr>
                    <p:spPr bwMode="auto">
                      <a:xfrm>
                        <a:off x="793" y="196"/>
                        <a:ext cx="121" cy="112"/>
                      </a:xfrm>
                      <a:prstGeom prst="rect">
                        <a:avLst/>
                      </a:prstGeom>
                      <a:gradFill rotWithShape="1">
                        <a:gsLst>
                          <a:gs pos="0">
                            <a:srgbClr val="FF9900"/>
                          </a:gs>
                          <a:gs pos="100000">
                            <a:srgbClr val="333399">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2543" name="Group 79"/>
                      <p:cNvGrpSpPr>
                        <a:grpSpLocks noChangeAspect="1"/>
                      </p:cNvGrpSpPr>
                      <p:nvPr/>
                    </p:nvGrpSpPr>
                    <p:grpSpPr bwMode="auto">
                      <a:xfrm>
                        <a:off x="803" y="206"/>
                        <a:ext cx="101" cy="93"/>
                        <a:chOff x="807" y="209"/>
                        <a:chExt cx="209" cy="88"/>
                      </a:xfrm>
                    </p:grpSpPr>
                    <p:grpSp>
                      <p:nvGrpSpPr>
                        <p:cNvPr id="702544" name="Group 80"/>
                        <p:cNvGrpSpPr>
                          <a:grpSpLocks noChangeAspect="1"/>
                        </p:cNvGrpSpPr>
                        <p:nvPr/>
                      </p:nvGrpSpPr>
                      <p:grpSpPr bwMode="auto">
                        <a:xfrm>
                          <a:off x="807" y="209"/>
                          <a:ext cx="93" cy="88"/>
                          <a:chOff x="807" y="209"/>
                          <a:chExt cx="93" cy="88"/>
                        </a:xfrm>
                      </p:grpSpPr>
                      <p:sp>
                        <p:nvSpPr>
                          <p:cNvPr id="702545" name="Line 81"/>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46" name="Line 82"/>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47" name="Line 83"/>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48" name="Line 84"/>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49" name="Line 85"/>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2550" name="Group 86"/>
                        <p:cNvGrpSpPr>
                          <a:grpSpLocks noChangeAspect="1"/>
                        </p:cNvGrpSpPr>
                        <p:nvPr/>
                      </p:nvGrpSpPr>
                      <p:grpSpPr bwMode="auto">
                        <a:xfrm>
                          <a:off x="923" y="209"/>
                          <a:ext cx="93" cy="88"/>
                          <a:chOff x="807" y="209"/>
                          <a:chExt cx="93" cy="88"/>
                        </a:xfrm>
                      </p:grpSpPr>
                      <p:sp>
                        <p:nvSpPr>
                          <p:cNvPr id="702551" name="Line 87"/>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52" name="Line 88"/>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53" name="Line 89"/>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54" name="Line 90"/>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55" name="Line 91"/>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sp>
                <p:nvSpPr>
                  <p:cNvPr id="702556" name="Rectangle 92"/>
                  <p:cNvSpPr>
                    <a:spLocks noChangeAspect="1" noChangeArrowheads="1"/>
                  </p:cNvSpPr>
                  <p:nvPr/>
                </p:nvSpPr>
                <p:spPr bwMode="auto">
                  <a:xfrm>
                    <a:off x="195" y="1104"/>
                    <a:ext cx="42" cy="16"/>
                  </a:xfrm>
                  <a:prstGeom prst="rect">
                    <a:avLst/>
                  </a:prstGeom>
                  <a:solidFill>
                    <a:srgbClr val="C0C0C0"/>
                  </a:solidFill>
                  <a:ln w="6350">
                    <a:solidFill>
                      <a:srgbClr val="000000"/>
                    </a:solidFill>
                    <a:miter lim="800000"/>
                    <a:headEnd/>
                    <a:tailEnd/>
                  </a:ln>
                </p:spPr>
                <p:txBody>
                  <a:bodyPr/>
                  <a:lstStyle/>
                  <a:p>
                    <a:endParaRPr lang="de-DE"/>
                  </a:p>
                </p:txBody>
              </p:sp>
            </p:grpSp>
            <p:grpSp>
              <p:nvGrpSpPr>
                <p:cNvPr id="702557" name="Group 93"/>
                <p:cNvGrpSpPr>
                  <a:grpSpLocks noChangeAspect="1"/>
                </p:cNvGrpSpPr>
                <p:nvPr/>
              </p:nvGrpSpPr>
              <p:grpSpPr bwMode="auto">
                <a:xfrm>
                  <a:off x="654" y="1082"/>
                  <a:ext cx="32" cy="56"/>
                  <a:chOff x="801" y="1409"/>
                  <a:chExt cx="32" cy="56"/>
                </a:xfrm>
              </p:grpSpPr>
              <p:grpSp>
                <p:nvGrpSpPr>
                  <p:cNvPr id="702558" name="Group 94"/>
                  <p:cNvGrpSpPr>
                    <a:grpSpLocks noChangeAspect="1"/>
                  </p:cNvGrpSpPr>
                  <p:nvPr/>
                </p:nvGrpSpPr>
                <p:grpSpPr bwMode="auto">
                  <a:xfrm>
                    <a:off x="801" y="1428"/>
                    <a:ext cx="32" cy="37"/>
                    <a:chOff x="653" y="204"/>
                    <a:chExt cx="32" cy="31"/>
                  </a:xfrm>
                </p:grpSpPr>
                <p:sp>
                  <p:nvSpPr>
                    <p:cNvPr id="702559" name="AutoShape 95"/>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2560" name="Line 96"/>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2561" name="Line 97"/>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2562" name="Rectangle 98"/>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a:lstStyle/>
                  <a:p>
                    <a:endParaRPr lang="de-DE"/>
                  </a:p>
                </p:txBody>
              </p:sp>
            </p:grpSp>
          </p:grpSp>
          <p:grpSp>
            <p:nvGrpSpPr>
              <p:cNvPr id="702563" name="Group 99"/>
              <p:cNvGrpSpPr>
                <a:grpSpLocks noChangeAspect="1"/>
              </p:cNvGrpSpPr>
              <p:nvPr/>
            </p:nvGrpSpPr>
            <p:grpSpPr bwMode="auto">
              <a:xfrm>
                <a:off x="2104" y="1521"/>
                <a:ext cx="225" cy="231"/>
                <a:chOff x="529" y="300"/>
                <a:chExt cx="76" cy="73"/>
              </a:xfrm>
            </p:grpSpPr>
            <p:sp>
              <p:nvSpPr>
                <p:cNvPr id="702564" name="Oval 100"/>
                <p:cNvSpPr>
                  <a:spLocks noChangeAspect="1" noChangeArrowheads="1"/>
                </p:cNvSpPr>
                <p:nvPr/>
              </p:nvSpPr>
              <p:spPr bwMode="auto">
                <a:xfrm>
                  <a:off x="529" y="300"/>
                  <a:ext cx="76" cy="73"/>
                </a:xfrm>
                <a:prstGeom prst="ellipse">
                  <a:avLst/>
                </a:prstGeom>
                <a:solidFill>
                  <a:srgbClr val="FFFFFF"/>
                </a:solidFill>
                <a:ln w="9525">
                  <a:solidFill>
                    <a:srgbClr val="000000"/>
                  </a:solidFill>
                  <a:round/>
                  <a:headEnd/>
                  <a:tailEnd/>
                </a:ln>
              </p:spPr>
              <p:txBody>
                <a:bodyPr/>
                <a:lstStyle/>
                <a:p>
                  <a:endParaRPr lang="de-DE"/>
                </a:p>
              </p:txBody>
            </p:sp>
            <p:sp>
              <p:nvSpPr>
                <p:cNvPr id="702565" name="AutoShape 101"/>
                <p:cNvSpPr>
                  <a:spLocks noChangeAspect="1" noChangeArrowheads="1"/>
                </p:cNvSpPr>
                <p:nvPr/>
              </p:nvSpPr>
              <p:spPr bwMode="auto">
                <a:xfrm rot="16200000">
                  <a:off x="545" y="309"/>
                  <a:ext cx="61" cy="56"/>
                </a:xfrm>
                <a:prstGeom prst="flowChartMerg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sp>
            <p:nvSpPr>
              <p:cNvPr id="702566" name="Rectangle 102"/>
              <p:cNvSpPr>
                <a:spLocks noChangeAspect="1" noChangeArrowheads="1"/>
              </p:cNvSpPr>
              <p:nvPr/>
            </p:nvSpPr>
            <p:spPr bwMode="auto">
              <a:xfrm>
                <a:off x="370" y="1007"/>
                <a:ext cx="51" cy="90"/>
              </a:xfrm>
              <a:prstGeom prst="rect">
                <a:avLst/>
              </a:prstGeom>
              <a:solidFill>
                <a:srgbClr val="C0C0C0"/>
              </a:solidFill>
              <a:ln w="6350">
                <a:solidFill>
                  <a:srgbClr val="000000"/>
                </a:solidFill>
                <a:miter lim="800000"/>
                <a:headEnd/>
                <a:tailEnd/>
              </a:ln>
            </p:spPr>
            <p:txBody>
              <a:bodyPr/>
              <a:lstStyle/>
              <a:p>
                <a:endParaRPr lang="de-DE" altLang="de-DE" sz="1800"/>
              </a:p>
            </p:txBody>
          </p:sp>
          <p:sp>
            <p:nvSpPr>
              <p:cNvPr id="702567" name="Line 103"/>
              <p:cNvSpPr>
                <a:spLocks noChangeAspect="1" noChangeShapeType="1"/>
              </p:cNvSpPr>
              <p:nvPr/>
            </p:nvSpPr>
            <p:spPr bwMode="auto">
              <a:xfrm>
                <a:off x="428" y="1058"/>
                <a:ext cx="1785"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2568" name="Line 104"/>
              <p:cNvSpPr>
                <a:spLocks noChangeAspect="1" noChangeShapeType="1"/>
              </p:cNvSpPr>
              <p:nvPr/>
            </p:nvSpPr>
            <p:spPr bwMode="auto">
              <a:xfrm flipV="1">
                <a:off x="2207" y="1058"/>
                <a:ext cx="0" cy="463"/>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2569" name="Line 105"/>
              <p:cNvSpPr>
                <a:spLocks noChangeAspect="1" noChangeShapeType="1"/>
              </p:cNvSpPr>
              <p:nvPr/>
            </p:nvSpPr>
            <p:spPr bwMode="auto">
              <a:xfrm flipV="1">
                <a:off x="781" y="1065"/>
                <a:ext cx="0" cy="43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2570" name="Text Box 106"/>
              <p:cNvSpPr txBox="1">
                <a:spLocks noChangeArrowheads="1"/>
              </p:cNvSpPr>
              <p:nvPr/>
            </p:nvSpPr>
            <p:spPr bwMode="auto">
              <a:xfrm>
                <a:off x="669"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65 °C</a:t>
                </a:r>
              </a:p>
            </p:txBody>
          </p:sp>
          <p:sp>
            <p:nvSpPr>
              <p:cNvPr id="702571" name="Text Box 107"/>
              <p:cNvSpPr txBox="1">
                <a:spLocks noChangeArrowheads="1"/>
              </p:cNvSpPr>
              <p:nvPr/>
            </p:nvSpPr>
            <p:spPr bwMode="auto">
              <a:xfrm>
                <a:off x="3787" y="2415"/>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55 °C</a:t>
                </a:r>
              </a:p>
            </p:txBody>
          </p:sp>
          <p:sp>
            <p:nvSpPr>
              <p:cNvPr id="702572" name="Text Box 108"/>
              <p:cNvSpPr txBox="1">
                <a:spLocks noChangeArrowheads="1"/>
              </p:cNvSpPr>
              <p:nvPr/>
            </p:nvSpPr>
            <p:spPr bwMode="auto">
              <a:xfrm>
                <a:off x="3787" y="1026"/>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65 °C</a:t>
                </a:r>
              </a:p>
            </p:txBody>
          </p:sp>
          <p:sp>
            <p:nvSpPr>
              <p:cNvPr id="702573" name="Text Box 109"/>
              <p:cNvSpPr txBox="1">
                <a:spLocks noChangeArrowheads="1"/>
              </p:cNvSpPr>
              <p:nvPr/>
            </p:nvSpPr>
            <p:spPr bwMode="auto">
              <a:xfrm>
                <a:off x="4411"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60 °C</a:t>
                </a:r>
              </a:p>
            </p:txBody>
          </p:sp>
          <p:sp>
            <p:nvSpPr>
              <p:cNvPr id="702574" name="Text Box 110"/>
              <p:cNvSpPr txBox="1">
                <a:spLocks noChangeArrowheads="1"/>
              </p:cNvSpPr>
              <p:nvPr/>
            </p:nvSpPr>
            <p:spPr bwMode="auto">
              <a:xfrm>
                <a:off x="4266" y="2954"/>
                <a:ext cx="10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Heizkörper</a:t>
                </a:r>
              </a:p>
            </p:txBody>
          </p:sp>
          <p:sp>
            <p:nvSpPr>
              <p:cNvPr id="702575" name="Text Box 111"/>
              <p:cNvSpPr txBox="1">
                <a:spLocks noChangeArrowheads="1"/>
              </p:cNvSpPr>
              <p:nvPr/>
            </p:nvSpPr>
            <p:spPr bwMode="auto">
              <a:xfrm>
                <a:off x="272" y="544"/>
                <a:ext cx="254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Regelung- und Steuersystem</a:t>
                </a:r>
              </a:p>
            </p:txBody>
          </p:sp>
          <p:sp>
            <p:nvSpPr>
              <p:cNvPr id="702576" name="Text Box 112"/>
              <p:cNvSpPr txBox="1">
                <a:spLocks noChangeArrowheads="1"/>
              </p:cNvSpPr>
              <p:nvPr/>
            </p:nvSpPr>
            <p:spPr bwMode="auto">
              <a:xfrm>
                <a:off x="3174" y="544"/>
                <a:ext cx="153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Thermostatventil</a:t>
                </a:r>
              </a:p>
            </p:txBody>
          </p:sp>
          <p:sp>
            <p:nvSpPr>
              <p:cNvPr id="702577" name="Text Box 113"/>
              <p:cNvSpPr txBox="1">
                <a:spLocks noChangeArrowheads="1"/>
              </p:cNvSpPr>
              <p:nvPr/>
            </p:nvSpPr>
            <p:spPr bwMode="auto">
              <a:xfrm>
                <a:off x="499" y="2784"/>
                <a:ext cx="195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Niedertemperatur-</a:t>
                </a:r>
              </a:p>
              <a:p>
                <a:r>
                  <a:rPr lang="de-DE" altLang="de-DE" sz="2000" b="1"/>
                  <a:t>oder Brennwertkessel</a:t>
                </a:r>
              </a:p>
            </p:txBody>
          </p:sp>
        </p:grpSp>
        <p:sp>
          <p:nvSpPr>
            <p:cNvPr id="702578" name="Text Box 114"/>
            <p:cNvSpPr txBox="1">
              <a:spLocks noChangeArrowheads="1"/>
            </p:cNvSpPr>
            <p:nvPr/>
          </p:nvSpPr>
          <p:spPr bwMode="auto">
            <a:xfrm>
              <a:off x="4980" y="3351"/>
              <a:ext cx="62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900">
                  <a:solidFill>
                    <a:srgbClr val="808080"/>
                  </a:solidFill>
                </a:rPr>
                <a:t>H. Obermeyer</a:t>
              </a:r>
            </a:p>
          </p:txBody>
        </p:sp>
      </p:grpSp>
    </p:spTree>
    <p:extLst>
      <p:ext uri="{BB962C8B-B14F-4D97-AF65-F5344CB8AC3E}">
        <p14:creationId xmlns:p14="http://schemas.microsoft.com/office/powerpoint/2010/main" val="26988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hteck 51"/>
          <p:cNvSpPr/>
          <p:nvPr/>
        </p:nvSpPr>
        <p:spPr>
          <a:xfrm>
            <a:off x="7251406" y="333375"/>
            <a:ext cx="1692569" cy="1186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3490" name="Rectangle 2"/>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703539" name="Group 51"/>
          <p:cNvGrpSpPr>
            <a:grpSpLocks/>
          </p:cNvGrpSpPr>
          <p:nvPr/>
        </p:nvGrpSpPr>
        <p:grpSpPr bwMode="auto">
          <a:xfrm>
            <a:off x="567104" y="786608"/>
            <a:ext cx="8036169" cy="5040313"/>
            <a:chOff x="158" y="346"/>
            <a:chExt cx="5484" cy="3175"/>
          </a:xfrm>
        </p:grpSpPr>
        <p:grpSp>
          <p:nvGrpSpPr>
            <p:cNvPr id="703540" name="Group 52"/>
            <p:cNvGrpSpPr>
              <a:grpSpLocks/>
            </p:cNvGrpSpPr>
            <p:nvPr/>
          </p:nvGrpSpPr>
          <p:grpSpPr bwMode="auto">
            <a:xfrm>
              <a:off x="158" y="346"/>
              <a:ext cx="5484" cy="3175"/>
              <a:chOff x="158" y="346"/>
              <a:chExt cx="5484" cy="3175"/>
            </a:xfrm>
          </p:grpSpPr>
          <p:sp>
            <p:nvSpPr>
              <p:cNvPr id="703541" name="Text Box 53"/>
              <p:cNvSpPr txBox="1">
                <a:spLocks noChangeArrowheads="1"/>
              </p:cNvSpPr>
              <p:nvPr/>
            </p:nvSpPr>
            <p:spPr bwMode="auto">
              <a:xfrm>
                <a:off x="612" y="482"/>
                <a:ext cx="10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703542" name="Rectangle 54"/>
              <p:cNvSpPr>
                <a:spLocks noChangeAspect="1" noChangeArrowheads="1"/>
              </p:cNvSpPr>
              <p:nvPr/>
            </p:nvSpPr>
            <p:spPr bwMode="auto">
              <a:xfrm>
                <a:off x="158" y="346"/>
                <a:ext cx="5484" cy="3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3543" name="Group 55"/>
              <p:cNvGrpSpPr>
                <a:grpSpLocks noChangeAspect="1"/>
              </p:cNvGrpSpPr>
              <p:nvPr/>
            </p:nvGrpSpPr>
            <p:grpSpPr bwMode="auto">
              <a:xfrm>
                <a:off x="550" y="1360"/>
                <a:ext cx="4700" cy="1324"/>
                <a:chOff x="183" y="1082"/>
                <a:chExt cx="732" cy="206"/>
              </a:xfrm>
            </p:grpSpPr>
            <p:grpSp>
              <p:nvGrpSpPr>
                <p:cNvPr id="703544" name="Group 56"/>
                <p:cNvGrpSpPr>
                  <a:grpSpLocks noChangeAspect="1"/>
                </p:cNvGrpSpPr>
                <p:nvPr/>
              </p:nvGrpSpPr>
              <p:grpSpPr bwMode="auto">
                <a:xfrm>
                  <a:off x="183" y="1092"/>
                  <a:ext cx="732" cy="196"/>
                  <a:chOff x="183" y="1092"/>
                  <a:chExt cx="732" cy="196"/>
                </a:xfrm>
              </p:grpSpPr>
              <p:grpSp>
                <p:nvGrpSpPr>
                  <p:cNvPr id="703545" name="Group 57"/>
                  <p:cNvGrpSpPr>
                    <a:grpSpLocks noChangeAspect="1"/>
                  </p:cNvGrpSpPr>
                  <p:nvPr/>
                </p:nvGrpSpPr>
                <p:grpSpPr bwMode="auto">
                  <a:xfrm>
                    <a:off x="183" y="1092"/>
                    <a:ext cx="732" cy="196"/>
                    <a:chOff x="244" y="196"/>
                    <a:chExt cx="732" cy="168"/>
                  </a:xfrm>
                </p:grpSpPr>
                <p:sp>
                  <p:nvSpPr>
                    <p:cNvPr id="703546" name="Line 58"/>
                    <p:cNvSpPr>
                      <a:spLocks noChangeAspect="1" noChangeShapeType="1"/>
                    </p:cNvSpPr>
                    <p:nvPr/>
                  </p:nvSpPr>
                  <p:spPr bwMode="auto">
                    <a:xfrm>
                      <a:off x="366" y="224"/>
                      <a:ext cx="427" cy="0"/>
                    </a:xfrm>
                    <a:prstGeom prst="line">
                      <a:avLst/>
                    </a:prstGeom>
                    <a:noFill/>
                    <a:ln w="57150">
                      <a:solidFill>
                        <a:srgbClr val="FF9900">
                          <a:alpha val="80000"/>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47" name="Line 59"/>
                    <p:cNvSpPr>
                      <a:spLocks noChangeAspect="1" noChangeShapeType="1"/>
                    </p:cNvSpPr>
                    <p:nvPr/>
                  </p:nvSpPr>
                  <p:spPr bwMode="auto">
                    <a:xfrm>
                      <a:off x="366" y="280"/>
                      <a:ext cx="427" cy="0"/>
                    </a:xfrm>
                    <a:prstGeom prst="line">
                      <a:avLst/>
                    </a:prstGeom>
                    <a:noFill/>
                    <a:ln w="57150">
                      <a:solidFill>
                        <a:srgbClr val="333399">
                          <a:alpha val="60001"/>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48" name="Rectangle 60"/>
                    <p:cNvSpPr>
                      <a:spLocks noChangeAspect="1" noChangeArrowheads="1"/>
                    </p:cNvSpPr>
                    <p:nvPr/>
                  </p:nvSpPr>
                  <p:spPr bwMode="auto">
                    <a:xfrm>
                      <a:off x="244" y="196"/>
                      <a:ext cx="122" cy="168"/>
                    </a:xfrm>
                    <a:prstGeom prst="rect">
                      <a:avLst/>
                    </a:prstGeom>
                    <a:gradFill rotWithShape="1">
                      <a:gsLst>
                        <a:gs pos="0">
                          <a:srgbClr val="FF9900">
                            <a:alpha val="60001"/>
                          </a:srgbClr>
                        </a:gs>
                        <a:gs pos="100000">
                          <a:srgbClr val="333399">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3549" name="Group 61"/>
                    <p:cNvGrpSpPr>
                      <a:grpSpLocks noChangeAspect="1"/>
                    </p:cNvGrpSpPr>
                    <p:nvPr/>
                  </p:nvGrpSpPr>
                  <p:grpSpPr bwMode="auto">
                    <a:xfrm>
                      <a:off x="793" y="196"/>
                      <a:ext cx="183" cy="112"/>
                      <a:chOff x="793" y="196"/>
                      <a:chExt cx="121" cy="112"/>
                    </a:xfrm>
                  </p:grpSpPr>
                  <p:sp>
                    <p:nvSpPr>
                      <p:cNvPr id="703550" name="Rectangle 62"/>
                      <p:cNvSpPr>
                        <a:spLocks noChangeAspect="1" noChangeArrowheads="1"/>
                      </p:cNvSpPr>
                      <p:nvPr/>
                    </p:nvSpPr>
                    <p:spPr bwMode="auto">
                      <a:xfrm>
                        <a:off x="793" y="196"/>
                        <a:ext cx="121" cy="112"/>
                      </a:xfrm>
                      <a:prstGeom prst="rect">
                        <a:avLst/>
                      </a:prstGeom>
                      <a:gradFill rotWithShape="1">
                        <a:gsLst>
                          <a:gs pos="0">
                            <a:srgbClr val="FF9900">
                              <a:alpha val="60001"/>
                            </a:srgbClr>
                          </a:gs>
                          <a:gs pos="100000">
                            <a:srgbClr val="333399">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3551" name="Group 63"/>
                      <p:cNvGrpSpPr>
                        <a:grpSpLocks noChangeAspect="1"/>
                      </p:cNvGrpSpPr>
                      <p:nvPr/>
                    </p:nvGrpSpPr>
                    <p:grpSpPr bwMode="auto">
                      <a:xfrm>
                        <a:off x="803" y="206"/>
                        <a:ext cx="101" cy="93"/>
                        <a:chOff x="807" y="209"/>
                        <a:chExt cx="209" cy="88"/>
                      </a:xfrm>
                    </p:grpSpPr>
                    <p:grpSp>
                      <p:nvGrpSpPr>
                        <p:cNvPr id="703552" name="Group 64"/>
                        <p:cNvGrpSpPr>
                          <a:grpSpLocks noChangeAspect="1"/>
                        </p:cNvGrpSpPr>
                        <p:nvPr/>
                      </p:nvGrpSpPr>
                      <p:grpSpPr bwMode="auto">
                        <a:xfrm>
                          <a:off x="807" y="209"/>
                          <a:ext cx="93" cy="88"/>
                          <a:chOff x="807" y="209"/>
                          <a:chExt cx="93" cy="88"/>
                        </a:xfrm>
                      </p:grpSpPr>
                      <p:sp>
                        <p:nvSpPr>
                          <p:cNvPr id="703553" name="Line 65"/>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54" name="Line 66"/>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55" name="Line 67"/>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56" name="Line 68"/>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57" name="Line 69"/>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3558" name="Group 70"/>
                        <p:cNvGrpSpPr>
                          <a:grpSpLocks noChangeAspect="1"/>
                        </p:cNvGrpSpPr>
                        <p:nvPr/>
                      </p:nvGrpSpPr>
                      <p:grpSpPr bwMode="auto">
                        <a:xfrm>
                          <a:off x="923" y="209"/>
                          <a:ext cx="93" cy="88"/>
                          <a:chOff x="807" y="209"/>
                          <a:chExt cx="93" cy="88"/>
                        </a:xfrm>
                      </p:grpSpPr>
                      <p:sp>
                        <p:nvSpPr>
                          <p:cNvPr id="703559" name="Line 71"/>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60" name="Line 72"/>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61" name="Line 73"/>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62" name="Line 74"/>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63" name="Line 75"/>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sp>
                <p:nvSpPr>
                  <p:cNvPr id="703564" name="Rectangle 76"/>
                  <p:cNvSpPr>
                    <a:spLocks noChangeAspect="1" noChangeArrowheads="1"/>
                  </p:cNvSpPr>
                  <p:nvPr/>
                </p:nvSpPr>
                <p:spPr bwMode="auto">
                  <a:xfrm>
                    <a:off x="195" y="1104"/>
                    <a:ext cx="42" cy="16"/>
                  </a:xfrm>
                  <a:prstGeom prst="rect">
                    <a:avLst/>
                  </a:prstGeom>
                  <a:solidFill>
                    <a:srgbClr val="C0C0C0"/>
                  </a:solidFill>
                  <a:ln w="6350">
                    <a:solidFill>
                      <a:srgbClr val="000000"/>
                    </a:solidFill>
                    <a:miter lim="800000"/>
                    <a:headEnd/>
                    <a:tailEnd/>
                  </a:ln>
                </p:spPr>
                <p:txBody>
                  <a:bodyPr/>
                  <a:lstStyle/>
                  <a:p>
                    <a:endParaRPr lang="de-DE"/>
                  </a:p>
                </p:txBody>
              </p:sp>
            </p:grpSp>
            <p:grpSp>
              <p:nvGrpSpPr>
                <p:cNvPr id="703565" name="Group 77"/>
                <p:cNvGrpSpPr>
                  <a:grpSpLocks noChangeAspect="1"/>
                </p:cNvGrpSpPr>
                <p:nvPr/>
              </p:nvGrpSpPr>
              <p:grpSpPr bwMode="auto">
                <a:xfrm>
                  <a:off x="654" y="1082"/>
                  <a:ext cx="32" cy="56"/>
                  <a:chOff x="801" y="1409"/>
                  <a:chExt cx="32" cy="56"/>
                </a:xfrm>
              </p:grpSpPr>
              <p:grpSp>
                <p:nvGrpSpPr>
                  <p:cNvPr id="703566" name="Group 78"/>
                  <p:cNvGrpSpPr>
                    <a:grpSpLocks noChangeAspect="1"/>
                  </p:cNvGrpSpPr>
                  <p:nvPr/>
                </p:nvGrpSpPr>
                <p:grpSpPr bwMode="auto">
                  <a:xfrm>
                    <a:off x="801" y="1428"/>
                    <a:ext cx="32" cy="37"/>
                    <a:chOff x="653" y="204"/>
                    <a:chExt cx="32" cy="31"/>
                  </a:xfrm>
                </p:grpSpPr>
                <p:sp>
                  <p:nvSpPr>
                    <p:cNvPr id="703567" name="AutoShape 79"/>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3568" name="Line 80"/>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3569" name="Line 81"/>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3570" name="Rectangle 8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a:lstStyle/>
                  <a:p>
                    <a:endParaRPr lang="de-DE"/>
                  </a:p>
                </p:txBody>
              </p:sp>
            </p:grpSp>
          </p:grpSp>
          <p:grpSp>
            <p:nvGrpSpPr>
              <p:cNvPr id="703571" name="Group 83"/>
              <p:cNvGrpSpPr>
                <a:grpSpLocks noChangeAspect="1"/>
              </p:cNvGrpSpPr>
              <p:nvPr/>
            </p:nvGrpSpPr>
            <p:grpSpPr bwMode="auto">
              <a:xfrm>
                <a:off x="2104" y="1521"/>
                <a:ext cx="225" cy="231"/>
                <a:chOff x="529" y="300"/>
                <a:chExt cx="76" cy="73"/>
              </a:xfrm>
            </p:grpSpPr>
            <p:sp>
              <p:nvSpPr>
                <p:cNvPr id="703572" name="Oval 84"/>
                <p:cNvSpPr>
                  <a:spLocks noChangeAspect="1" noChangeArrowheads="1"/>
                </p:cNvSpPr>
                <p:nvPr/>
              </p:nvSpPr>
              <p:spPr bwMode="auto">
                <a:xfrm>
                  <a:off x="529" y="300"/>
                  <a:ext cx="76" cy="73"/>
                </a:xfrm>
                <a:prstGeom prst="ellipse">
                  <a:avLst/>
                </a:prstGeom>
                <a:solidFill>
                  <a:srgbClr val="FFFFFF"/>
                </a:solidFill>
                <a:ln w="9525">
                  <a:solidFill>
                    <a:srgbClr val="000000"/>
                  </a:solidFill>
                  <a:round/>
                  <a:headEnd/>
                  <a:tailEnd/>
                </a:ln>
              </p:spPr>
              <p:txBody>
                <a:bodyPr/>
                <a:lstStyle/>
                <a:p>
                  <a:endParaRPr lang="de-DE"/>
                </a:p>
              </p:txBody>
            </p:sp>
            <p:sp>
              <p:nvSpPr>
                <p:cNvPr id="703573" name="AutoShape 85"/>
                <p:cNvSpPr>
                  <a:spLocks noChangeAspect="1" noChangeArrowheads="1"/>
                </p:cNvSpPr>
                <p:nvPr/>
              </p:nvSpPr>
              <p:spPr bwMode="auto">
                <a:xfrm rot="16200000">
                  <a:off x="545" y="309"/>
                  <a:ext cx="61" cy="56"/>
                </a:xfrm>
                <a:prstGeom prst="flowChartMerg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sp>
            <p:nvSpPr>
              <p:cNvPr id="703574" name="Rectangle 86"/>
              <p:cNvSpPr>
                <a:spLocks noChangeAspect="1" noChangeArrowheads="1"/>
              </p:cNvSpPr>
              <p:nvPr/>
            </p:nvSpPr>
            <p:spPr bwMode="auto">
              <a:xfrm>
                <a:off x="370" y="1007"/>
                <a:ext cx="51" cy="90"/>
              </a:xfrm>
              <a:prstGeom prst="rect">
                <a:avLst/>
              </a:prstGeom>
              <a:solidFill>
                <a:srgbClr val="C0C0C0"/>
              </a:solidFill>
              <a:ln w="6350">
                <a:solidFill>
                  <a:srgbClr val="000000"/>
                </a:solidFill>
                <a:miter lim="800000"/>
                <a:headEnd/>
                <a:tailEnd/>
              </a:ln>
            </p:spPr>
            <p:txBody>
              <a:bodyPr/>
              <a:lstStyle/>
              <a:p>
                <a:endParaRPr lang="de-DE" altLang="de-DE" sz="1800"/>
              </a:p>
            </p:txBody>
          </p:sp>
          <p:sp>
            <p:nvSpPr>
              <p:cNvPr id="703575" name="Line 87"/>
              <p:cNvSpPr>
                <a:spLocks noChangeAspect="1" noChangeShapeType="1"/>
              </p:cNvSpPr>
              <p:nvPr/>
            </p:nvSpPr>
            <p:spPr bwMode="auto">
              <a:xfrm>
                <a:off x="428" y="1058"/>
                <a:ext cx="1785"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3576" name="Line 88"/>
              <p:cNvSpPr>
                <a:spLocks noChangeAspect="1" noChangeShapeType="1"/>
              </p:cNvSpPr>
              <p:nvPr/>
            </p:nvSpPr>
            <p:spPr bwMode="auto">
              <a:xfrm flipV="1">
                <a:off x="2207" y="1058"/>
                <a:ext cx="0" cy="463"/>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3577" name="Line 89"/>
              <p:cNvSpPr>
                <a:spLocks noChangeAspect="1" noChangeShapeType="1"/>
              </p:cNvSpPr>
              <p:nvPr/>
            </p:nvSpPr>
            <p:spPr bwMode="auto">
              <a:xfrm flipV="1">
                <a:off x="781" y="1065"/>
                <a:ext cx="0" cy="43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3578" name="Text Box 90"/>
              <p:cNvSpPr txBox="1">
                <a:spLocks noChangeArrowheads="1"/>
              </p:cNvSpPr>
              <p:nvPr/>
            </p:nvSpPr>
            <p:spPr bwMode="auto">
              <a:xfrm>
                <a:off x="669"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55 °C</a:t>
                </a:r>
              </a:p>
            </p:txBody>
          </p:sp>
          <p:sp>
            <p:nvSpPr>
              <p:cNvPr id="703579" name="Text Box 91"/>
              <p:cNvSpPr txBox="1">
                <a:spLocks noChangeArrowheads="1"/>
              </p:cNvSpPr>
              <p:nvPr/>
            </p:nvSpPr>
            <p:spPr bwMode="auto">
              <a:xfrm>
                <a:off x="3787" y="2415"/>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45 °C</a:t>
                </a:r>
              </a:p>
            </p:txBody>
          </p:sp>
          <p:sp>
            <p:nvSpPr>
              <p:cNvPr id="703580" name="Text Box 92"/>
              <p:cNvSpPr txBox="1">
                <a:spLocks noChangeArrowheads="1"/>
              </p:cNvSpPr>
              <p:nvPr/>
            </p:nvSpPr>
            <p:spPr bwMode="auto">
              <a:xfrm>
                <a:off x="3787" y="1026"/>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55 °C</a:t>
                </a:r>
              </a:p>
            </p:txBody>
          </p:sp>
          <p:sp>
            <p:nvSpPr>
              <p:cNvPr id="703581" name="Text Box 93"/>
              <p:cNvSpPr txBox="1">
                <a:spLocks noChangeArrowheads="1"/>
              </p:cNvSpPr>
              <p:nvPr/>
            </p:nvSpPr>
            <p:spPr bwMode="auto">
              <a:xfrm>
                <a:off x="4411"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50 °C</a:t>
                </a:r>
              </a:p>
            </p:txBody>
          </p:sp>
          <p:sp>
            <p:nvSpPr>
              <p:cNvPr id="703582" name="Text Box 94"/>
              <p:cNvSpPr txBox="1">
                <a:spLocks noChangeArrowheads="1"/>
              </p:cNvSpPr>
              <p:nvPr/>
            </p:nvSpPr>
            <p:spPr bwMode="auto">
              <a:xfrm>
                <a:off x="499" y="2784"/>
                <a:ext cx="195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dirty="0"/>
                  <a:t>Niedertemperatur-</a:t>
                </a:r>
              </a:p>
              <a:p>
                <a:r>
                  <a:rPr lang="de-DE" altLang="de-DE" sz="2000" b="1" dirty="0"/>
                  <a:t>oder Brennwertkessel</a:t>
                </a:r>
              </a:p>
            </p:txBody>
          </p:sp>
          <p:sp>
            <p:nvSpPr>
              <p:cNvPr id="703583" name="Text Box 95"/>
              <p:cNvSpPr txBox="1">
                <a:spLocks noChangeArrowheads="1"/>
              </p:cNvSpPr>
              <p:nvPr/>
            </p:nvSpPr>
            <p:spPr bwMode="auto">
              <a:xfrm>
                <a:off x="4266" y="2954"/>
                <a:ext cx="1031"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Heizkörper</a:t>
                </a:r>
              </a:p>
            </p:txBody>
          </p:sp>
          <p:sp>
            <p:nvSpPr>
              <p:cNvPr id="703584" name="Text Box 96"/>
              <p:cNvSpPr txBox="1">
                <a:spLocks noChangeArrowheads="1"/>
              </p:cNvSpPr>
              <p:nvPr/>
            </p:nvSpPr>
            <p:spPr bwMode="auto">
              <a:xfrm>
                <a:off x="272" y="544"/>
                <a:ext cx="254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000" b="1"/>
                  <a:t>Regelung- und Steuersystem</a:t>
                </a:r>
              </a:p>
            </p:txBody>
          </p:sp>
          <p:sp>
            <p:nvSpPr>
              <p:cNvPr id="703585" name="Text Box 97"/>
              <p:cNvSpPr txBox="1">
                <a:spLocks noChangeArrowheads="1"/>
              </p:cNvSpPr>
              <p:nvPr/>
            </p:nvSpPr>
            <p:spPr bwMode="auto">
              <a:xfrm>
                <a:off x="3174" y="544"/>
                <a:ext cx="1535"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de-DE" altLang="de-DE" sz="2000" b="1"/>
                  <a:t>Thermostatventil</a:t>
                </a:r>
              </a:p>
            </p:txBody>
          </p:sp>
        </p:grpSp>
        <p:sp>
          <p:nvSpPr>
            <p:cNvPr id="703586" name="Text Box 98"/>
            <p:cNvSpPr txBox="1">
              <a:spLocks noChangeArrowheads="1"/>
            </p:cNvSpPr>
            <p:nvPr/>
          </p:nvSpPr>
          <p:spPr bwMode="auto">
            <a:xfrm>
              <a:off x="4980" y="3351"/>
              <a:ext cx="62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900">
                  <a:solidFill>
                    <a:srgbClr val="808080"/>
                  </a:solidFill>
                </a:rPr>
                <a:t>H. Obermeyer</a:t>
              </a:r>
            </a:p>
          </p:txBody>
        </p:sp>
      </p:grpSp>
    </p:spTree>
    <p:extLst>
      <p:ext uri="{BB962C8B-B14F-4D97-AF65-F5344CB8AC3E}">
        <p14:creationId xmlns:p14="http://schemas.microsoft.com/office/powerpoint/2010/main" val="385117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hteck 48"/>
          <p:cNvSpPr/>
          <p:nvPr/>
        </p:nvSpPr>
        <p:spPr>
          <a:xfrm>
            <a:off x="7251406" y="333375"/>
            <a:ext cx="1692569" cy="11866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04514" name="Rectangle 2"/>
          <p:cNvSpPr>
            <a:spLocks noChangeArrowheads="1"/>
          </p:cNvSpPr>
          <p:nvPr/>
        </p:nvSpPr>
        <p:spPr bwMode="auto">
          <a:xfrm>
            <a:off x="2914650" y="150495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pSp>
        <p:nvGrpSpPr>
          <p:cNvPr id="704563" name="Group 51"/>
          <p:cNvGrpSpPr>
            <a:grpSpLocks/>
          </p:cNvGrpSpPr>
          <p:nvPr/>
        </p:nvGrpSpPr>
        <p:grpSpPr bwMode="auto">
          <a:xfrm>
            <a:off x="572233" y="788990"/>
            <a:ext cx="8036169" cy="5040313"/>
            <a:chOff x="158" y="346"/>
            <a:chExt cx="5484" cy="3175"/>
          </a:xfrm>
        </p:grpSpPr>
        <p:grpSp>
          <p:nvGrpSpPr>
            <p:cNvPr id="704564" name="Group 52"/>
            <p:cNvGrpSpPr>
              <a:grpSpLocks/>
            </p:cNvGrpSpPr>
            <p:nvPr/>
          </p:nvGrpSpPr>
          <p:grpSpPr bwMode="auto">
            <a:xfrm>
              <a:off x="158" y="346"/>
              <a:ext cx="5484" cy="3175"/>
              <a:chOff x="158" y="346"/>
              <a:chExt cx="5484" cy="3175"/>
            </a:xfrm>
          </p:grpSpPr>
          <p:sp>
            <p:nvSpPr>
              <p:cNvPr id="704565" name="Text Box 53"/>
              <p:cNvSpPr txBox="1">
                <a:spLocks noChangeArrowheads="1"/>
              </p:cNvSpPr>
              <p:nvPr/>
            </p:nvSpPr>
            <p:spPr bwMode="auto">
              <a:xfrm>
                <a:off x="612" y="482"/>
                <a:ext cx="10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de-DE" altLang="de-DE" sz="1800"/>
              </a:p>
            </p:txBody>
          </p:sp>
          <p:sp>
            <p:nvSpPr>
              <p:cNvPr id="704566" name="Rectangle 54"/>
              <p:cNvSpPr>
                <a:spLocks noChangeAspect="1" noChangeArrowheads="1"/>
              </p:cNvSpPr>
              <p:nvPr/>
            </p:nvSpPr>
            <p:spPr bwMode="auto">
              <a:xfrm>
                <a:off x="158" y="346"/>
                <a:ext cx="5484" cy="3175"/>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4567" name="Group 55"/>
              <p:cNvGrpSpPr>
                <a:grpSpLocks noChangeAspect="1"/>
              </p:cNvGrpSpPr>
              <p:nvPr/>
            </p:nvGrpSpPr>
            <p:grpSpPr bwMode="auto">
              <a:xfrm>
                <a:off x="550" y="1360"/>
                <a:ext cx="4700" cy="1324"/>
                <a:chOff x="183" y="1082"/>
                <a:chExt cx="732" cy="206"/>
              </a:xfrm>
            </p:grpSpPr>
            <p:grpSp>
              <p:nvGrpSpPr>
                <p:cNvPr id="704568" name="Group 56"/>
                <p:cNvGrpSpPr>
                  <a:grpSpLocks noChangeAspect="1"/>
                </p:cNvGrpSpPr>
                <p:nvPr/>
              </p:nvGrpSpPr>
              <p:grpSpPr bwMode="auto">
                <a:xfrm>
                  <a:off x="183" y="1092"/>
                  <a:ext cx="732" cy="196"/>
                  <a:chOff x="183" y="1092"/>
                  <a:chExt cx="732" cy="196"/>
                </a:xfrm>
              </p:grpSpPr>
              <p:grpSp>
                <p:nvGrpSpPr>
                  <p:cNvPr id="704569" name="Group 57"/>
                  <p:cNvGrpSpPr>
                    <a:grpSpLocks noChangeAspect="1"/>
                  </p:cNvGrpSpPr>
                  <p:nvPr/>
                </p:nvGrpSpPr>
                <p:grpSpPr bwMode="auto">
                  <a:xfrm>
                    <a:off x="183" y="1092"/>
                    <a:ext cx="732" cy="196"/>
                    <a:chOff x="244" y="196"/>
                    <a:chExt cx="732" cy="168"/>
                  </a:xfrm>
                </p:grpSpPr>
                <p:sp>
                  <p:nvSpPr>
                    <p:cNvPr id="704570" name="Line 58"/>
                    <p:cNvSpPr>
                      <a:spLocks noChangeAspect="1" noChangeShapeType="1"/>
                    </p:cNvSpPr>
                    <p:nvPr/>
                  </p:nvSpPr>
                  <p:spPr bwMode="auto">
                    <a:xfrm>
                      <a:off x="366" y="224"/>
                      <a:ext cx="427" cy="0"/>
                    </a:xfrm>
                    <a:prstGeom prst="line">
                      <a:avLst/>
                    </a:prstGeom>
                    <a:noFill/>
                    <a:ln w="57150">
                      <a:solidFill>
                        <a:srgbClr val="FF9900">
                          <a:alpha val="80000"/>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71" name="Line 59"/>
                    <p:cNvSpPr>
                      <a:spLocks noChangeAspect="1" noChangeShapeType="1"/>
                    </p:cNvSpPr>
                    <p:nvPr/>
                  </p:nvSpPr>
                  <p:spPr bwMode="auto">
                    <a:xfrm>
                      <a:off x="366" y="280"/>
                      <a:ext cx="427" cy="0"/>
                    </a:xfrm>
                    <a:prstGeom prst="line">
                      <a:avLst/>
                    </a:prstGeom>
                    <a:noFill/>
                    <a:ln w="57150">
                      <a:solidFill>
                        <a:srgbClr val="333399">
                          <a:alpha val="60001"/>
                        </a:srgbClr>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72" name="Rectangle 60"/>
                    <p:cNvSpPr>
                      <a:spLocks noChangeAspect="1" noChangeArrowheads="1"/>
                    </p:cNvSpPr>
                    <p:nvPr/>
                  </p:nvSpPr>
                  <p:spPr bwMode="auto">
                    <a:xfrm>
                      <a:off x="244" y="196"/>
                      <a:ext cx="122" cy="168"/>
                    </a:xfrm>
                    <a:prstGeom prst="rect">
                      <a:avLst/>
                    </a:prstGeom>
                    <a:gradFill rotWithShape="1">
                      <a:gsLst>
                        <a:gs pos="0">
                          <a:srgbClr val="FF9900">
                            <a:alpha val="39999"/>
                          </a:srgbClr>
                        </a:gs>
                        <a:gs pos="100000">
                          <a:srgbClr val="333399">
                            <a:alpha val="8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4573" name="Group 61"/>
                    <p:cNvGrpSpPr>
                      <a:grpSpLocks noChangeAspect="1"/>
                    </p:cNvGrpSpPr>
                    <p:nvPr/>
                  </p:nvGrpSpPr>
                  <p:grpSpPr bwMode="auto">
                    <a:xfrm>
                      <a:off x="793" y="196"/>
                      <a:ext cx="183" cy="112"/>
                      <a:chOff x="793" y="196"/>
                      <a:chExt cx="121" cy="112"/>
                    </a:xfrm>
                  </p:grpSpPr>
                  <p:sp>
                    <p:nvSpPr>
                      <p:cNvPr id="704574" name="Rectangle 62"/>
                      <p:cNvSpPr>
                        <a:spLocks noChangeAspect="1" noChangeArrowheads="1"/>
                      </p:cNvSpPr>
                      <p:nvPr/>
                    </p:nvSpPr>
                    <p:spPr bwMode="auto">
                      <a:xfrm>
                        <a:off x="793" y="196"/>
                        <a:ext cx="121" cy="112"/>
                      </a:xfrm>
                      <a:prstGeom prst="rect">
                        <a:avLst/>
                      </a:prstGeom>
                      <a:gradFill rotWithShape="1">
                        <a:gsLst>
                          <a:gs pos="0">
                            <a:srgbClr val="FF9900">
                              <a:alpha val="39999"/>
                            </a:srgbClr>
                          </a:gs>
                          <a:gs pos="100000">
                            <a:srgbClr val="333399">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nvGrpSpPr>
                      <p:cNvPr id="704575" name="Group 63"/>
                      <p:cNvGrpSpPr>
                        <a:grpSpLocks noChangeAspect="1"/>
                      </p:cNvGrpSpPr>
                      <p:nvPr/>
                    </p:nvGrpSpPr>
                    <p:grpSpPr bwMode="auto">
                      <a:xfrm>
                        <a:off x="803" y="206"/>
                        <a:ext cx="101" cy="93"/>
                        <a:chOff x="807" y="209"/>
                        <a:chExt cx="209" cy="88"/>
                      </a:xfrm>
                    </p:grpSpPr>
                    <p:grpSp>
                      <p:nvGrpSpPr>
                        <p:cNvPr id="704576" name="Group 64"/>
                        <p:cNvGrpSpPr>
                          <a:grpSpLocks noChangeAspect="1"/>
                        </p:cNvGrpSpPr>
                        <p:nvPr/>
                      </p:nvGrpSpPr>
                      <p:grpSpPr bwMode="auto">
                        <a:xfrm>
                          <a:off x="807" y="209"/>
                          <a:ext cx="93" cy="88"/>
                          <a:chOff x="807" y="209"/>
                          <a:chExt cx="93" cy="88"/>
                        </a:xfrm>
                      </p:grpSpPr>
                      <p:sp>
                        <p:nvSpPr>
                          <p:cNvPr id="704577" name="Line 65"/>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78" name="Line 66"/>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79" name="Line 67"/>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0" name="Line 68"/>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1" name="Line 69"/>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704582" name="Group 70"/>
                        <p:cNvGrpSpPr>
                          <a:grpSpLocks noChangeAspect="1"/>
                        </p:cNvGrpSpPr>
                        <p:nvPr/>
                      </p:nvGrpSpPr>
                      <p:grpSpPr bwMode="auto">
                        <a:xfrm>
                          <a:off x="923" y="209"/>
                          <a:ext cx="93" cy="88"/>
                          <a:chOff x="807" y="209"/>
                          <a:chExt cx="93" cy="88"/>
                        </a:xfrm>
                      </p:grpSpPr>
                      <p:sp>
                        <p:nvSpPr>
                          <p:cNvPr id="704583" name="Line 71"/>
                          <p:cNvSpPr>
                            <a:spLocks noChangeAspect="1" noChangeShapeType="1"/>
                          </p:cNvSpPr>
                          <p:nvPr/>
                        </p:nvSpPr>
                        <p:spPr bwMode="auto">
                          <a:xfrm>
                            <a:off x="80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4" name="Line 72"/>
                          <p:cNvSpPr>
                            <a:spLocks noChangeAspect="1" noChangeShapeType="1"/>
                          </p:cNvSpPr>
                          <p:nvPr/>
                        </p:nvSpPr>
                        <p:spPr bwMode="auto">
                          <a:xfrm>
                            <a:off x="829"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5" name="Line 73"/>
                          <p:cNvSpPr>
                            <a:spLocks noChangeAspect="1" noChangeShapeType="1"/>
                          </p:cNvSpPr>
                          <p:nvPr/>
                        </p:nvSpPr>
                        <p:spPr bwMode="auto">
                          <a:xfrm>
                            <a:off x="853"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6" name="Line 74"/>
                          <p:cNvSpPr>
                            <a:spLocks noChangeAspect="1" noChangeShapeType="1"/>
                          </p:cNvSpPr>
                          <p:nvPr/>
                        </p:nvSpPr>
                        <p:spPr bwMode="auto">
                          <a:xfrm>
                            <a:off x="900"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87" name="Line 75"/>
                          <p:cNvSpPr>
                            <a:spLocks noChangeAspect="1" noChangeShapeType="1"/>
                          </p:cNvSpPr>
                          <p:nvPr/>
                        </p:nvSpPr>
                        <p:spPr bwMode="auto">
                          <a:xfrm>
                            <a:off x="877" y="209"/>
                            <a:ext cx="0" cy="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grpSp>
                </p:grpSp>
              </p:grpSp>
              <p:sp>
                <p:nvSpPr>
                  <p:cNvPr id="704588" name="Rectangle 76"/>
                  <p:cNvSpPr>
                    <a:spLocks noChangeAspect="1" noChangeArrowheads="1"/>
                  </p:cNvSpPr>
                  <p:nvPr/>
                </p:nvSpPr>
                <p:spPr bwMode="auto">
                  <a:xfrm>
                    <a:off x="195" y="1104"/>
                    <a:ext cx="42" cy="16"/>
                  </a:xfrm>
                  <a:prstGeom prst="rect">
                    <a:avLst/>
                  </a:prstGeom>
                  <a:solidFill>
                    <a:srgbClr val="C0C0C0"/>
                  </a:solidFill>
                  <a:ln w="6350">
                    <a:solidFill>
                      <a:srgbClr val="000000"/>
                    </a:solidFill>
                    <a:miter lim="800000"/>
                    <a:headEnd/>
                    <a:tailEnd/>
                  </a:ln>
                </p:spPr>
                <p:txBody>
                  <a:bodyPr/>
                  <a:lstStyle/>
                  <a:p>
                    <a:endParaRPr lang="de-DE"/>
                  </a:p>
                </p:txBody>
              </p:sp>
            </p:grpSp>
            <p:grpSp>
              <p:nvGrpSpPr>
                <p:cNvPr id="704589" name="Group 77"/>
                <p:cNvGrpSpPr>
                  <a:grpSpLocks noChangeAspect="1"/>
                </p:cNvGrpSpPr>
                <p:nvPr/>
              </p:nvGrpSpPr>
              <p:grpSpPr bwMode="auto">
                <a:xfrm>
                  <a:off x="654" y="1082"/>
                  <a:ext cx="32" cy="56"/>
                  <a:chOff x="801" y="1409"/>
                  <a:chExt cx="32" cy="56"/>
                </a:xfrm>
              </p:grpSpPr>
              <p:grpSp>
                <p:nvGrpSpPr>
                  <p:cNvPr id="704590" name="Group 78"/>
                  <p:cNvGrpSpPr>
                    <a:grpSpLocks noChangeAspect="1"/>
                  </p:cNvGrpSpPr>
                  <p:nvPr/>
                </p:nvGrpSpPr>
                <p:grpSpPr bwMode="auto">
                  <a:xfrm>
                    <a:off x="801" y="1428"/>
                    <a:ext cx="32" cy="37"/>
                    <a:chOff x="653" y="204"/>
                    <a:chExt cx="32" cy="31"/>
                  </a:xfrm>
                </p:grpSpPr>
                <p:sp>
                  <p:nvSpPr>
                    <p:cNvPr id="704591" name="AutoShape 79"/>
                    <p:cNvSpPr>
                      <a:spLocks noChangeAspect="1" noChangeArrowheads="1"/>
                    </p:cNvSpPr>
                    <p:nvPr/>
                  </p:nvSpPr>
                  <p:spPr bwMode="auto">
                    <a:xfrm rot="16200000">
                      <a:off x="658" y="208"/>
                      <a:ext cx="22" cy="32"/>
                    </a:xfrm>
                    <a:prstGeom prst="flowChartCollate">
                      <a:avLst/>
                    </a:prstGeom>
                    <a:solidFill>
                      <a:srgbClr val="FFFFFF"/>
                    </a:solidFill>
                    <a:ln w="9525">
                      <a:solidFill>
                        <a:srgbClr val="000000"/>
                      </a:solidFill>
                      <a:miter lim="800000"/>
                      <a:headEnd/>
                      <a:tailEnd/>
                    </a:ln>
                  </p:spPr>
                  <p:txBody>
                    <a:bodyPr/>
                    <a:lstStyle/>
                    <a:p>
                      <a:endParaRPr lang="de-DE"/>
                    </a:p>
                  </p:txBody>
                </p:sp>
                <p:sp>
                  <p:nvSpPr>
                    <p:cNvPr id="704592" name="Line 80"/>
                    <p:cNvSpPr>
                      <a:spLocks noChangeAspect="1" noChangeShapeType="1"/>
                    </p:cNvSpPr>
                    <p:nvPr/>
                  </p:nvSpPr>
                  <p:spPr bwMode="auto">
                    <a:xfrm rot="16200000">
                      <a:off x="659" y="214"/>
                      <a:ext cx="19"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4593" name="Line 81"/>
                    <p:cNvSpPr>
                      <a:spLocks noChangeAspect="1" noChangeShapeType="1"/>
                    </p:cNvSpPr>
                    <p:nvPr/>
                  </p:nvSpPr>
                  <p:spPr bwMode="auto">
                    <a:xfrm rot="16200000">
                      <a:off x="669" y="194"/>
                      <a:ext cx="0" cy="21"/>
                    </a:xfrm>
                    <a:prstGeom prst="line">
                      <a:avLst/>
                    </a:prstGeom>
                    <a:noFill/>
                    <a:ln w="5715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704594" name="Rectangle 82"/>
                  <p:cNvSpPr>
                    <a:spLocks noChangeAspect="1" noChangeArrowheads="1"/>
                  </p:cNvSpPr>
                  <p:nvPr/>
                </p:nvSpPr>
                <p:spPr bwMode="auto">
                  <a:xfrm>
                    <a:off x="808" y="1409"/>
                    <a:ext cx="17" cy="20"/>
                  </a:xfrm>
                  <a:prstGeom prst="rect">
                    <a:avLst/>
                  </a:prstGeom>
                  <a:solidFill>
                    <a:srgbClr val="FFFFFF"/>
                  </a:solidFill>
                  <a:ln w="9525">
                    <a:solidFill>
                      <a:srgbClr val="000000"/>
                    </a:solidFill>
                    <a:miter lim="800000"/>
                    <a:headEnd/>
                    <a:tailEnd/>
                  </a:ln>
                </p:spPr>
                <p:txBody>
                  <a:bodyPr/>
                  <a:lstStyle/>
                  <a:p>
                    <a:endParaRPr lang="de-DE"/>
                  </a:p>
                </p:txBody>
              </p:sp>
            </p:grpSp>
          </p:grpSp>
          <p:grpSp>
            <p:nvGrpSpPr>
              <p:cNvPr id="704595" name="Group 83"/>
              <p:cNvGrpSpPr>
                <a:grpSpLocks noChangeAspect="1"/>
              </p:cNvGrpSpPr>
              <p:nvPr/>
            </p:nvGrpSpPr>
            <p:grpSpPr bwMode="auto">
              <a:xfrm>
                <a:off x="2104" y="1521"/>
                <a:ext cx="225" cy="231"/>
                <a:chOff x="529" y="300"/>
                <a:chExt cx="76" cy="73"/>
              </a:xfrm>
            </p:grpSpPr>
            <p:sp>
              <p:nvSpPr>
                <p:cNvPr id="704596" name="Oval 84"/>
                <p:cNvSpPr>
                  <a:spLocks noChangeAspect="1" noChangeArrowheads="1"/>
                </p:cNvSpPr>
                <p:nvPr/>
              </p:nvSpPr>
              <p:spPr bwMode="auto">
                <a:xfrm>
                  <a:off x="529" y="300"/>
                  <a:ext cx="76" cy="73"/>
                </a:xfrm>
                <a:prstGeom prst="ellipse">
                  <a:avLst/>
                </a:prstGeom>
                <a:solidFill>
                  <a:srgbClr val="FFFFFF"/>
                </a:solidFill>
                <a:ln w="9525">
                  <a:solidFill>
                    <a:srgbClr val="000000"/>
                  </a:solidFill>
                  <a:round/>
                  <a:headEnd/>
                  <a:tailEnd/>
                </a:ln>
              </p:spPr>
              <p:txBody>
                <a:bodyPr/>
                <a:lstStyle/>
                <a:p>
                  <a:endParaRPr lang="de-DE"/>
                </a:p>
              </p:txBody>
            </p:sp>
            <p:sp>
              <p:nvSpPr>
                <p:cNvPr id="704597" name="AutoShape 85"/>
                <p:cNvSpPr>
                  <a:spLocks noChangeAspect="1" noChangeArrowheads="1"/>
                </p:cNvSpPr>
                <p:nvPr/>
              </p:nvSpPr>
              <p:spPr bwMode="auto">
                <a:xfrm rot="16200000">
                  <a:off x="545" y="309"/>
                  <a:ext cx="61" cy="56"/>
                </a:xfrm>
                <a:prstGeom prst="flowChartMerge">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grpSp>
          <p:sp>
            <p:nvSpPr>
              <p:cNvPr id="704598" name="Rectangle 86"/>
              <p:cNvSpPr>
                <a:spLocks noChangeAspect="1" noChangeArrowheads="1"/>
              </p:cNvSpPr>
              <p:nvPr/>
            </p:nvSpPr>
            <p:spPr bwMode="auto">
              <a:xfrm>
                <a:off x="370" y="1007"/>
                <a:ext cx="51" cy="90"/>
              </a:xfrm>
              <a:prstGeom prst="rect">
                <a:avLst/>
              </a:prstGeom>
              <a:solidFill>
                <a:srgbClr val="C0C0C0"/>
              </a:solidFill>
              <a:ln w="6350">
                <a:solidFill>
                  <a:srgbClr val="000000"/>
                </a:solidFill>
                <a:miter lim="800000"/>
                <a:headEnd/>
                <a:tailEnd/>
              </a:ln>
            </p:spPr>
            <p:txBody>
              <a:bodyPr/>
              <a:lstStyle/>
              <a:p>
                <a:endParaRPr lang="de-DE" altLang="de-DE" sz="1800"/>
              </a:p>
            </p:txBody>
          </p:sp>
          <p:sp>
            <p:nvSpPr>
              <p:cNvPr id="704599" name="Line 87"/>
              <p:cNvSpPr>
                <a:spLocks noChangeAspect="1" noChangeShapeType="1"/>
              </p:cNvSpPr>
              <p:nvPr/>
            </p:nvSpPr>
            <p:spPr bwMode="auto">
              <a:xfrm>
                <a:off x="428" y="1058"/>
                <a:ext cx="1785"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4600" name="Line 88"/>
              <p:cNvSpPr>
                <a:spLocks noChangeAspect="1" noChangeShapeType="1"/>
              </p:cNvSpPr>
              <p:nvPr/>
            </p:nvSpPr>
            <p:spPr bwMode="auto">
              <a:xfrm flipV="1">
                <a:off x="2207" y="1058"/>
                <a:ext cx="0" cy="463"/>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4601" name="Line 89"/>
              <p:cNvSpPr>
                <a:spLocks noChangeAspect="1" noChangeShapeType="1"/>
              </p:cNvSpPr>
              <p:nvPr/>
            </p:nvSpPr>
            <p:spPr bwMode="auto">
              <a:xfrm flipV="1">
                <a:off x="781" y="1065"/>
                <a:ext cx="0" cy="43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de-DE"/>
              </a:p>
            </p:txBody>
          </p:sp>
          <p:sp>
            <p:nvSpPr>
              <p:cNvPr id="704602" name="Text Box 90"/>
              <p:cNvSpPr txBox="1">
                <a:spLocks noChangeArrowheads="1"/>
              </p:cNvSpPr>
              <p:nvPr/>
            </p:nvSpPr>
            <p:spPr bwMode="auto">
              <a:xfrm>
                <a:off x="669"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32 °C</a:t>
                </a:r>
              </a:p>
            </p:txBody>
          </p:sp>
          <p:sp>
            <p:nvSpPr>
              <p:cNvPr id="704603" name="Text Box 91"/>
              <p:cNvSpPr txBox="1">
                <a:spLocks noChangeArrowheads="1"/>
              </p:cNvSpPr>
              <p:nvPr/>
            </p:nvSpPr>
            <p:spPr bwMode="auto">
              <a:xfrm>
                <a:off x="3787" y="2415"/>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28 °C</a:t>
                </a:r>
              </a:p>
            </p:txBody>
          </p:sp>
          <p:sp>
            <p:nvSpPr>
              <p:cNvPr id="704604" name="Text Box 92"/>
              <p:cNvSpPr txBox="1">
                <a:spLocks noChangeArrowheads="1"/>
              </p:cNvSpPr>
              <p:nvPr/>
            </p:nvSpPr>
            <p:spPr bwMode="auto">
              <a:xfrm>
                <a:off x="3787" y="1026"/>
                <a:ext cx="582" cy="231"/>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32 °C</a:t>
                </a:r>
              </a:p>
            </p:txBody>
          </p:sp>
          <p:sp>
            <p:nvSpPr>
              <p:cNvPr id="704605" name="Text Box 93"/>
              <p:cNvSpPr txBox="1">
                <a:spLocks noChangeArrowheads="1"/>
              </p:cNvSpPr>
              <p:nvPr/>
            </p:nvSpPr>
            <p:spPr bwMode="auto">
              <a:xfrm>
                <a:off x="4411" y="1706"/>
                <a:ext cx="510" cy="407"/>
              </a:xfrm>
              <a:prstGeom prst="rect">
                <a:avLst/>
              </a:prstGeom>
              <a:solidFill>
                <a:srgbClr val="DDDDDD">
                  <a:alpha val="600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b="1"/>
                  <a:t>30 °C</a:t>
                </a:r>
              </a:p>
            </p:txBody>
          </p:sp>
        </p:grpSp>
        <p:sp>
          <p:nvSpPr>
            <p:cNvPr id="704606" name="Text Box 94"/>
            <p:cNvSpPr txBox="1">
              <a:spLocks noChangeArrowheads="1"/>
            </p:cNvSpPr>
            <p:nvPr/>
          </p:nvSpPr>
          <p:spPr bwMode="auto">
            <a:xfrm>
              <a:off x="4980" y="3351"/>
              <a:ext cx="620" cy="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e-DE" altLang="de-DE" sz="900">
                  <a:solidFill>
                    <a:srgbClr val="808080"/>
                  </a:solidFill>
                </a:rPr>
                <a:t>H. Obermeyer</a:t>
              </a:r>
            </a:p>
          </p:txBody>
        </p:sp>
      </p:grpSp>
      <p:sp>
        <p:nvSpPr>
          <p:cNvPr id="704607" name="Text Box 95"/>
          <p:cNvSpPr txBox="1">
            <a:spLocks noChangeArrowheads="1"/>
          </p:cNvSpPr>
          <p:nvPr/>
        </p:nvSpPr>
        <p:spPr bwMode="auto">
          <a:xfrm>
            <a:off x="2225920" y="5097763"/>
            <a:ext cx="44967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2400" i="1" dirty="0"/>
              <a:t>Heizen mit "kalten" Heizungen?</a:t>
            </a:r>
          </a:p>
        </p:txBody>
      </p:sp>
    </p:spTree>
    <p:extLst>
      <p:ext uri="{BB962C8B-B14F-4D97-AF65-F5344CB8AC3E}">
        <p14:creationId xmlns:p14="http://schemas.microsoft.com/office/powerpoint/2010/main" val="258451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ChangeArrowheads="1"/>
          </p:cNvSpPr>
          <p:nvPr/>
        </p:nvSpPr>
        <p:spPr bwMode="auto">
          <a:xfrm>
            <a:off x="0" y="2349500"/>
            <a:ext cx="9144000" cy="37338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742403" name="Rectangle 3"/>
          <p:cNvSpPr>
            <a:spLocks noGrp="1" noChangeArrowheads="1"/>
          </p:cNvSpPr>
          <p:nvPr>
            <p:ph type="title"/>
          </p:nvPr>
        </p:nvSpPr>
        <p:spPr/>
        <p:txBody>
          <a:bodyPr/>
          <a:lstStyle/>
          <a:p>
            <a:r>
              <a:rPr lang="de-DE" altLang="de-DE" dirty="0" smtClean="0"/>
              <a:t>Musterhaus</a:t>
            </a:r>
            <a:br>
              <a:rPr lang="de-DE" altLang="de-DE" dirty="0" smtClean="0"/>
            </a:br>
            <a:r>
              <a:rPr lang="de-DE" altLang="de-DE" dirty="0" smtClean="0"/>
              <a:t> </a:t>
            </a:r>
            <a:endParaRPr lang="de-DE" altLang="de-DE" dirty="0"/>
          </a:p>
        </p:txBody>
      </p:sp>
      <p:pic>
        <p:nvPicPr>
          <p:cNvPr id="742404" name="Picture 4" descr="Haus1 m Hzg o Hol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4097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42405" name="Text Box 5"/>
          <p:cNvSpPr txBox="1">
            <a:spLocks noChangeArrowheads="1"/>
          </p:cNvSpPr>
          <p:nvPr/>
        </p:nvSpPr>
        <p:spPr bwMode="auto">
          <a:xfrm>
            <a:off x="6629400" y="3467100"/>
            <a:ext cx="2209800" cy="987425"/>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buClr>
                <a:schemeClr val="accent2"/>
              </a:buClr>
              <a:buFont typeface="Wingdings" pitchFamily="2" charset="2"/>
              <a:buNone/>
            </a:pPr>
            <a:r>
              <a:rPr lang="de-DE" altLang="de-DE" sz="1600" b="1">
                <a:solidFill>
                  <a:schemeClr val="accent2"/>
                </a:solidFill>
              </a:rPr>
              <a:t> Heizlast: 15,6 kW</a:t>
            </a:r>
          </a:p>
          <a:p>
            <a:pPr>
              <a:buClr>
                <a:schemeClr val="accent2"/>
              </a:buClr>
              <a:buFont typeface="Wingdings" pitchFamily="2" charset="2"/>
              <a:buNone/>
            </a:pPr>
            <a:r>
              <a:rPr lang="de-DE" altLang="de-DE" sz="1600">
                <a:solidFill>
                  <a:schemeClr val="accent2"/>
                </a:solidFill>
              </a:rPr>
              <a:t> ( = 130 W/m² x 120 m²)</a:t>
            </a:r>
          </a:p>
          <a:p>
            <a:pPr>
              <a:buClr>
                <a:schemeClr val="accent2"/>
              </a:buClr>
              <a:buFont typeface="Wingdings" pitchFamily="2" charset="2"/>
              <a:buNone/>
            </a:pPr>
            <a:endParaRPr lang="de-DE" altLang="de-DE" sz="1600">
              <a:solidFill>
                <a:schemeClr val="accent2"/>
              </a:solidFill>
            </a:endParaRPr>
          </a:p>
          <a:p>
            <a:pPr>
              <a:buClr>
                <a:schemeClr val="accent2"/>
              </a:buClr>
              <a:buFont typeface="Wingdings" pitchFamily="2" charset="2"/>
              <a:buNone/>
            </a:pPr>
            <a:r>
              <a:rPr lang="de-DE" altLang="de-DE" sz="1600">
                <a:solidFill>
                  <a:schemeClr val="accent2"/>
                </a:solidFill>
              </a:rPr>
              <a:t> Heizkessel: 15 – 18 kW</a:t>
            </a:r>
          </a:p>
        </p:txBody>
      </p:sp>
    </p:spTree>
    <p:extLst>
      <p:ext uri="{BB962C8B-B14F-4D97-AF65-F5344CB8AC3E}">
        <p14:creationId xmlns:p14="http://schemas.microsoft.com/office/powerpoint/2010/main" val="392788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Rectangle 2"/>
          <p:cNvSpPr>
            <a:spLocks noChangeArrowheads="1"/>
          </p:cNvSpPr>
          <p:nvPr/>
        </p:nvSpPr>
        <p:spPr bwMode="auto">
          <a:xfrm>
            <a:off x="0" y="2349500"/>
            <a:ext cx="9144000" cy="37719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743427" name="Rectangle 3"/>
          <p:cNvSpPr>
            <a:spLocks noGrp="1" noChangeArrowheads="1"/>
          </p:cNvSpPr>
          <p:nvPr>
            <p:ph type="title"/>
          </p:nvPr>
        </p:nvSpPr>
        <p:spPr/>
        <p:txBody>
          <a:bodyPr/>
          <a:lstStyle/>
          <a:p>
            <a:r>
              <a:rPr lang="de-DE" altLang="de-DE" dirty="0" smtClean="0"/>
              <a:t>Musterhaus</a:t>
            </a:r>
            <a:br>
              <a:rPr lang="de-DE" altLang="de-DE" dirty="0" smtClean="0"/>
            </a:br>
            <a:endParaRPr lang="de-DE" altLang="de-DE" dirty="0"/>
          </a:p>
        </p:txBody>
      </p:sp>
      <p:pic>
        <p:nvPicPr>
          <p:cNvPr id="743428" name="Picture 4" descr="Haus1 m Hzg + Hol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4097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43429" name="Text Box 5"/>
          <p:cNvSpPr txBox="1">
            <a:spLocks noChangeArrowheads="1"/>
          </p:cNvSpPr>
          <p:nvPr/>
        </p:nvSpPr>
        <p:spPr bwMode="auto">
          <a:xfrm>
            <a:off x="6629400" y="3467100"/>
            <a:ext cx="2209800" cy="12319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buClr>
                <a:schemeClr val="accent2"/>
              </a:buClr>
              <a:buFont typeface="Wingdings" pitchFamily="2" charset="2"/>
              <a:buNone/>
            </a:pPr>
            <a:r>
              <a:rPr lang="de-DE" altLang="de-DE" sz="1600" b="1">
                <a:solidFill>
                  <a:schemeClr val="accent2"/>
                </a:solidFill>
              </a:rPr>
              <a:t> Heizlast: 15,6 kW</a:t>
            </a:r>
          </a:p>
          <a:p>
            <a:pPr>
              <a:buClr>
                <a:schemeClr val="accent2"/>
              </a:buClr>
              <a:buFont typeface="Wingdings" pitchFamily="2" charset="2"/>
              <a:buNone/>
            </a:pPr>
            <a:r>
              <a:rPr lang="de-DE" altLang="de-DE" sz="1600">
                <a:solidFill>
                  <a:schemeClr val="accent2"/>
                </a:solidFill>
              </a:rPr>
              <a:t> ( = 130 W/m² x 120 m²)</a:t>
            </a:r>
          </a:p>
          <a:p>
            <a:pPr>
              <a:buClr>
                <a:schemeClr val="accent2"/>
              </a:buClr>
              <a:buFont typeface="Wingdings" pitchFamily="2" charset="2"/>
              <a:buNone/>
            </a:pPr>
            <a:endParaRPr lang="de-DE" altLang="de-DE" sz="1600">
              <a:solidFill>
                <a:schemeClr val="accent2"/>
              </a:solidFill>
            </a:endParaRPr>
          </a:p>
          <a:p>
            <a:pPr>
              <a:buClr>
                <a:schemeClr val="accent2"/>
              </a:buClr>
              <a:buFont typeface="Wingdings" pitchFamily="2" charset="2"/>
              <a:buNone/>
            </a:pPr>
            <a:r>
              <a:rPr lang="de-DE" altLang="de-DE" sz="1600">
                <a:solidFill>
                  <a:schemeClr val="accent2"/>
                </a:solidFill>
              </a:rPr>
              <a:t> Heizkessel: 15 – 18 kW</a:t>
            </a:r>
          </a:p>
          <a:p>
            <a:pPr>
              <a:buClr>
                <a:schemeClr val="accent2"/>
              </a:buClr>
              <a:buFont typeface="Wingdings" pitchFamily="2" charset="2"/>
              <a:buNone/>
            </a:pPr>
            <a:r>
              <a:rPr lang="de-DE" altLang="de-DE" sz="1600">
                <a:solidFill>
                  <a:schemeClr val="accent2"/>
                </a:solidFill>
              </a:rPr>
              <a:t> Kaminofen:   5 – 12 kW  </a:t>
            </a:r>
          </a:p>
        </p:txBody>
      </p:sp>
      <p:sp>
        <p:nvSpPr>
          <p:cNvPr id="7"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schemeClr val="tx1">
                    <a:lumMod val="75000"/>
                    <a:lumOff val="25000"/>
                  </a:schemeClr>
                </a:solidFill>
                <a:latin typeface="Arial" pitchFamily="34" charset="0"/>
                <a:cs typeface="Arial" pitchFamily="34" charset="0"/>
              </a:rPr>
              <a:t>m</a:t>
            </a:r>
            <a:r>
              <a:rPr lang="de-DE" sz="2800" dirty="0" smtClean="0">
                <a:solidFill>
                  <a:schemeClr val="tx1">
                    <a:lumMod val="75000"/>
                    <a:lumOff val="25000"/>
                  </a:schemeClr>
                </a:solidFill>
                <a:latin typeface="Arial" pitchFamily="34" charset="0"/>
                <a:cs typeface="Arial" pitchFamily="34" charset="0"/>
              </a:rPr>
              <a:t>it Kaminofen</a:t>
            </a:r>
          </a:p>
        </p:txBody>
      </p:sp>
    </p:spTree>
    <p:extLst>
      <p:ext uri="{BB962C8B-B14F-4D97-AF65-F5344CB8AC3E}">
        <p14:creationId xmlns:p14="http://schemas.microsoft.com/office/powerpoint/2010/main" val="1697121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Rectangle 2"/>
          <p:cNvSpPr>
            <a:spLocks noChangeArrowheads="1"/>
          </p:cNvSpPr>
          <p:nvPr/>
        </p:nvSpPr>
        <p:spPr bwMode="auto">
          <a:xfrm>
            <a:off x="0" y="2349500"/>
            <a:ext cx="9144000" cy="38481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pic>
        <p:nvPicPr>
          <p:cNvPr id="744451" name="Picture 3" descr="Haus1 m Hzg o Hol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4097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44452" name="Rectangle 4"/>
          <p:cNvSpPr>
            <a:spLocks noGrp="1" noChangeArrowheads="1"/>
          </p:cNvSpPr>
          <p:nvPr>
            <p:ph type="title"/>
          </p:nvPr>
        </p:nvSpPr>
        <p:spPr/>
        <p:txBody>
          <a:bodyPr/>
          <a:lstStyle/>
          <a:p>
            <a:r>
              <a:rPr lang="de-DE" altLang="de-DE" dirty="0" smtClean="0"/>
              <a:t>Musterhaus</a:t>
            </a:r>
            <a:br>
              <a:rPr lang="de-DE" altLang="de-DE" dirty="0" smtClean="0"/>
            </a:br>
            <a:endParaRPr lang="de-DE" altLang="de-DE" dirty="0"/>
          </a:p>
        </p:txBody>
      </p:sp>
      <p:sp>
        <p:nvSpPr>
          <p:cNvPr id="744453" name="Text Box 5"/>
          <p:cNvSpPr txBox="1">
            <a:spLocks noChangeArrowheads="1"/>
          </p:cNvSpPr>
          <p:nvPr/>
        </p:nvSpPr>
        <p:spPr bwMode="auto">
          <a:xfrm>
            <a:off x="6629400" y="3467100"/>
            <a:ext cx="2209800" cy="12319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buClr>
                <a:schemeClr val="accent2"/>
              </a:buClr>
              <a:buFont typeface="Wingdings" pitchFamily="2" charset="2"/>
              <a:buNone/>
            </a:pPr>
            <a:r>
              <a:rPr lang="de-DE" altLang="de-DE" sz="1600" b="1">
                <a:solidFill>
                  <a:schemeClr val="accent2"/>
                </a:solidFill>
              </a:rPr>
              <a:t> Heizlast: 8,4 kW</a:t>
            </a:r>
          </a:p>
          <a:p>
            <a:pPr>
              <a:buClr>
                <a:schemeClr val="accent2"/>
              </a:buClr>
              <a:buFont typeface="Wingdings" pitchFamily="2" charset="2"/>
              <a:buNone/>
            </a:pPr>
            <a:r>
              <a:rPr lang="de-DE" altLang="de-DE" sz="1600">
                <a:solidFill>
                  <a:schemeClr val="accent2"/>
                </a:solidFill>
              </a:rPr>
              <a:t> ( = 70 W/m² x 120 m²)</a:t>
            </a:r>
          </a:p>
          <a:p>
            <a:pPr>
              <a:buClr>
                <a:schemeClr val="accent2"/>
              </a:buClr>
              <a:buFont typeface="Wingdings" pitchFamily="2" charset="2"/>
              <a:buNone/>
            </a:pPr>
            <a:endParaRPr lang="de-DE" altLang="de-DE" sz="1600">
              <a:solidFill>
                <a:schemeClr val="accent2"/>
              </a:solidFill>
            </a:endParaRPr>
          </a:p>
          <a:p>
            <a:pPr>
              <a:buClr>
                <a:schemeClr val="accent2"/>
              </a:buClr>
              <a:buFont typeface="Wingdings" pitchFamily="2" charset="2"/>
              <a:buNone/>
            </a:pPr>
            <a:r>
              <a:rPr lang="de-DE" altLang="de-DE" sz="1600">
                <a:solidFill>
                  <a:schemeClr val="accent2"/>
                </a:solidFill>
              </a:rPr>
              <a:t> Heizkessel: 15 – 18 kW</a:t>
            </a:r>
          </a:p>
          <a:p>
            <a:pPr>
              <a:buClr>
                <a:schemeClr val="accent2"/>
              </a:buClr>
              <a:buFont typeface="Wingdings" pitchFamily="2" charset="2"/>
              <a:buNone/>
            </a:pPr>
            <a:r>
              <a:rPr lang="de-DE" altLang="de-DE" sz="1600">
                <a:solidFill>
                  <a:schemeClr val="accent2"/>
                </a:solidFill>
              </a:rPr>
              <a:t> Kaminofen:   5 – 12 kW  </a:t>
            </a:r>
          </a:p>
        </p:txBody>
      </p:sp>
      <p:grpSp>
        <p:nvGrpSpPr>
          <p:cNvPr id="744454" name="Group 6"/>
          <p:cNvGrpSpPr>
            <a:grpSpLocks/>
          </p:cNvGrpSpPr>
          <p:nvPr/>
        </p:nvGrpSpPr>
        <p:grpSpPr bwMode="auto">
          <a:xfrm>
            <a:off x="2535116" y="1593850"/>
            <a:ext cx="4271597" cy="4140200"/>
            <a:chOff x="1597" y="884"/>
            <a:chExt cx="2691" cy="2608"/>
          </a:xfrm>
        </p:grpSpPr>
        <p:sp>
          <p:nvSpPr>
            <p:cNvPr id="744455" name="Rectangle 7"/>
            <p:cNvSpPr>
              <a:spLocks noChangeArrowheads="1"/>
            </p:cNvSpPr>
            <p:nvPr/>
          </p:nvSpPr>
          <p:spPr bwMode="auto">
            <a:xfrm>
              <a:off x="1598" y="1638"/>
              <a:ext cx="48" cy="4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56" name="Rectangle 8"/>
            <p:cNvSpPr>
              <a:spLocks noChangeArrowheads="1"/>
            </p:cNvSpPr>
            <p:nvPr/>
          </p:nvSpPr>
          <p:spPr bwMode="auto">
            <a:xfrm>
              <a:off x="1599" y="2425"/>
              <a:ext cx="48" cy="26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57" name="Rectangle 9"/>
            <p:cNvSpPr>
              <a:spLocks noChangeArrowheads="1"/>
            </p:cNvSpPr>
            <p:nvPr/>
          </p:nvSpPr>
          <p:spPr bwMode="auto">
            <a:xfrm>
              <a:off x="4014" y="1512"/>
              <a:ext cx="48" cy="39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58" name="Rectangle 10"/>
            <p:cNvSpPr>
              <a:spLocks noChangeArrowheads="1"/>
            </p:cNvSpPr>
            <p:nvPr/>
          </p:nvSpPr>
          <p:spPr bwMode="auto">
            <a:xfrm>
              <a:off x="4011" y="2424"/>
              <a:ext cx="48" cy="45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59" name="Rectangle 11"/>
            <p:cNvSpPr>
              <a:spLocks noChangeArrowheads="1"/>
            </p:cNvSpPr>
            <p:nvPr/>
          </p:nvSpPr>
          <p:spPr bwMode="auto">
            <a:xfrm>
              <a:off x="4011" y="3156"/>
              <a:ext cx="48" cy="33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0" name="Rectangle 12"/>
            <p:cNvSpPr>
              <a:spLocks noChangeArrowheads="1"/>
            </p:cNvSpPr>
            <p:nvPr/>
          </p:nvSpPr>
          <p:spPr bwMode="auto">
            <a:xfrm>
              <a:off x="4013" y="1968"/>
              <a:ext cx="51"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1" name="Rectangle 13"/>
            <p:cNvSpPr>
              <a:spLocks noChangeArrowheads="1"/>
            </p:cNvSpPr>
            <p:nvPr/>
          </p:nvSpPr>
          <p:spPr bwMode="auto">
            <a:xfrm>
              <a:off x="3198" y="892"/>
              <a:ext cx="184" cy="6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2" name="Rectangle 14"/>
            <p:cNvSpPr>
              <a:spLocks noChangeArrowheads="1"/>
            </p:cNvSpPr>
            <p:nvPr/>
          </p:nvSpPr>
          <p:spPr bwMode="auto">
            <a:xfrm>
              <a:off x="3443" y="891"/>
              <a:ext cx="173" cy="6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3" name="Rectangle 15"/>
            <p:cNvSpPr>
              <a:spLocks noChangeArrowheads="1"/>
            </p:cNvSpPr>
            <p:nvPr/>
          </p:nvSpPr>
          <p:spPr bwMode="auto">
            <a:xfrm>
              <a:off x="3679" y="884"/>
              <a:ext cx="170" cy="62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4" name="Rectangle 16"/>
            <p:cNvSpPr>
              <a:spLocks noChangeArrowheads="1"/>
            </p:cNvSpPr>
            <p:nvPr/>
          </p:nvSpPr>
          <p:spPr bwMode="auto">
            <a:xfrm>
              <a:off x="1739" y="1860"/>
              <a:ext cx="543"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5" name="Rectangle 17"/>
            <p:cNvSpPr>
              <a:spLocks noChangeArrowheads="1"/>
            </p:cNvSpPr>
            <p:nvPr/>
          </p:nvSpPr>
          <p:spPr bwMode="auto">
            <a:xfrm>
              <a:off x="2403" y="1857"/>
              <a:ext cx="629"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6" name="Rectangle 18"/>
            <p:cNvSpPr>
              <a:spLocks noChangeArrowheads="1"/>
            </p:cNvSpPr>
            <p:nvPr/>
          </p:nvSpPr>
          <p:spPr bwMode="auto">
            <a:xfrm>
              <a:off x="1739" y="2745"/>
              <a:ext cx="543"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7" name="Rectangle 19"/>
            <p:cNvSpPr>
              <a:spLocks noChangeArrowheads="1"/>
            </p:cNvSpPr>
            <p:nvPr/>
          </p:nvSpPr>
          <p:spPr bwMode="auto">
            <a:xfrm>
              <a:off x="2399" y="2746"/>
              <a:ext cx="417"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8" name="Rectangle 20"/>
            <p:cNvSpPr>
              <a:spLocks noChangeArrowheads="1"/>
            </p:cNvSpPr>
            <p:nvPr/>
          </p:nvSpPr>
          <p:spPr bwMode="auto">
            <a:xfrm>
              <a:off x="3034" y="1041"/>
              <a:ext cx="48" cy="86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69" name="Rectangle 21"/>
            <p:cNvSpPr>
              <a:spLocks noChangeArrowheads="1"/>
            </p:cNvSpPr>
            <p:nvPr/>
          </p:nvSpPr>
          <p:spPr bwMode="auto">
            <a:xfrm>
              <a:off x="3312" y="2798"/>
              <a:ext cx="48" cy="6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0" name="Rectangle 22"/>
            <p:cNvSpPr>
              <a:spLocks noChangeArrowheads="1"/>
            </p:cNvSpPr>
            <p:nvPr/>
          </p:nvSpPr>
          <p:spPr bwMode="auto">
            <a:xfrm>
              <a:off x="3421" y="3364"/>
              <a:ext cx="497" cy="48"/>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1" name="Rectangle 23"/>
            <p:cNvSpPr>
              <a:spLocks noChangeArrowheads="1"/>
            </p:cNvSpPr>
            <p:nvPr/>
          </p:nvSpPr>
          <p:spPr bwMode="auto">
            <a:xfrm>
              <a:off x="1599" y="2694"/>
              <a:ext cx="48" cy="24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2" name="Rectangle 24"/>
            <p:cNvSpPr>
              <a:spLocks noChangeArrowheads="1"/>
            </p:cNvSpPr>
            <p:nvPr/>
          </p:nvSpPr>
          <p:spPr bwMode="auto">
            <a:xfrm>
              <a:off x="2879" y="2747"/>
              <a:ext cx="480"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3" name="Rectangle 25"/>
            <p:cNvSpPr>
              <a:spLocks noChangeArrowheads="1"/>
            </p:cNvSpPr>
            <p:nvPr/>
          </p:nvSpPr>
          <p:spPr bwMode="auto">
            <a:xfrm>
              <a:off x="2879" y="2796"/>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4" name="Rectangle 26"/>
            <p:cNvSpPr>
              <a:spLocks noChangeArrowheads="1"/>
            </p:cNvSpPr>
            <p:nvPr/>
          </p:nvSpPr>
          <p:spPr bwMode="auto">
            <a:xfrm>
              <a:off x="2768" y="279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5" name="Rectangle 27"/>
            <p:cNvSpPr>
              <a:spLocks noChangeArrowheads="1"/>
            </p:cNvSpPr>
            <p:nvPr/>
          </p:nvSpPr>
          <p:spPr bwMode="auto">
            <a:xfrm>
              <a:off x="2402" y="279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6" name="Rectangle 28"/>
            <p:cNvSpPr>
              <a:spLocks noChangeArrowheads="1"/>
            </p:cNvSpPr>
            <p:nvPr/>
          </p:nvSpPr>
          <p:spPr bwMode="auto">
            <a:xfrm>
              <a:off x="2233" y="2793"/>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7" name="Rectangle 29"/>
            <p:cNvSpPr>
              <a:spLocks noChangeArrowheads="1"/>
            </p:cNvSpPr>
            <p:nvPr/>
          </p:nvSpPr>
          <p:spPr bwMode="auto">
            <a:xfrm>
              <a:off x="1740" y="2793"/>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8" name="Rectangle 30"/>
            <p:cNvSpPr>
              <a:spLocks noChangeArrowheads="1"/>
            </p:cNvSpPr>
            <p:nvPr/>
          </p:nvSpPr>
          <p:spPr bwMode="auto">
            <a:xfrm>
              <a:off x="1738" y="176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79" name="Rectangle 31"/>
            <p:cNvSpPr>
              <a:spLocks noChangeArrowheads="1"/>
            </p:cNvSpPr>
            <p:nvPr/>
          </p:nvSpPr>
          <p:spPr bwMode="auto">
            <a:xfrm>
              <a:off x="2234" y="176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0" name="Rectangle 32"/>
            <p:cNvSpPr>
              <a:spLocks noChangeArrowheads="1"/>
            </p:cNvSpPr>
            <p:nvPr/>
          </p:nvSpPr>
          <p:spPr bwMode="auto">
            <a:xfrm>
              <a:off x="2403" y="1765"/>
              <a:ext cx="48" cy="9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1" name="Rectangle 33"/>
            <p:cNvSpPr>
              <a:spLocks noChangeArrowheads="1"/>
            </p:cNvSpPr>
            <p:nvPr/>
          </p:nvSpPr>
          <p:spPr bwMode="auto">
            <a:xfrm>
              <a:off x="4063" y="1860"/>
              <a:ext cx="225"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2" name="Rectangle 34"/>
            <p:cNvSpPr>
              <a:spLocks noChangeArrowheads="1"/>
            </p:cNvSpPr>
            <p:nvPr/>
          </p:nvSpPr>
          <p:spPr bwMode="auto">
            <a:xfrm>
              <a:off x="3912" y="884"/>
              <a:ext cx="109" cy="62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3" name="Rectangle 35"/>
            <p:cNvSpPr>
              <a:spLocks noChangeArrowheads="1"/>
            </p:cNvSpPr>
            <p:nvPr/>
          </p:nvSpPr>
          <p:spPr bwMode="auto">
            <a:xfrm>
              <a:off x="3098" y="886"/>
              <a:ext cx="48" cy="62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4" name="Rectangle 36"/>
            <p:cNvSpPr>
              <a:spLocks noChangeArrowheads="1"/>
            </p:cNvSpPr>
            <p:nvPr/>
          </p:nvSpPr>
          <p:spPr bwMode="auto">
            <a:xfrm>
              <a:off x="3985" y="2392"/>
              <a:ext cx="75" cy="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5" name="Rectangle 37"/>
            <p:cNvSpPr>
              <a:spLocks noChangeArrowheads="1"/>
            </p:cNvSpPr>
            <p:nvPr/>
          </p:nvSpPr>
          <p:spPr bwMode="auto">
            <a:xfrm>
              <a:off x="3977" y="3122"/>
              <a:ext cx="81" cy="3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6" name="Rectangle 38"/>
            <p:cNvSpPr>
              <a:spLocks noChangeArrowheads="1"/>
            </p:cNvSpPr>
            <p:nvPr/>
          </p:nvSpPr>
          <p:spPr bwMode="auto">
            <a:xfrm>
              <a:off x="1599" y="2398"/>
              <a:ext cx="76" cy="2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7" name="Rectangle 39"/>
            <p:cNvSpPr>
              <a:spLocks noChangeArrowheads="1"/>
            </p:cNvSpPr>
            <p:nvPr/>
          </p:nvSpPr>
          <p:spPr bwMode="auto">
            <a:xfrm>
              <a:off x="1597" y="2084"/>
              <a:ext cx="75" cy="2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4488" name="AutoShape 40"/>
            <p:cNvSpPr>
              <a:spLocks noChangeArrowheads="1"/>
            </p:cNvSpPr>
            <p:nvPr/>
          </p:nvSpPr>
          <p:spPr bwMode="auto">
            <a:xfrm rot="5400000">
              <a:off x="4152" y="1880"/>
              <a:ext cx="48" cy="223"/>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42" name="Rectangle 2"/>
          <p:cNvSpPr txBox="1">
            <a:spLocks noChangeArrowheads="1"/>
          </p:cNvSpPr>
          <p:nvPr/>
        </p:nvSpPr>
        <p:spPr>
          <a:xfrm>
            <a:off x="3893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schemeClr val="tx1">
                    <a:lumMod val="75000"/>
                    <a:lumOff val="25000"/>
                  </a:schemeClr>
                </a:solidFill>
                <a:latin typeface="Arial" pitchFamily="34" charset="0"/>
                <a:cs typeface="Arial" pitchFamily="34" charset="0"/>
              </a:rPr>
              <a:t>m</a:t>
            </a:r>
            <a:r>
              <a:rPr lang="de-DE" sz="2800" dirty="0" smtClean="0">
                <a:solidFill>
                  <a:schemeClr val="tx1">
                    <a:lumMod val="75000"/>
                    <a:lumOff val="25000"/>
                  </a:schemeClr>
                </a:solidFill>
                <a:latin typeface="Arial" pitchFamily="34" charset="0"/>
                <a:cs typeface="Arial" pitchFamily="34" charset="0"/>
              </a:rPr>
              <a:t>it optimierter Gebäudehülle</a:t>
            </a:r>
          </a:p>
        </p:txBody>
      </p:sp>
    </p:spTree>
    <p:extLst>
      <p:ext uri="{BB962C8B-B14F-4D97-AF65-F5344CB8AC3E}">
        <p14:creationId xmlns:p14="http://schemas.microsoft.com/office/powerpoint/2010/main" val="3042731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6066" name="Rectangle 2"/>
          <p:cNvSpPr>
            <a:spLocks noGrp="1" noChangeArrowheads="1"/>
          </p:cNvSpPr>
          <p:nvPr>
            <p:ph type="body" sz="quarter" idx="13"/>
          </p:nvPr>
        </p:nvSpPr>
        <p:spPr>
          <a:xfrm>
            <a:off x="378135" y="1285210"/>
            <a:ext cx="8341671" cy="4595632"/>
          </a:xfrm>
        </p:spPr>
        <p:txBody>
          <a:bodyPr/>
          <a:lstStyle/>
          <a:p>
            <a:pPr>
              <a:buClr>
                <a:srgbClr val="FF3300"/>
              </a:buClr>
              <a:buFont typeface="Wingdings" pitchFamily="2" charset="2"/>
              <a:buNone/>
            </a:pPr>
            <a:endParaRPr lang="de-DE" sz="3600" b="1" dirty="0">
              <a:solidFill>
                <a:srgbClr val="0000FF"/>
              </a:solidFill>
            </a:endParaRPr>
          </a:p>
          <a:p>
            <a:pPr>
              <a:buClr>
                <a:srgbClr val="FF3300"/>
              </a:buClr>
              <a:buFont typeface="Wingdings" pitchFamily="2" charset="2"/>
              <a:buNone/>
            </a:pPr>
            <a:r>
              <a:rPr lang="de-DE" sz="3600" b="1" dirty="0">
                <a:solidFill>
                  <a:schemeClr val="tx1">
                    <a:lumMod val="75000"/>
                    <a:lumOff val="25000"/>
                  </a:schemeClr>
                </a:solidFill>
              </a:rPr>
              <a:t>Wer wissen will, wie viel Energie und Kosten er einsparen kann… </a:t>
            </a:r>
          </a:p>
          <a:p>
            <a:pPr>
              <a:buClr>
                <a:srgbClr val="FF3300"/>
              </a:buClr>
              <a:buFont typeface="Wingdings" pitchFamily="2" charset="2"/>
              <a:buNone/>
            </a:pPr>
            <a:r>
              <a:rPr lang="de-DE" sz="3600" b="1" dirty="0">
                <a:solidFill>
                  <a:schemeClr val="tx1">
                    <a:lumMod val="75000"/>
                    <a:lumOff val="25000"/>
                  </a:schemeClr>
                </a:solidFill>
              </a:rPr>
              <a:t>…der muss als erstes wissen wie viel er aktuell verbraucht und was er dafür zahlt</a:t>
            </a:r>
            <a:r>
              <a:rPr lang="de-DE" sz="3600" b="1" dirty="0" smtClean="0">
                <a:solidFill>
                  <a:schemeClr val="tx1">
                    <a:lumMod val="75000"/>
                    <a:lumOff val="25000"/>
                  </a:schemeClr>
                </a:solidFill>
              </a:rPr>
              <a:t>.</a:t>
            </a:r>
          </a:p>
          <a:p>
            <a:pPr>
              <a:buClr>
                <a:srgbClr val="FF3300"/>
              </a:buClr>
              <a:buFont typeface="Wingdings" pitchFamily="2" charset="2"/>
              <a:buNone/>
            </a:pPr>
            <a:endParaRPr lang="de-DE" sz="3600" b="1" dirty="0">
              <a:solidFill>
                <a:schemeClr val="tx1">
                  <a:lumMod val="75000"/>
                  <a:lumOff val="25000"/>
                </a:schemeClr>
              </a:solidFill>
            </a:endParaRPr>
          </a:p>
          <a:p>
            <a:pPr>
              <a:buClr>
                <a:srgbClr val="FF3300"/>
              </a:buClr>
              <a:buFont typeface="Wingdings" pitchFamily="2" charset="2"/>
              <a:buNone/>
            </a:pPr>
            <a:r>
              <a:rPr lang="de-DE" sz="3600" b="1" dirty="0">
                <a:solidFill>
                  <a:schemeClr val="tx1">
                    <a:lumMod val="75000"/>
                    <a:lumOff val="25000"/>
                  </a:schemeClr>
                </a:solidFill>
              </a:rPr>
              <a:t>Wer weiß das? </a:t>
            </a:r>
          </a:p>
          <a:p>
            <a:pPr>
              <a:buClr>
                <a:srgbClr val="FF3300"/>
              </a:buClr>
              <a:buFont typeface="Wingdings" pitchFamily="2" charset="2"/>
              <a:buChar char="§"/>
            </a:pPr>
            <a:endParaRPr lang="de-DE" sz="1800" b="1" dirty="0"/>
          </a:p>
        </p:txBody>
      </p:sp>
    </p:spTree>
    <p:extLst>
      <p:ext uri="{BB962C8B-B14F-4D97-AF65-F5344CB8AC3E}">
        <p14:creationId xmlns:p14="http://schemas.microsoft.com/office/powerpoint/2010/main" val="1566735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6066">
                                            <p:txEl>
                                              <p:pRg st="1" end="1"/>
                                            </p:txEl>
                                          </p:spTgt>
                                        </p:tgtEl>
                                        <p:attrNameLst>
                                          <p:attrName>style.visibility</p:attrName>
                                        </p:attrNameLst>
                                      </p:cBhvr>
                                      <p:to>
                                        <p:strVal val="visible"/>
                                      </p:to>
                                    </p:set>
                                    <p:animEffect transition="in" filter="fade">
                                      <p:cBhvr>
                                        <p:cTn id="7" dur="2000"/>
                                        <p:tgtEl>
                                          <p:spTgt spid="85606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56066">
                                            <p:txEl>
                                              <p:pRg st="2" end="2"/>
                                            </p:txEl>
                                          </p:spTgt>
                                        </p:tgtEl>
                                        <p:attrNameLst>
                                          <p:attrName>style.visibility</p:attrName>
                                        </p:attrNameLst>
                                      </p:cBhvr>
                                      <p:to>
                                        <p:strVal val="visible"/>
                                      </p:to>
                                    </p:set>
                                    <p:animEffect transition="in" filter="fade">
                                      <p:cBhvr>
                                        <p:cTn id="12" dur="2000"/>
                                        <p:tgtEl>
                                          <p:spTgt spid="85606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56066">
                                            <p:txEl>
                                              <p:pRg st="4" end="4"/>
                                            </p:txEl>
                                          </p:spTgt>
                                        </p:tgtEl>
                                        <p:attrNameLst>
                                          <p:attrName>style.visibility</p:attrName>
                                        </p:attrNameLst>
                                      </p:cBhvr>
                                      <p:to>
                                        <p:strVal val="visible"/>
                                      </p:to>
                                    </p:set>
                                    <p:animEffect transition="in" filter="fade">
                                      <p:cBhvr>
                                        <p:cTn id="17" dur="2000"/>
                                        <p:tgtEl>
                                          <p:spTgt spid="8560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7663" y="337367"/>
            <a:ext cx="7203987" cy="882503"/>
          </a:xfrm>
          <a:prstGeom prst="rect">
            <a:avLst/>
          </a:prstGeom>
        </p:spPr>
        <p:txBody>
          <a:bodyPr/>
          <a:lstStyle/>
          <a:p>
            <a:pPr eaLnBrk="1" hangingPunct="1"/>
            <a:r>
              <a:rPr lang="de-DE" sz="2800" dirty="0" smtClean="0">
                <a:solidFill>
                  <a:schemeClr val="tx1">
                    <a:lumMod val="75000"/>
                    <a:lumOff val="25000"/>
                  </a:schemeClr>
                </a:solidFill>
              </a:rPr>
              <a:t>Ausgangslage</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24" name="Rectangle 2"/>
          <p:cNvSpPr txBox="1">
            <a:spLocks noChangeArrowheads="1"/>
          </p:cNvSpPr>
          <p:nvPr/>
        </p:nvSpPr>
        <p:spPr>
          <a:xfrm>
            <a:off x="377278" y="72985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Unsanierter Altbau</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78634" y="1888926"/>
            <a:ext cx="4469587" cy="3352191"/>
          </a:xfrm>
          <a:prstGeom prst="rect">
            <a:avLst/>
          </a:prstGeom>
        </p:spPr>
      </p:pic>
      <p:sp>
        <p:nvSpPr>
          <p:cNvPr id="25" name="Text Box 13"/>
          <p:cNvSpPr txBox="1">
            <a:spLocks noChangeArrowheads="1"/>
          </p:cNvSpPr>
          <p:nvPr/>
        </p:nvSpPr>
        <p:spPr bwMode="auto">
          <a:xfrm>
            <a:off x="6953021" y="4730626"/>
            <a:ext cx="1833197" cy="646331"/>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err="1" smtClean="0">
                <a:solidFill>
                  <a:prstClr val="black"/>
                </a:solidFill>
              </a:rPr>
              <a:t>ungedämmte</a:t>
            </a:r>
            <a:r>
              <a:rPr lang="de-DE" altLang="de-DE" sz="1800" dirty="0" smtClean="0">
                <a:solidFill>
                  <a:prstClr val="black"/>
                </a:solidFill>
              </a:rPr>
              <a:t> </a:t>
            </a:r>
            <a:r>
              <a:rPr lang="de-DE" altLang="de-DE" sz="1800" dirty="0">
                <a:solidFill>
                  <a:prstClr val="black"/>
                </a:solidFill>
              </a:rPr>
              <a:t>Außenwand</a:t>
            </a:r>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226" y="3837769"/>
            <a:ext cx="1685923" cy="2247897"/>
          </a:xfrm>
          <a:prstGeom prst="rect">
            <a:avLst/>
          </a:prstGeom>
        </p:spPr>
      </p:pic>
      <p:sp>
        <p:nvSpPr>
          <p:cNvPr id="55" name="Text Box 13"/>
          <p:cNvSpPr txBox="1">
            <a:spLocks noChangeArrowheads="1"/>
          </p:cNvSpPr>
          <p:nvPr/>
        </p:nvSpPr>
        <p:spPr bwMode="auto">
          <a:xfrm>
            <a:off x="1552346" y="5626107"/>
            <a:ext cx="1833197" cy="369332"/>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smtClean="0">
                <a:solidFill>
                  <a:prstClr val="black"/>
                </a:solidFill>
              </a:rPr>
              <a:t>Alte Heizung</a:t>
            </a:r>
            <a:endParaRPr lang="de-DE" altLang="de-DE" sz="1800" dirty="0">
              <a:solidFill>
                <a:prstClr val="black"/>
              </a:solidFill>
            </a:endParaRPr>
          </a:p>
        </p:txBody>
      </p:sp>
      <p:sp>
        <p:nvSpPr>
          <p:cNvPr id="56" name="Text Box 13"/>
          <p:cNvSpPr txBox="1">
            <a:spLocks noChangeArrowheads="1"/>
          </p:cNvSpPr>
          <p:nvPr/>
        </p:nvSpPr>
        <p:spPr bwMode="auto">
          <a:xfrm>
            <a:off x="6953021" y="2390777"/>
            <a:ext cx="1833197" cy="646331"/>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smtClean="0">
                <a:solidFill>
                  <a:prstClr val="black"/>
                </a:solidFill>
              </a:rPr>
              <a:t>Altes/kaputtes </a:t>
            </a:r>
            <a:r>
              <a:rPr lang="de-DE" altLang="de-DE" sz="1800" dirty="0">
                <a:solidFill>
                  <a:prstClr val="black"/>
                </a:solidFill>
              </a:rPr>
              <a:t>D</a:t>
            </a:r>
            <a:r>
              <a:rPr lang="de-DE" altLang="de-DE" sz="1800" dirty="0" smtClean="0">
                <a:solidFill>
                  <a:prstClr val="black"/>
                </a:solidFill>
              </a:rPr>
              <a:t>ach</a:t>
            </a:r>
            <a:endParaRPr lang="de-DE" altLang="de-DE" sz="1800" dirty="0">
              <a:solidFill>
                <a:prstClr val="black"/>
              </a:solidFill>
            </a:endParaRPr>
          </a:p>
        </p:txBody>
      </p:sp>
      <p:cxnSp>
        <p:nvCxnSpPr>
          <p:cNvPr id="11" name="Gerade Verbindung mit Pfeil 10"/>
          <p:cNvCxnSpPr>
            <a:stCxn id="56" idx="1"/>
          </p:cNvCxnSpPr>
          <p:nvPr/>
        </p:nvCxnSpPr>
        <p:spPr>
          <a:xfrm flipH="1" flipV="1">
            <a:off x="5591176" y="2524125"/>
            <a:ext cx="1361845" cy="189816"/>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a:stCxn id="25" idx="1"/>
          </p:cNvCxnSpPr>
          <p:nvPr/>
        </p:nvCxnSpPr>
        <p:spPr>
          <a:xfrm flipH="1" flipV="1">
            <a:off x="5181600" y="3419475"/>
            <a:ext cx="1771420" cy="163431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sp>
        <p:nvSpPr>
          <p:cNvPr id="57" name="Text Box 13"/>
          <p:cNvSpPr txBox="1">
            <a:spLocks noChangeArrowheads="1"/>
          </p:cNvSpPr>
          <p:nvPr/>
        </p:nvSpPr>
        <p:spPr bwMode="auto">
          <a:xfrm>
            <a:off x="4577014" y="5511160"/>
            <a:ext cx="1833197" cy="646331"/>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err="1" smtClean="0">
                <a:solidFill>
                  <a:prstClr val="black"/>
                </a:solidFill>
              </a:rPr>
              <a:t>ungedämmte</a:t>
            </a:r>
            <a:r>
              <a:rPr lang="de-DE" altLang="de-DE" sz="1800" dirty="0" smtClean="0">
                <a:solidFill>
                  <a:prstClr val="black"/>
                </a:solidFill>
              </a:rPr>
              <a:t> Kellerdecke</a:t>
            </a:r>
            <a:endParaRPr lang="de-DE" altLang="de-DE" sz="1800" dirty="0">
              <a:solidFill>
                <a:prstClr val="black"/>
              </a:solidFill>
            </a:endParaRPr>
          </a:p>
        </p:txBody>
      </p:sp>
      <p:sp>
        <p:nvSpPr>
          <p:cNvPr id="59" name="Text Box 13"/>
          <p:cNvSpPr txBox="1">
            <a:spLocks noChangeArrowheads="1"/>
          </p:cNvSpPr>
          <p:nvPr/>
        </p:nvSpPr>
        <p:spPr bwMode="auto">
          <a:xfrm>
            <a:off x="6953020" y="3565021"/>
            <a:ext cx="1833197" cy="646331"/>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smtClean="0">
                <a:solidFill>
                  <a:prstClr val="black"/>
                </a:solidFill>
              </a:rPr>
              <a:t>Veraltete Fenster</a:t>
            </a:r>
            <a:endParaRPr lang="de-DE" altLang="de-DE" sz="1800" dirty="0">
              <a:solidFill>
                <a:prstClr val="black"/>
              </a:solidFill>
            </a:endParaRPr>
          </a:p>
        </p:txBody>
      </p:sp>
      <p:sp>
        <p:nvSpPr>
          <p:cNvPr id="60" name="Text Box 13"/>
          <p:cNvSpPr txBox="1">
            <a:spLocks noChangeArrowheads="1"/>
          </p:cNvSpPr>
          <p:nvPr/>
        </p:nvSpPr>
        <p:spPr bwMode="auto">
          <a:xfrm>
            <a:off x="4815024" y="883535"/>
            <a:ext cx="1833197" cy="646331"/>
          </a:xfrm>
          <a:prstGeom prst="rect">
            <a:avLst/>
          </a:prstGeom>
          <a:solidFill>
            <a:schemeClr val="bg1"/>
          </a:solidFill>
          <a:ln w="25400">
            <a:solidFill>
              <a:srgbClr val="FABB00"/>
            </a:solidFill>
            <a:miter lim="800000"/>
            <a:headEnd/>
            <a:tailEnd/>
          </a:ln>
          <a:effectLst/>
          <a:extLst/>
        </p:spPr>
        <p:txBody>
          <a:bodyPr>
            <a:spAutoFit/>
          </a:bodyPr>
          <a:lstStyle/>
          <a:p>
            <a:pPr algn="ctr">
              <a:spcBef>
                <a:spcPct val="50000"/>
              </a:spcBef>
            </a:pPr>
            <a:r>
              <a:rPr lang="de-DE" altLang="de-DE" sz="1800" dirty="0" err="1" smtClean="0">
                <a:solidFill>
                  <a:prstClr val="black"/>
                </a:solidFill>
              </a:rPr>
              <a:t>ungedämmter</a:t>
            </a:r>
            <a:r>
              <a:rPr lang="de-DE" altLang="de-DE" sz="1800" dirty="0" smtClean="0">
                <a:solidFill>
                  <a:prstClr val="black"/>
                </a:solidFill>
              </a:rPr>
              <a:t> Speicher</a:t>
            </a:r>
            <a:endParaRPr lang="de-DE" altLang="de-DE" sz="1800" dirty="0">
              <a:solidFill>
                <a:prstClr val="black"/>
              </a:solidFill>
            </a:endParaRPr>
          </a:p>
        </p:txBody>
      </p:sp>
      <p:cxnSp>
        <p:nvCxnSpPr>
          <p:cNvPr id="21" name="Gerade Verbindung mit Pfeil 20"/>
          <p:cNvCxnSpPr>
            <a:stCxn id="59" idx="1"/>
          </p:cNvCxnSpPr>
          <p:nvPr/>
        </p:nvCxnSpPr>
        <p:spPr>
          <a:xfrm flipH="1" flipV="1">
            <a:off x="5591176" y="3295652"/>
            <a:ext cx="1361844" cy="592535"/>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22"/>
          <p:cNvCxnSpPr>
            <a:stCxn id="57" idx="0"/>
          </p:cNvCxnSpPr>
          <p:nvPr/>
        </p:nvCxnSpPr>
        <p:spPr>
          <a:xfrm flipH="1" flipV="1">
            <a:off x="4577013" y="4294424"/>
            <a:ext cx="916599" cy="1216734"/>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86017" name="Gerade Verbindung mit Pfeil 86016"/>
          <p:cNvCxnSpPr>
            <a:stCxn id="60" idx="2"/>
          </p:cNvCxnSpPr>
          <p:nvPr/>
        </p:nvCxnSpPr>
        <p:spPr>
          <a:xfrm flipH="1">
            <a:off x="5181600" y="1529864"/>
            <a:ext cx="550022" cy="860911"/>
          </a:xfrm>
          <a:prstGeom prst="straightConnector1">
            <a:avLst/>
          </a:prstGeom>
          <a:ln>
            <a:solidFill>
              <a:srgbClr val="C00000"/>
            </a:solidFill>
            <a:tailEnd type="arrow"/>
          </a:ln>
        </p:spPr>
        <p:style>
          <a:lnRef idx="2">
            <a:schemeClr val="accent1"/>
          </a:lnRef>
          <a:fillRef idx="0">
            <a:schemeClr val="accent1"/>
          </a:fillRef>
          <a:effectRef idx="1">
            <a:schemeClr val="accent1"/>
          </a:effectRef>
          <a:fontRef idx="minor">
            <a:schemeClr val="tx1"/>
          </a:fontRef>
        </p:style>
      </p:cxnSp>
      <p:pic>
        <p:nvPicPr>
          <p:cNvPr id="86023" name="Grafik 8602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6802" y="1603374"/>
            <a:ext cx="1181101" cy="1574801"/>
          </a:xfrm>
          <a:prstGeom prst="rect">
            <a:avLst/>
          </a:prstGeom>
        </p:spPr>
      </p:pic>
      <p:sp>
        <p:nvSpPr>
          <p:cNvPr id="76" name="Text Box 13"/>
          <p:cNvSpPr txBox="1">
            <a:spLocks noChangeArrowheads="1"/>
          </p:cNvSpPr>
          <p:nvPr/>
        </p:nvSpPr>
        <p:spPr bwMode="auto">
          <a:xfrm>
            <a:off x="226058" y="3142476"/>
            <a:ext cx="1812293" cy="553998"/>
          </a:xfrm>
          <a:prstGeom prst="rect">
            <a:avLst/>
          </a:prstGeom>
          <a:solidFill>
            <a:schemeClr val="bg1"/>
          </a:solidFill>
          <a:ln w="25400">
            <a:solidFill>
              <a:srgbClr val="FABB00"/>
            </a:solidFill>
            <a:miter lim="800000"/>
            <a:headEnd/>
            <a:tailEnd/>
          </a:ln>
          <a:effectLst/>
          <a:extLst/>
        </p:spPr>
        <p:txBody>
          <a:bodyPr wrap="square">
            <a:spAutoFit/>
          </a:bodyPr>
          <a:lstStyle/>
          <a:p>
            <a:pPr algn="ctr">
              <a:spcBef>
                <a:spcPct val="50000"/>
              </a:spcBef>
            </a:pPr>
            <a:r>
              <a:rPr lang="de-DE" altLang="de-DE" sz="1200" dirty="0" err="1" smtClean="0">
                <a:solidFill>
                  <a:prstClr val="black"/>
                </a:solidFill>
              </a:rPr>
              <a:t>Ungedämmte</a:t>
            </a:r>
            <a:r>
              <a:rPr lang="de-DE" altLang="de-DE" sz="1200" dirty="0" smtClean="0">
                <a:solidFill>
                  <a:prstClr val="black"/>
                </a:solidFill>
              </a:rPr>
              <a:t> Leitungen</a:t>
            </a:r>
          </a:p>
          <a:p>
            <a:pPr algn="ctr">
              <a:spcBef>
                <a:spcPct val="50000"/>
              </a:spcBef>
            </a:pPr>
            <a:r>
              <a:rPr lang="de-DE" altLang="de-DE" sz="1200" dirty="0" smtClean="0">
                <a:solidFill>
                  <a:prstClr val="black"/>
                </a:solidFill>
              </a:rPr>
              <a:t>Ungeregelte Pumpe</a:t>
            </a:r>
            <a:endParaRPr lang="de-DE" altLang="de-DE" sz="1200" dirty="0">
              <a:solidFill>
                <a:prstClr val="black"/>
              </a:solidFill>
            </a:endParaRPr>
          </a:p>
        </p:txBody>
      </p:sp>
      <p:sp>
        <p:nvSpPr>
          <p:cNvPr id="77"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Martina Rittersdorf und Horst </a:t>
            </a:r>
            <a:r>
              <a:rPr lang="de-DE" altLang="de-DE" sz="1200" dirty="0" err="1" smtClean="0">
                <a:solidFill>
                  <a:srgbClr val="000000"/>
                </a:solidFill>
              </a:rPr>
              <a:t>Neises</a:t>
            </a:r>
            <a:r>
              <a:rPr lang="de-DE" altLang="de-DE" sz="1200" dirty="0" smtClean="0">
                <a:solidFill>
                  <a:srgbClr val="000000"/>
                </a:solidFill>
              </a:rPr>
              <a:t> </a:t>
            </a:r>
            <a:endParaRPr lang="de-DE" altLang="de-DE" sz="1200" dirty="0">
              <a:solidFill>
                <a:srgbClr val="000000"/>
              </a:solidFill>
            </a:endParaRPr>
          </a:p>
        </p:txBody>
      </p:sp>
    </p:spTree>
    <p:extLst>
      <p:ext uri="{BB962C8B-B14F-4D97-AF65-F5344CB8AC3E}">
        <p14:creationId xmlns:p14="http://schemas.microsoft.com/office/powerpoint/2010/main" val="130830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6" name="Rectangle 4"/>
          <p:cNvSpPr>
            <a:spLocks noGrp="1" noChangeArrowheads="1"/>
          </p:cNvSpPr>
          <p:nvPr>
            <p:ph type="title"/>
          </p:nvPr>
        </p:nvSpPr>
        <p:spPr/>
        <p:txBody>
          <a:bodyPr/>
          <a:lstStyle/>
          <a:p>
            <a:r>
              <a:rPr lang="de-DE" altLang="de-DE" dirty="0" smtClean="0"/>
              <a:t>Musterhaus</a:t>
            </a:r>
            <a:br>
              <a:rPr lang="de-DE" altLang="de-DE" dirty="0" smtClean="0"/>
            </a:br>
            <a:endParaRPr lang="de-DE" altLang="de-DE" dirty="0"/>
          </a:p>
        </p:txBody>
      </p:sp>
      <p:sp>
        <p:nvSpPr>
          <p:cNvPr id="745474" name="Rectangle 2"/>
          <p:cNvSpPr>
            <a:spLocks noChangeArrowheads="1"/>
          </p:cNvSpPr>
          <p:nvPr/>
        </p:nvSpPr>
        <p:spPr bwMode="auto">
          <a:xfrm>
            <a:off x="0" y="2349500"/>
            <a:ext cx="9144000" cy="37211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pic>
        <p:nvPicPr>
          <p:cNvPr id="745475" name="Picture 3" descr="Haus1 m Hzg + Hol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4097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45477" name="Rectangle 5"/>
          <p:cNvSpPr>
            <a:spLocks noChangeArrowheads="1"/>
          </p:cNvSpPr>
          <p:nvPr/>
        </p:nvSpPr>
        <p:spPr bwMode="auto">
          <a:xfrm>
            <a:off x="3810000" y="461010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78" name="Line 6"/>
          <p:cNvSpPr>
            <a:spLocks noChangeShapeType="1"/>
          </p:cNvSpPr>
          <p:nvPr/>
        </p:nvSpPr>
        <p:spPr bwMode="auto">
          <a:xfrm>
            <a:off x="3886200" y="4076700"/>
            <a:ext cx="0" cy="11430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79" name="Freeform 7"/>
          <p:cNvSpPr>
            <a:spLocks/>
          </p:cNvSpPr>
          <p:nvPr/>
        </p:nvSpPr>
        <p:spPr bwMode="auto">
          <a:xfrm>
            <a:off x="3886200" y="4076700"/>
            <a:ext cx="369277" cy="1588"/>
          </a:xfrm>
          <a:custGeom>
            <a:avLst/>
            <a:gdLst>
              <a:gd name="T0" fmla="*/ 0 w 233"/>
              <a:gd name="T1" fmla="*/ 0 h 1"/>
              <a:gd name="T2" fmla="*/ 233 w 233"/>
              <a:gd name="T3" fmla="*/ 0 h 1"/>
            </a:gdLst>
            <a:ahLst/>
            <a:cxnLst>
              <a:cxn ang="0">
                <a:pos x="T0" y="T1"/>
              </a:cxn>
              <a:cxn ang="0">
                <a:pos x="T2" y="T3"/>
              </a:cxn>
            </a:cxnLst>
            <a:rect l="0" t="0" r="r" b="b"/>
            <a:pathLst>
              <a:path w="233" h="1">
                <a:moveTo>
                  <a:pt x="0" y="0"/>
                </a:moveTo>
                <a:lnTo>
                  <a:pt x="233" y="0"/>
                </a:lnTo>
              </a:path>
            </a:pathLst>
          </a:custGeom>
          <a:noFill/>
          <a:ln w="25400">
            <a:solidFill>
              <a:srgbClr val="0000FF"/>
            </a:solidFill>
            <a:round/>
            <a:headEnd type="none" w="med" len="med"/>
            <a:tailEnd type="none" w="med" len="med"/>
          </a:ln>
          <a:effectLst/>
          <a:extLst>
            <a:ext uri="{909E8E84-426E-40DD-AFC4-6F175D3DCCD1}">
              <a14:hiddenFill xmlns:a14="http://schemas.microsoft.com/office/drawing/2010/main">
                <a:solidFill>
                  <a:srgbClr val="0000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0" name="Line 8"/>
          <p:cNvSpPr>
            <a:spLocks noChangeShapeType="1"/>
          </p:cNvSpPr>
          <p:nvPr/>
        </p:nvSpPr>
        <p:spPr bwMode="auto">
          <a:xfrm>
            <a:off x="3810000" y="3924300"/>
            <a:ext cx="0" cy="1219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1" name="Freeform 9"/>
          <p:cNvSpPr>
            <a:spLocks/>
          </p:cNvSpPr>
          <p:nvPr/>
        </p:nvSpPr>
        <p:spPr bwMode="auto">
          <a:xfrm>
            <a:off x="3843705" y="3922713"/>
            <a:ext cx="2931" cy="1187450"/>
          </a:xfrm>
          <a:custGeom>
            <a:avLst/>
            <a:gdLst>
              <a:gd name="T0" fmla="*/ 2 w 2"/>
              <a:gd name="T1" fmla="*/ 0 h 748"/>
              <a:gd name="T2" fmla="*/ 0 w 2"/>
              <a:gd name="T3" fmla="*/ 748 h 748"/>
            </a:gdLst>
            <a:ahLst/>
            <a:cxnLst>
              <a:cxn ang="0">
                <a:pos x="T0" y="T1"/>
              </a:cxn>
              <a:cxn ang="0">
                <a:pos x="T2" y="T3"/>
              </a:cxn>
            </a:cxnLst>
            <a:rect l="0" t="0" r="r" b="b"/>
            <a:pathLst>
              <a:path w="2" h="748">
                <a:moveTo>
                  <a:pt x="2" y="0"/>
                </a:moveTo>
                <a:lnTo>
                  <a:pt x="0" y="748"/>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2" name="Freeform 10"/>
          <p:cNvSpPr>
            <a:spLocks/>
          </p:cNvSpPr>
          <p:nvPr/>
        </p:nvSpPr>
        <p:spPr bwMode="auto">
          <a:xfrm>
            <a:off x="3842239" y="3925889"/>
            <a:ext cx="424962" cy="1587"/>
          </a:xfrm>
          <a:custGeom>
            <a:avLst/>
            <a:gdLst>
              <a:gd name="T0" fmla="*/ 0 w 268"/>
              <a:gd name="T1" fmla="*/ 1 h 1"/>
              <a:gd name="T2" fmla="*/ 268 w 268"/>
              <a:gd name="T3" fmla="*/ 0 h 1"/>
            </a:gdLst>
            <a:ahLst/>
            <a:cxnLst>
              <a:cxn ang="0">
                <a:pos x="T0" y="T1"/>
              </a:cxn>
              <a:cxn ang="0">
                <a:pos x="T2" y="T3"/>
              </a:cxn>
            </a:cxnLst>
            <a:rect l="0" t="0" r="r" b="b"/>
            <a:pathLst>
              <a:path w="268" h="1">
                <a:moveTo>
                  <a:pt x="0" y="1"/>
                </a:moveTo>
                <a:lnTo>
                  <a:pt x="268" y="0"/>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3" name="Line 11"/>
          <p:cNvSpPr>
            <a:spLocks noChangeShapeType="1"/>
          </p:cNvSpPr>
          <p:nvPr/>
        </p:nvSpPr>
        <p:spPr bwMode="auto">
          <a:xfrm flipH="1">
            <a:off x="4038600" y="3924300"/>
            <a:ext cx="228600"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4" name="Line 12"/>
          <p:cNvSpPr>
            <a:spLocks noChangeShapeType="1"/>
          </p:cNvSpPr>
          <p:nvPr/>
        </p:nvSpPr>
        <p:spPr bwMode="auto">
          <a:xfrm>
            <a:off x="4038600" y="4000500"/>
            <a:ext cx="228600" cy="76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5485" name="Text Box 13"/>
          <p:cNvSpPr txBox="1">
            <a:spLocks noChangeArrowheads="1"/>
          </p:cNvSpPr>
          <p:nvPr/>
        </p:nvSpPr>
        <p:spPr bwMode="auto">
          <a:xfrm>
            <a:off x="6629400" y="3467100"/>
            <a:ext cx="2209800" cy="12319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buClr>
                <a:schemeClr val="accent2"/>
              </a:buClr>
              <a:buFont typeface="Wingdings" pitchFamily="2" charset="2"/>
              <a:buNone/>
            </a:pPr>
            <a:r>
              <a:rPr lang="de-DE" altLang="de-DE" sz="1600" b="1">
                <a:solidFill>
                  <a:schemeClr val="accent2"/>
                </a:solidFill>
              </a:rPr>
              <a:t> Heizlast: 8,4 kW</a:t>
            </a:r>
          </a:p>
          <a:p>
            <a:pPr>
              <a:buClr>
                <a:schemeClr val="accent2"/>
              </a:buClr>
              <a:buFont typeface="Wingdings" pitchFamily="2" charset="2"/>
              <a:buNone/>
            </a:pPr>
            <a:r>
              <a:rPr lang="de-DE" altLang="de-DE" sz="1600">
                <a:solidFill>
                  <a:schemeClr val="accent2"/>
                </a:solidFill>
              </a:rPr>
              <a:t> ( = 70 W/m² x 120 m²)</a:t>
            </a:r>
          </a:p>
          <a:p>
            <a:pPr>
              <a:buClr>
                <a:schemeClr val="accent2"/>
              </a:buClr>
              <a:buFont typeface="Wingdings" pitchFamily="2" charset="2"/>
              <a:buNone/>
            </a:pPr>
            <a:endParaRPr lang="de-DE" altLang="de-DE" sz="1600">
              <a:solidFill>
                <a:schemeClr val="accent2"/>
              </a:solidFill>
            </a:endParaRPr>
          </a:p>
          <a:p>
            <a:pPr>
              <a:buClr>
                <a:schemeClr val="accent2"/>
              </a:buClr>
              <a:buFont typeface="Wingdings" pitchFamily="2" charset="2"/>
              <a:buNone/>
            </a:pPr>
            <a:r>
              <a:rPr lang="de-DE" altLang="de-DE" sz="1600">
                <a:solidFill>
                  <a:schemeClr val="accent2"/>
                </a:solidFill>
              </a:rPr>
              <a:t> Heizkessel: 15 – 18 kW</a:t>
            </a:r>
          </a:p>
          <a:p>
            <a:pPr>
              <a:buClr>
                <a:schemeClr val="accent2"/>
              </a:buClr>
              <a:buFont typeface="Wingdings" pitchFamily="2" charset="2"/>
              <a:buNone/>
            </a:pPr>
            <a:r>
              <a:rPr lang="de-DE" altLang="de-DE" sz="1600">
                <a:solidFill>
                  <a:schemeClr val="accent2"/>
                </a:solidFill>
              </a:rPr>
              <a:t> Kaminofen:   5 – 12 kW  </a:t>
            </a:r>
          </a:p>
        </p:txBody>
      </p:sp>
      <p:grpSp>
        <p:nvGrpSpPr>
          <p:cNvPr id="745486" name="Group 14"/>
          <p:cNvGrpSpPr>
            <a:grpSpLocks/>
          </p:cNvGrpSpPr>
          <p:nvPr/>
        </p:nvGrpSpPr>
        <p:grpSpPr bwMode="auto">
          <a:xfrm>
            <a:off x="2535116" y="1593850"/>
            <a:ext cx="4271597" cy="4140200"/>
            <a:chOff x="1597" y="884"/>
            <a:chExt cx="2691" cy="2608"/>
          </a:xfrm>
        </p:grpSpPr>
        <p:sp>
          <p:nvSpPr>
            <p:cNvPr id="745487" name="Rectangle 15"/>
            <p:cNvSpPr>
              <a:spLocks noChangeArrowheads="1"/>
            </p:cNvSpPr>
            <p:nvPr/>
          </p:nvSpPr>
          <p:spPr bwMode="auto">
            <a:xfrm>
              <a:off x="1598" y="1638"/>
              <a:ext cx="48" cy="44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88" name="Rectangle 16"/>
            <p:cNvSpPr>
              <a:spLocks noChangeArrowheads="1"/>
            </p:cNvSpPr>
            <p:nvPr/>
          </p:nvSpPr>
          <p:spPr bwMode="auto">
            <a:xfrm>
              <a:off x="1599" y="2425"/>
              <a:ext cx="48" cy="26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89" name="Rectangle 17"/>
            <p:cNvSpPr>
              <a:spLocks noChangeArrowheads="1"/>
            </p:cNvSpPr>
            <p:nvPr/>
          </p:nvSpPr>
          <p:spPr bwMode="auto">
            <a:xfrm>
              <a:off x="4014" y="1512"/>
              <a:ext cx="48" cy="39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0" name="Rectangle 18"/>
            <p:cNvSpPr>
              <a:spLocks noChangeArrowheads="1"/>
            </p:cNvSpPr>
            <p:nvPr/>
          </p:nvSpPr>
          <p:spPr bwMode="auto">
            <a:xfrm>
              <a:off x="4011" y="2424"/>
              <a:ext cx="48" cy="459"/>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1" name="Rectangle 19"/>
            <p:cNvSpPr>
              <a:spLocks noChangeArrowheads="1"/>
            </p:cNvSpPr>
            <p:nvPr/>
          </p:nvSpPr>
          <p:spPr bwMode="auto">
            <a:xfrm>
              <a:off x="4011" y="3156"/>
              <a:ext cx="48" cy="33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2" name="Rectangle 20"/>
            <p:cNvSpPr>
              <a:spLocks noChangeArrowheads="1"/>
            </p:cNvSpPr>
            <p:nvPr/>
          </p:nvSpPr>
          <p:spPr bwMode="auto">
            <a:xfrm>
              <a:off x="4013" y="1968"/>
              <a:ext cx="51"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3" name="Rectangle 21"/>
            <p:cNvSpPr>
              <a:spLocks noChangeArrowheads="1"/>
            </p:cNvSpPr>
            <p:nvPr/>
          </p:nvSpPr>
          <p:spPr bwMode="auto">
            <a:xfrm>
              <a:off x="3198" y="892"/>
              <a:ext cx="184" cy="6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4" name="Rectangle 22"/>
            <p:cNvSpPr>
              <a:spLocks noChangeArrowheads="1"/>
            </p:cNvSpPr>
            <p:nvPr/>
          </p:nvSpPr>
          <p:spPr bwMode="auto">
            <a:xfrm>
              <a:off x="3443" y="891"/>
              <a:ext cx="173" cy="6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5" name="Rectangle 23"/>
            <p:cNvSpPr>
              <a:spLocks noChangeArrowheads="1"/>
            </p:cNvSpPr>
            <p:nvPr/>
          </p:nvSpPr>
          <p:spPr bwMode="auto">
            <a:xfrm>
              <a:off x="3679" y="884"/>
              <a:ext cx="170" cy="62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6" name="Rectangle 24"/>
            <p:cNvSpPr>
              <a:spLocks noChangeArrowheads="1"/>
            </p:cNvSpPr>
            <p:nvPr/>
          </p:nvSpPr>
          <p:spPr bwMode="auto">
            <a:xfrm>
              <a:off x="1739" y="1860"/>
              <a:ext cx="543"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7" name="Rectangle 25"/>
            <p:cNvSpPr>
              <a:spLocks noChangeArrowheads="1"/>
            </p:cNvSpPr>
            <p:nvPr/>
          </p:nvSpPr>
          <p:spPr bwMode="auto">
            <a:xfrm>
              <a:off x="2403" y="1857"/>
              <a:ext cx="629"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8" name="Rectangle 26"/>
            <p:cNvSpPr>
              <a:spLocks noChangeArrowheads="1"/>
            </p:cNvSpPr>
            <p:nvPr/>
          </p:nvSpPr>
          <p:spPr bwMode="auto">
            <a:xfrm>
              <a:off x="1739" y="2745"/>
              <a:ext cx="543"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499" name="Rectangle 27"/>
            <p:cNvSpPr>
              <a:spLocks noChangeArrowheads="1"/>
            </p:cNvSpPr>
            <p:nvPr/>
          </p:nvSpPr>
          <p:spPr bwMode="auto">
            <a:xfrm>
              <a:off x="2399" y="2746"/>
              <a:ext cx="417"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0" name="Rectangle 28"/>
            <p:cNvSpPr>
              <a:spLocks noChangeArrowheads="1"/>
            </p:cNvSpPr>
            <p:nvPr/>
          </p:nvSpPr>
          <p:spPr bwMode="auto">
            <a:xfrm>
              <a:off x="3034" y="1041"/>
              <a:ext cx="48" cy="86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1" name="Rectangle 29"/>
            <p:cNvSpPr>
              <a:spLocks noChangeArrowheads="1"/>
            </p:cNvSpPr>
            <p:nvPr/>
          </p:nvSpPr>
          <p:spPr bwMode="auto">
            <a:xfrm>
              <a:off x="3312" y="2798"/>
              <a:ext cx="48" cy="62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2" name="Rectangle 30"/>
            <p:cNvSpPr>
              <a:spLocks noChangeArrowheads="1"/>
            </p:cNvSpPr>
            <p:nvPr/>
          </p:nvSpPr>
          <p:spPr bwMode="auto">
            <a:xfrm>
              <a:off x="3421" y="3364"/>
              <a:ext cx="497" cy="48"/>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3" name="Rectangle 31"/>
            <p:cNvSpPr>
              <a:spLocks noChangeArrowheads="1"/>
            </p:cNvSpPr>
            <p:nvPr/>
          </p:nvSpPr>
          <p:spPr bwMode="auto">
            <a:xfrm>
              <a:off x="1599" y="2694"/>
              <a:ext cx="48" cy="24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4" name="Rectangle 32"/>
            <p:cNvSpPr>
              <a:spLocks noChangeArrowheads="1"/>
            </p:cNvSpPr>
            <p:nvPr/>
          </p:nvSpPr>
          <p:spPr bwMode="auto">
            <a:xfrm>
              <a:off x="2879" y="2747"/>
              <a:ext cx="480"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5" name="Rectangle 33"/>
            <p:cNvSpPr>
              <a:spLocks noChangeArrowheads="1"/>
            </p:cNvSpPr>
            <p:nvPr/>
          </p:nvSpPr>
          <p:spPr bwMode="auto">
            <a:xfrm>
              <a:off x="2879" y="2796"/>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6" name="Rectangle 34"/>
            <p:cNvSpPr>
              <a:spLocks noChangeArrowheads="1"/>
            </p:cNvSpPr>
            <p:nvPr/>
          </p:nvSpPr>
          <p:spPr bwMode="auto">
            <a:xfrm>
              <a:off x="2768" y="279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7" name="Rectangle 35"/>
            <p:cNvSpPr>
              <a:spLocks noChangeArrowheads="1"/>
            </p:cNvSpPr>
            <p:nvPr/>
          </p:nvSpPr>
          <p:spPr bwMode="auto">
            <a:xfrm>
              <a:off x="2402" y="279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8" name="Rectangle 36"/>
            <p:cNvSpPr>
              <a:spLocks noChangeArrowheads="1"/>
            </p:cNvSpPr>
            <p:nvPr/>
          </p:nvSpPr>
          <p:spPr bwMode="auto">
            <a:xfrm>
              <a:off x="2233" y="2793"/>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09" name="Rectangle 37"/>
            <p:cNvSpPr>
              <a:spLocks noChangeArrowheads="1"/>
            </p:cNvSpPr>
            <p:nvPr/>
          </p:nvSpPr>
          <p:spPr bwMode="auto">
            <a:xfrm>
              <a:off x="1740" y="2793"/>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0" name="Rectangle 38"/>
            <p:cNvSpPr>
              <a:spLocks noChangeArrowheads="1"/>
            </p:cNvSpPr>
            <p:nvPr/>
          </p:nvSpPr>
          <p:spPr bwMode="auto">
            <a:xfrm>
              <a:off x="1738" y="176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1" name="Rectangle 39"/>
            <p:cNvSpPr>
              <a:spLocks noChangeArrowheads="1"/>
            </p:cNvSpPr>
            <p:nvPr/>
          </p:nvSpPr>
          <p:spPr bwMode="auto">
            <a:xfrm>
              <a:off x="2234" y="1764"/>
              <a:ext cx="48" cy="9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2" name="Rectangle 40"/>
            <p:cNvSpPr>
              <a:spLocks noChangeArrowheads="1"/>
            </p:cNvSpPr>
            <p:nvPr/>
          </p:nvSpPr>
          <p:spPr bwMode="auto">
            <a:xfrm>
              <a:off x="2403" y="1765"/>
              <a:ext cx="48" cy="9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3" name="Rectangle 41"/>
            <p:cNvSpPr>
              <a:spLocks noChangeArrowheads="1"/>
            </p:cNvSpPr>
            <p:nvPr/>
          </p:nvSpPr>
          <p:spPr bwMode="auto">
            <a:xfrm>
              <a:off x="4063" y="1860"/>
              <a:ext cx="225" cy="4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4" name="Rectangle 42"/>
            <p:cNvSpPr>
              <a:spLocks noChangeArrowheads="1"/>
            </p:cNvSpPr>
            <p:nvPr/>
          </p:nvSpPr>
          <p:spPr bwMode="auto">
            <a:xfrm>
              <a:off x="3912" y="884"/>
              <a:ext cx="109" cy="624"/>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5" name="Rectangle 43"/>
            <p:cNvSpPr>
              <a:spLocks noChangeArrowheads="1"/>
            </p:cNvSpPr>
            <p:nvPr/>
          </p:nvSpPr>
          <p:spPr bwMode="auto">
            <a:xfrm>
              <a:off x="3098" y="886"/>
              <a:ext cx="48" cy="62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6" name="Rectangle 44"/>
            <p:cNvSpPr>
              <a:spLocks noChangeArrowheads="1"/>
            </p:cNvSpPr>
            <p:nvPr/>
          </p:nvSpPr>
          <p:spPr bwMode="auto">
            <a:xfrm>
              <a:off x="3985" y="2392"/>
              <a:ext cx="75" cy="3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7" name="Rectangle 45"/>
            <p:cNvSpPr>
              <a:spLocks noChangeArrowheads="1"/>
            </p:cNvSpPr>
            <p:nvPr/>
          </p:nvSpPr>
          <p:spPr bwMode="auto">
            <a:xfrm>
              <a:off x="3977" y="3122"/>
              <a:ext cx="81" cy="31"/>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8" name="Rectangle 46"/>
            <p:cNvSpPr>
              <a:spLocks noChangeArrowheads="1"/>
            </p:cNvSpPr>
            <p:nvPr/>
          </p:nvSpPr>
          <p:spPr bwMode="auto">
            <a:xfrm>
              <a:off x="1599" y="2398"/>
              <a:ext cx="76" cy="2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19" name="Rectangle 47"/>
            <p:cNvSpPr>
              <a:spLocks noChangeArrowheads="1"/>
            </p:cNvSpPr>
            <p:nvPr/>
          </p:nvSpPr>
          <p:spPr bwMode="auto">
            <a:xfrm>
              <a:off x="1597" y="2084"/>
              <a:ext cx="75" cy="2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5520" name="AutoShape 48"/>
            <p:cNvSpPr>
              <a:spLocks noChangeArrowheads="1"/>
            </p:cNvSpPr>
            <p:nvPr/>
          </p:nvSpPr>
          <p:spPr bwMode="auto">
            <a:xfrm rot="5400000">
              <a:off x="4152" y="1880"/>
              <a:ext cx="48" cy="223"/>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50" name="Rectangle 2"/>
          <p:cNvSpPr txBox="1">
            <a:spLocks noChangeArrowheads="1"/>
          </p:cNvSpPr>
          <p:nvPr/>
        </p:nvSpPr>
        <p:spPr>
          <a:xfrm>
            <a:off x="389337" y="798763"/>
            <a:ext cx="701158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Optimiert, Kaminofen mit Wärmetauscher</a:t>
            </a:r>
          </a:p>
        </p:txBody>
      </p:sp>
    </p:spTree>
    <p:extLst>
      <p:ext uri="{BB962C8B-B14F-4D97-AF65-F5344CB8AC3E}">
        <p14:creationId xmlns:p14="http://schemas.microsoft.com/office/powerpoint/2010/main" val="3321299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548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745482"/>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745483"/>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745484"/>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745479"/>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745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78" grpId="0" animBg="1"/>
      <p:bldP spid="745479" grpId="0" animBg="1"/>
      <p:bldP spid="745481" grpId="0" animBg="1"/>
      <p:bldP spid="745482" grpId="0" animBg="1"/>
      <p:bldP spid="745483" grpId="0" animBg="1"/>
      <p:bldP spid="74548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500" name="Rectangle 4"/>
          <p:cNvSpPr>
            <a:spLocks noGrp="1" noChangeArrowheads="1"/>
          </p:cNvSpPr>
          <p:nvPr>
            <p:ph type="title"/>
          </p:nvPr>
        </p:nvSpPr>
        <p:spPr/>
        <p:txBody>
          <a:bodyPr/>
          <a:lstStyle/>
          <a:p>
            <a:r>
              <a:rPr lang="de-DE" altLang="de-DE" dirty="0" smtClean="0"/>
              <a:t>Musterhaus</a:t>
            </a:r>
            <a:br>
              <a:rPr lang="de-DE" altLang="de-DE" dirty="0" smtClean="0"/>
            </a:br>
            <a:endParaRPr lang="de-DE" altLang="de-DE" dirty="0"/>
          </a:p>
        </p:txBody>
      </p:sp>
      <p:pic>
        <p:nvPicPr>
          <p:cNvPr id="746499" name="Picture 3" descr="Haus1 m Hzg + Holz"/>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40970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46501" name="Rectangle 5"/>
          <p:cNvSpPr>
            <a:spLocks noChangeArrowheads="1"/>
          </p:cNvSpPr>
          <p:nvPr/>
        </p:nvSpPr>
        <p:spPr bwMode="auto">
          <a:xfrm>
            <a:off x="3810000" y="461010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02" name="Line 6"/>
          <p:cNvSpPr>
            <a:spLocks noChangeShapeType="1"/>
          </p:cNvSpPr>
          <p:nvPr/>
        </p:nvSpPr>
        <p:spPr bwMode="auto">
          <a:xfrm>
            <a:off x="3886200" y="4076700"/>
            <a:ext cx="0" cy="11430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3" name="Freeform 7"/>
          <p:cNvSpPr>
            <a:spLocks/>
          </p:cNvSpPr>
          <p:nvPr/>
        </p:nvSpPr>
        <p:spPr bwMode="auto">
          <a:xfrm>
            <a:off x="3886200" y="4076700"/>
            <a:ext cx="369277" cy="1588"/>
          </a:xfrm>
          <a:custGeom>
            <a:avLst/>
            <a:gdLst>
              <a:gd name="T0" fmla="*/ 0 w 233"/>
              <a:gd name="T1" fmla="*/ 0 h 1"/>
              <a:gd name="T2" fmla="*/ 233 w 233"/>
              <a:gd name="T3" fmla="*/ 0 h 1"/>
            </a:gdLst>
            <a:ahLst/>
            <a:cxnLst>
              <a:cxn ang="0">
                <a:pos x="T0" y="T1"/>
              </a:cxn>
              <a:cxn ang="0">
                <a:pos x="T2" y="T3"/>
              </a:cxn>
            </a:cxnLst>
            <a:rect l="0" t="0" r="r" b="b"/>
            <a:pathLst>
              <a:path w="233" h="1">
                <a:moveTo>
                  <a:pt x="0" y="0"/>
                </a:moveTo>
                <a:lnTo>
                  <a:pt x="233" y="0"/>
                </a:lnTo>
              </a:path>
            </a:pathLst>
          </a:custGeom>
          <a:noFill/>
          <a:ln w="25400">
            <a:solidFill>
              <a:srgbClr val="0000FF"/>
            </a:solidFill>
            <a:round/>
            <a:headEnd type="none" w="med" len="med"/>
            <a:tailEnd type="none" w="med" len="med"/>
          </a:ln>
          <a:effectLst/>
          <a:extLst>
            <a:ext uri="{909E8E84-426E-40DD-AFC4-6F175D3DCCD1}">
              <a14:hiddenFill xmlns:a14="http://schemas.microsoft.com/office/drawing/2010/main">
                <a:solidFill>
                  <a:srgbClr val="0000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4" name="Freeform 8"/>
          <p:cNvSpPr>
            <a:spLocks/>
          </p:cNvSpPr>
          <p:nvPr/>
        </p:nvSpPr>
        <p:spPr bwMode="auto">
          <a:xfrm>
            <a:off x="3843705" y="3922713"/>
            <a:ext cx="2931" cy="1187450"/>
          </a:xfrm>
          <a:custGeom>
            <a:avLst/>
            <a:gdLst>
              <a:gd name="T0" fmla="*/ 2 w 2"/>
              <a:gd name="T1" fmla="*/ 0 h 748"/>
              <a:gd name="T2" fmla="*/ 0 w 2"/>
              <a:gd name="T3" fmla="*/ 748 h 748"/>
            </a:gdLst>
            <a:ahLst/>
            <a:cxnLst>
              <a:cxn ang="0">
                <a:pos x="T0" y="T1"/>
              </a:cxn>
              <a:cxn ang="0">
                <a:pos x="T2" y="T3"/>
              </a:cxn>
            </a:cxnLst>
            <a:rect l="0" t="0" r="r" b="b"/>
            <a:pathLst>
              <a:path w="2" h="748">
                <a:moveTo>
                  <a:pt x="2" y="0"/>
                </a:moveTo>
                <a:lnTo>
                  <a:pt x="0" y="748"/>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5" name="Freeform 9"/>
          <p:cNvSpPr>
            <a:spLocks/>
          </p:cNvSpPr>
          <p:nvPr/>
        </p:nvSpPr>
        <p:spPr bwMode="auto">
          <a:xfrm>
            <a:off x="3842239" y="3925889"/>
            <a:ext cx="424962" cy="1587"/>
          </a:xfrm>
          <a:custGeom>
            <a:avLst/>
            <a:gdLst>
              <a:gd name="T0" fmla="*/ 0 w 268"/>
              <a:gd name="T1" fmla="*/ 1 h 1"/>
              <a:gd name="T2" fmla="*/ 268 w 268"/>
              <a:gd name="T3" fmla="*/ 0 h 1"/>
            </a:gdLst>
            <a:ahLst/>
            <a:cxnLst>
              <a:cxn ang="0">
                <a:pos x="T0" y="T1"/>
              </a:cxn>
              <a:cxn ang="0">
                <a:pos x="T2" y="T3"/>
              </a:cxn>
            </a:cxnLst>
            <a:rect l="0" t="0" r="r" b="b"/>
            <a:pathLst>
              <a:path w="268" h="1">
                <a:moveTo>
                  <a:pt x="0" y="1"/>
                </a:moveTo>
                <a:lnTo>
                  <a:pt x="268" y="0"/>
                </a:lnTo>
              </a:path>
            </a:pathLst>
          </a:custGeom>
          <a:noFill/>
          <a:ln w="25400">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6" name="Line 10"/>
          <p:cNvSpPr>
            <a:spLocks noChangeShapeType="1"/>
          </p:cNvSpPr>
          <p:nvPr/>
        </p:nvSpPr>
        <p:spPr bwMode="auto">
          <a:xfrm flipH="1">
            <a:off x="4038600" y="3924300"/>
            <a:ext cx="228600"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7" name="Line 11"/>
          <p:cNvSpPr>
            <a:spLocks noChangeShapeType="1"/>
          </p:cNvSpPr>
          <p:nvPr/>
        </p:nvSpPr>
        <p:spPr bwMode="auto">
          <a:xfrm>
            <a:off x="4038600" y="4000500"/>
            <a:ext cx="228600" cy="76200"/>
          </a:xfrm>
          <a:prstGeom prst="line">
            <a:avLst/>
          </a:prstGeom>
          <a:noFill/>
          <a:ln w="254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6508" name="Text Box 12"/>
          <p:cNvSpPr txBox="1">
            <a:spLocks noChangeArrowheads="1"/>
          </p:cNvSpPr>
          <p:nvPr/>
        </p:nvSpPr>
        <p:spPr bwMode="auto">
          <a:xfrm>
            <a:off x="6629400" y="3467100"/>
            <a:ext cx="2209800" cy="12319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buClr>
                <a:schemeClr val="accent2"/>
              </a:buClr>
              <a:buFont typeface="Wingdings" pitchFamily="2" charset="2"/>
              <a:buNone/>
            </a:pPr>
            <a:r>
              <a:rPr lang="de-DE" altLang="de-DE" sz="1600" b="1">
                <a:solidFill>
                  <a:schemeClr val="accent2"/>
                </a:solidFill>
              </a:rPr>
              <a:t> Heizlast: 8,4 kW</a:t>
            </a:r>
          </a:p>
          <a:p>
            <a:pPr>
              <a:buClr>
                <a:schemeClr val="accent2"/>
              </a:buClr>
              <a:buFont typeface="Wingdings" pitchFamily="2" charset="2"/>
              <a:buNone/>
            </a:pPr>
            <a:r>
              <a:rPr lang="de-DE" altLang="de-DE" sz="1600">
                <a:solidFill>
                  <a:schemeClr val="accent2"/>
                </a:solidFill>
              </a:rPr>
              <a:t> ( = 70 W/m² x 120 m²)</a:t>
            </a:r>
          </a:p>
          <a:p>
            <a:pPr>
              <a:buClr>
                <a:schemeClr val="accent2"/>
              </a:buClr>
              <a:buFont typeface="Wingdings" pitchFamily="2" charset="2"/>
              <a:buNone/>
            </a:pPr>
            <a:endParaRPr lang="de-DE" altLang="de-DE" sz="1600">
              <a:solidFill>
                <a:schemeClr val="accent2"/>
              </a:solidFill>
            </a:endParaRPr>
          </a:p>
          <a:p>
            <a:pPr>
              <a:buClr>
                <a:schemeClr val="accent2"/>
              </a:buClr>
              <a:buFont typeface="Wingdings" pitchFamily="2" charset="2"/>
              <a:buNone/>
            </a:pPr>
            <a:r>
              <a:rPr lang="de-DE" altLang="de-DE" sz="1600">
                <a:solidFill>
                  <a:schemeClr val="accent2"/>
                </a:solidFill>
              </a:rPr>
              <a:t> Heizkessel: 15 – 18 kW</a:t>
            </a:r>
          </a:p>
          <a:p>
            <a:pPr>
              <a:buClr>
                <a:schemeClr val="accent2"/>
              </a:buClr>
              <a:buFont typeface="Wingdings" pitchFamily="2" charset="2"/>
              <a:buNone/>
            </a:pPr>
            <a:r>
              <a:rPr lang="de-DE" altLang="de-DE" sz="1600">
                <a:solidFill>
                  <a:schemeClr val="accent2"/>
                </a:solidFill>
              </a:rPr>
              <a:t> Kaminofen:   5 – 12 kW  </a:t>
            </a:r>
          </a:p>
        </p:txBody>
      </p:sp>
      <p:pic>
        <p:nvPicPr>
          <p:cNvPr id="746509"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1714501"/>
            <a:ext cx="762000" cy="18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6510" name="Picture 1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0" y="1562100"/>
            <a:ext cx="1195754" cy="7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6511"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1638301"/>
            <a:ext cx="748812"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6512"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1638300"/>
            <a:ext cx="9144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6513"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62200" y="1714500"/>
            <a:ext cx="896815" cy="16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6514" name="Line 18"/>
          <p:cNvSpPr>
            <a:spLocks noChangeShapeType="1"/>
          </p:cNvSpPr>
          <p:nvPr/>
        </p:nvSpPr>
        <p:spPr bwMode="auto">
          <a:xfrm>
            <a:off x="3581400" y="1638300"/>
            <a:ext cx="0" cy="3657600"/>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746515" name="Line 19"/>
          <p:cNvSpPr>
            <a:spLocks noChangeShapeType="1"/>
          </p:cNvSpPr>
          <p:nvPr/>
        </p:nvSpPr>
        <p:spPr bwMode="auto">
          <a:xfrm>
            <a:off x="3581400" y="5295900"/>
            <a:ext cx="457200" cy="0"/>
          </a:xfrm>
          <a:prstGeom prst="line">
            <a:avLst/>
          </a:prstGeom>
          <a:noFill/>
          <a:ln w="3175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746516" name="Line 20"/>
          <p:cNvSpPr>
            <a:spLocks noChangeShapeType="1"/>
          </p:cNvSpPr>
          <p:nvPr/>
        </p:nvSpPr>
        <p:spPr bwMode="auto">
          <a:xfrm>
            <a:off x="3505200" y="1943100"/>
            <a:ext cx="0" cy="3581400"/>
          </a:xfrm>
          <a:prstGeom prst="line">
            <a:avLst/>
          </a:prstGeom>
          <a:noFill/>
          <a:ln w="317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pic>
        <p:nvPicPr>
          <p:cNvPr id="746517" name="Picture 2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00400" y="1562101"/>
            <a:ext cx="444012" cy="39687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6518" name="Line 22"/>
          <p:cNvSpPr>
            <a:spLocks noChangeShapeType="1"/>
          </p:cNvSpPr>
          <p:nvPr/>
        </p:nvSpPr>
        <p:spPr bwMode="auto">
          <a:xfrm>
            <a:off x="3505200" y="5524500"/>
            <a:ext cx="533400" cy="0"/>
          </a:xfrm>
          <a:prstGeom prst="line">
            <a:avLst/>
          </a:prstGeom>
          <a:noFill/>
          <a:ln w="317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746519" name="Line 23"/>
          <p:cNvSpPr>
            <a:spLocks noChangeShapeType="1"/>
          </p:cNvSpPr>
          <p:nvPr/>
        </p:nvSpPr>
        <p:spPr bwMode="auto">
          <a:xfrm>
            <a:off x="3276600" y="1943100"/>
            <a:ext cx="228600" cy="0"/>
          </a:xfrm>
          <a:prstGeom prst="line">
            <a:avLst/>
          </a:prstGeom>
          <a:noFill/>
          <a:ln w="31750">
            <a:solidFill>
              <a:srgbClr val="3333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746520" name="Rectangle 24"/>
          <p:cNvSpPr>
            <a:spLocks noChangeArrowheads="1"/>
          </p:cNvSpPr>
          <p:nvPr/>
        </p:nvSpPr>
        <p:spPr bwMode="auto">
          <a:xfrm>
            <a:off x="2536581" y="2790825"/>
            <a:ext cx="76200" cy="704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1" name="Rectangle 25"/>
          <p:cNvSpPr>
            <a:spLocks noChangeArrowheads="1"/>
          </p:cNvSpPr>
          <p:nvPr/>
        </p:nvSpPr>
        <p:spPr bwMode="auto">
          <a:xfrm>
            <a:off x="2538046" y="4040189"/>
            <a:ext cx="76200" cy="42703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2" name="Rectangle 26"/>
          <p:cNvSpPr>
            <a:spLocks noChangeArrowheads="1"/>
          </p:cNvSpPr>
          <p:nvPr/>
        </p:nvSpPr>
        <p:spPr bwMode="auto">
          <a:xfrm>
            <a:off x="6372958" y="2590801"/>
            <a:ext cx="76200" cy="6270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3" name="Rectangle 27"/>
          <p:cNvSpPr>
            <a:spLocks noChangeArrowheads="1"/>
          </p:cNvSpPr>
          <p:nvPr/>
        </p:nvSpPr>
        <p:spPr bwMode="auto">
          <a:xfrm>
            <a:off x="6367097" y="4038601"/>
            <a:ext cx="76200" cy="7286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4" name="Rectangle 28"/>
          <p:cNvSpPr>
            <a:spLocks noChangeArrowheads="1"/>
          </p:cNvSpPr>
          <p:nvPr/>
        </p:nvSpPr>
        <p:spPr bwMode="auto">
          <a:xfrm>
            <a:off x="6367097" y="5200650"/>
            <a:ext cx="76200" cy="533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5" name="Rectangle 29"/>
          <p:cNvSpPr>
            <a:spLocks noChangeArrowheads="1"/>
          </p:cNvSpPr>
          <p:nvPr/>
        </p:nvSpPr>
        <p:spPr bwMode="auto">
          <a:xfrm>
            <a:off x="6370027" y="3314700"/>
            <a:ext cx="82062"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6" name="Rectangle 30"/>
          <p:cNvSpPr>
            <a:spLocks noChangeArrowheads="1"/>
          </p:cNvSpPr>
          <p:nvPr/>
        </p:nvSpPr>
        <p:spPr bwMode="auto">
          <a:xfrm>
            <a:off x="5077558" y="1606550"/>
            <a:ext cx="291611" cy="97948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7" name="Rectangle 31"/>
          <p:cNvSpPr>
            <a:spLocks noChangeArrowheads="1"/>
          </p:cNvSpPr>
          <p:nvPr/>
        </p:nvSpPr>
        <p:spPr bwMode="auto">
          <a:xfrm>
            <a:off x="5465885" y="1604964"/>
            <a:ext cx="274027" cy="97948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8" name="Rectangle 32"/>
          <p:cNvSpPr>
            <a:spLocks noChangeArrowheads="1"/>
          </p:cNvSpPr>
          <p:nvPr/>
        </p:nvSpPr>
        <p:spPr bwMode="auto">
          <a:xfrm>
            <a:off x="5841023" y="1593850"/>
            <a:ext cx="269631"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29" name="Rectangle 33"/>
          <p:cNvSpPr>
            <a:spLocks noChangeArrowheads="1"/>
          </p:cNvSpPr>
          <p:nvPr/>
        </p:nvSpPr>
        <p:spPr bwMode="auto">
          <a:xfrm>
            <a:off x="2760785" y="3143250"/>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0" name="Rectangle 34"/>
          <p:cNvSpPr>
            <a:spLocks noChangeArrowheads="1"/>
          </p:cNvSpPr>
          <p:nvPr/>
        </p:nvSpPr>
        <p:spPr bwMode="auto">
          <a:xfrm>
            <a:off x="3814397" y="3138488"/>
            <a:ext cx="999392"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1" name="Rectangle 35"/>
          <p:cNvSpPr>
            <a:spLocks noChangeArrowheads="1"/>
          </p:cNvSpPr>
          <p:nvPr/>
        </p:nvSpPr>
        <p:spPr bwMode="auto">
          <a:xfrm>
            <a:off x="2760785" y="4548188"/>
            <a:ext cx="861646"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2" name="Rectangle 36"/>
          <p:cNvSpPr>
            <a:spLocks noChangeArrowheads="1"/>
          </p:cNvSpPr>
          <p:nvPr/>
        </p:nvSpPr>
        <p:spPr bwMode="auto">
          <a:xfrm>
            <a:off x="3808535" y="4549775"/>
            <a:ext cx="662354"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3" name="Rectangle 37"/>
          <p:cNvSpPr>
            <a:spLocks noChangeArrowheads="1"/>
          </p:cNvSpPr>
          <p:nvPr/>
        </p:nvSpPr>
        <p:spPr bwMode="auto">
          <a:xfrm>
            <a:off x="4816720" y="1843088"/>
            <a:ext cx="76200" cy="1371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4" name="Rectangle 38"/>
          <p:cNvSpPr>
            <a:spLocks noChangeArrowheads="1"/>
          </p:cNvSpPr>
          <p:nvPr/>
        </p:nvSpPr>
        <p:spPr bwMode="auto">
          <a:xfrm>
            <a:off x="5257800" y="4632326"/>
            <a:ext cx="76200" cy="987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5" name="Rectangle 39"/>
          <p:cNvSpPr>
            <a:spLocks noChangeArrowheads="1"/>
          </p:cNvSpPr>
          <p:nvPr/>
        </p:nvSpPr>
        <p:spPr bwMode="auto">
          <a:xfrm>
            <a:off x="5430716" y="5530850"/>
            <a:ext cx="789843" cy="7620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6" name="Rectangle 40"/>
          <p:cNvSpPr>
            <a:spLocks noChangeArrowheads="1"/>
          </p:cNvSpPr>
          <p:nvPr/>
        </p:nvSpPr>
        <p:spPr bwMode="auto">
          <a:xfrm>
            <a:off x="2538046" y="4467225"/>
            <a:ext cx="76200" cy="3810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7" name="Rectangle 41"/>
          <p:cNvSpPr>
            <a:spLocks noChangeArrowheads="1"/>
          </p:cNvSpPr>
          <p:nvPr/>
        </p:nvSpPr>
        <p:spPr bwMode="auto">
          <a:xfrm>
            <a:off x="4570535" y="4551363"/>
            <a:ext cx="762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8" name="Rectangle 42"/>
          <p:cNvSpPr>
            <a:spLocks noChangeArrowheads="1"/>
          </p:cNvSpPr>
          <p:nvPr/>
        </p:nvSpPr>
        <p:spPr bwMode="auto">
          <a:xfrm>
            <a:off x="4570535" y="46291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39" name="Rectangle 43"/>
          <p:cNvSpPr>
            <a:spLocks noChangeArrowheads="1"/>
          </p:cNvSpPr>
          <p:nvPr/>
        </p:nvSpPr>
        <p:spPr bwMode="auto">
          <a:xfrm>
            <a:off x="4394689" y="462597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0" name="Rectangle 44"/>
          <p:cNvSpPr>
            <a:spLocks noChangeArrowheads="1"/>
          </p:cNvSpPr>
          <p:nvPr/>
        </p:nvSpPr>
        <p:spPr bwMode="auto">
          <a:xfrm>
            <a:off x="3812931" y="4625975"/>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1" name="Rectangle 45"/>
          <p:cNvSpPr>
            <a:spLocks noChangeArrowheads="1"/>
          </p:cNvSpPr>
          <p:nvPr/>
        </p:nvSpPr>
        <p:spPr bwMode="auto">
          <a:xfrm>
            <a:off x="3544766" y="462438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2" name="Rectangle 46"/>
          <p:cNvSpPr>
            <a:spLocks noChangeArrowheads="1"/>
          </p:cNvSpPr>
          <p:nvPr/>
        </p:nvSpPr>
        <p:spPr bwMode="auto">
          <a:xfrm>
            <a:off x="2762250" y="4624388"/>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3" name="Rectangle 47"/>
          <p:cNvSpPr>
            <a:spLocks noChangeArrowheads="1"/>
          </p:cNvSpPr>
          <p:nvPr/>
        </p:nvSpPr>
        <p:spPr bwMode="auto">
          <a:xfrm>
            <a:off x="2759320" y="29908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4" name="Rectangle 48"/>
          <p:cNvSpPr>
            <a:spLocks noChangeArrowheads="1"/>
          </p:cNvSpPr>
          <p:nvPr/>
        </p:nvSpPr>
        <p:spPr bwMode="auto">
          <a:xfrm>
            <a:off x="3546231" y="2990850"/>
            <a:ext cx="76200" cy="1524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5" name="Rectangle 49"/>
          <p:cNvSpPr>
            <a:spLocks noChangeArrowheads="1"/>
          </p:cNvSpPr>
          <p:nvPr/>
        </p:nvSpPr>
        <p:spPr bwMode="auto">
          <a:xfrm>
            <a:off x="3814397" y="2992438"/>
            <a:ext cx="76200" cy="144462"/>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6" name="Rectangle 50"/>
          <p:cNvSpPr>
            <a:spLocks noChangeArrowheads="1"/>
          </p:cNvSpPr>
          <p:nvPr/>
        </p:nvSpPr>
        <p:spPr bwMode="auto">
          <a:xfrm>
            <a:off x="6450624" y="3143250"/>
            <a:ext cx="356089"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7" name="Rectangle 51"/>
          <p:cNvSpPr>
            <a:spLocks noChangeArrowheads="1"/>
          </p:cNvSpPr>
          <p:nvPr/>
        </p:nvSpPr>
        <p:spPr bwMode="auto">
          <a:xfrm>
            <a:off x="6210301" y="1593850"/>
            <a:ext cx="172915"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8" name="Rectangle 52"/>
          <p:cNvSpPr>
            <a:spLocks noChangeArrowheads="1"/>
          </p:cNvSpPr>
          <p:nvPr/>
        </p:nvSpPr>
        <p:spPr bwMode="auto">
          <a:xfrm>
            <a:off x="4917831" y="1597025"/>
            <a:ext cx="76200" cy="9858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49" name="Rectangle 53"/>
          <p:cNvSpPr>
            <a:spLocks noChangeArrowheads="1"/>
          </p:cNvSpPr>
          <p:nvPr/>
        </p:nvSpPr>
        <p:spPr bwMode="auto">
          <a:xfrm>
            <a:off x="6326066" y="3987801"/>
            <a:ext cx="118696" cy="476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50" name="Rectangle 54"/>
          <p:cNvSpPr>
            <a:spLocks noChangeArrowheads="1"/>
          </p:cNvSpPr>
          <p:nvPr/>
        </p:nvSpPr>
        <p:spPr bwMode="auto">
          <a:xfrm>
            <a:off x="6312877" y="5146676"/>
            <a:ext cx="128954" cy="4921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51" name="Rectangle 55"/>
          <p:cNvSpPr>
            <a:spLocks noChangeArrowheads="1"/>
          </p:cNvSpPr>
          <p:nvPr/>
        </p:nvSpPr>
        <p:spPr bwMode="auto">
          <a:xfrm>
            <a:off x="2538047" y="3997326"/>
            <a:ext cx="121627" cy="42863"/>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52" name="Rectangle 56"/>
          <p:cNvSpPr>
            <a:spLocks noChangeArrowheads="1"/>
          </p:cNvSpPr>
          <p:nvPr/>
        </p:nvSpPr>
        <p:spPr bwMode="auto">
          <a:xfrm>
            <a:off x="2535115" y="3498850"/>
            <a:ext cx="118697" cy="317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6553" name="AutoShape 57"/>
          <p:cNvSpPr>
            <a:spLocks noChangeArrowheads="1"/>
          </p:cNvSpPr>
          <p:nvPr/>
        </p:nvSpPr>
        <p:spPr bwMode="auto">
          <a:xfrm rot="5400000">
            <a:off x="6590568" y="3176222"/>
            <a:ext cx="76200" cy="353157"/>
          </a:xfrm>
          <a:prstGeom prst="rtTriangle">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9" name="Rectangle 2"/>
          <p:cNvSpPr txBox="1">
            <a:spLocks noChangeArrowheads="1"/>
          </p:cNvSpPr>
          <p:nvPr/>
        </p:nvSpPr>
        <p:spPr>
          <a:xfrm>
            <a:off x="389337" y="798763"/>
            <a:ext cx="7878363"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Kaminofen mit Wärmetauscher + Solaranlage</a:t>
            </a:r>
          </a:p>
        </p:txBody>
      </p:sp>
    </p:spTree>
    <p:extLst>
      <p:ext uri="{BB962C8B-B14F-4D97-AF65-F5344CB8AC3E}">
        <p14:creationId xmlns:p14="http://schemas.microsoft.com/office/powerpoint/2010/main" val="3238942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650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1000"/>
                                  </p:stCondLst>
                                  <p:childTnLst>
                                    <p:set>
                                      <p:cBhvr>
                                        <p:cTn id="9" dur="1" fill="hold">
                                          <p:stCondLst>
                                            <p:cond delay="499"/>
                                          </p:stCondLst>
                                        </p:cTn>
                                        <p:tgtEl>
                                          <p:spTgt spid="746505"/>
                                        </p:tgtEl>
                                        <p:attrNameLst>
                                          <p:attrName>style.visibility</p:attrName>
                                        </p:attrNameLst>
                                      </p:cBhvr>
                                      <p:to>
                                        <p:strVal val="visible"/>
                                      </p:to>
                                    </p:set>
                                  </p:childTnLst>
                                </p:cTn>
                              </p:par>
                            </p:childTnLst>
                          </p:cTn>
                        </p:par>
                        <p:par>
                          <p:cTn id="10" fill="hold" nodeType="afterGroup">
                            <p:stCondLst>
                              <p:cond delay="2000"/>
                            </p:stCondLst>
                            <p:childTnLst>
                              <p:par>
                                <p:cTn id="11" presetID="1" presetClass="entr" presetSubtype="0" fill="hold" grpId="0" nodeType="afterEffect">
                                  <p:stCondLst>
                                    <p:cond delay="1000"/>
                                  </p:stCondLst>
                                  <p:childTnLst>
                                    <p:set>
                                      <p:cBhvr>
                                        <p:cTn id="12" dur="1" fill="hold">
                                          <p:stCondLst>
                                            <p:cond delay="499"/>
                                          </p:stCondLst>
                                        </p:cTn>
                                        <p:tgtEl>
                                          <p:spTgt spid="746506"/>
                                        </p:tgtEl>
                                        <p:attrNameLst>
                                          <p:attrName>style.visibility</p:attrName>
                                        </p:attrNameLst>
                                      </p:cBhvr>
                                      <p:to>
                                        <p:strVal val="visible"/>
                                      </p:to>
                                    </p:set>
                                  </p:childTnLst>
                                </p:cTn>
                              </p:par>
                            </p:childTnLst>
                          </p:cTn>
                        </p:par>
                        <p:par>
                          <p:cTn id="13" fill="hold" nodeType="afterGroup">
                            <p:stCondLst>
                              <p:cond delay="3500"/>
                            </p:stCondLst>
                            <p:childTnLst>
                              <p:par>
                                <p:cTn id="14" presetID="1" presetClass="entr" presetSubtype="0" fill="hold" grpId="0" nodeType="afterEffect">
                                  <p:stCondLst>
                                    <p:cond delay="1000"/>
                                  </p:stCondLst>
                                  <p:childTnLst>
                                    <p:set>
                                      <p:cBhvr>
                                        <p:cTn id="15" dur="1" fill="hold">
                                          <p:stCondLst>
                                            <p:cond delay="499"/>
                                          </p:stCondLst>
                                        </p:cTn>
                                        <p:tgtEl>
                                          <p:spTgt spid="746507"/>
                                        </p:tgtEl>
                                        <p:attrNameLst>
                                          <p:attrName>style.visibility</p:attrName>
                                        </p:attrNameLst>
                                      </p:cBhvr>
                                      <p:to>
                                        <p:strVal val="visible"/>
                                      </p:to>
                                    </p:set>
                                  </p:childTnLst>
                                </p:cTn>
                              </p:par>
                            </p:childTnLst>
                          </p:cTn>
                        </p:par>
                        <p:par>
                          <p:cTn id="16" fill="hold" nodeType="afterGroup">
                            <p:stCondLst>
                              <p:cond delay="5000"/>
                            </p:stCondLst>
                            <p:childTnLst>
                              <p:par>
                                <p:cTn id="17" presetID="1" presetClass="entr" presetSubtype="0" fill="hold" grpId="0" nodeType="afterEffect">
                                  <p:stCondLst>
                                    <p:cond delay="1000"/>
                                  </p:stCondLst>
                                  <p:childTnLst>
                                    <p:set>
                                      <p:cBhvr>
                                        <p:cTn id="18" dur="1" fill="hold">
                                          <p:stCondLst>
                                            <p:cond delay="499"/>
                                          </p:stCondLst>
                                        </p:cTn>
                                        <p:tgtEl>
                                          <p:spTgt spid="746503"/>
                                        </p:tgtEl>
                                        <p:attrNameLst>
                                          <p:attrName>style.visibility</p:attrName>
                                        </p:attrNameLst>
                                      </p:cBhvr>
                                      <p:to>
                                        <p:strVal val="visible"/>
                                      </p:to>
                                    </p:set>
                                  </p:childTnLst>
                                </p:cTn>
                              </p:par>
                            </p:childTnLst>
                          </p:cTn>
                        </p:par>
                        <p:par>
                          <p:cTn id="19" fill="hold" nodeType="afterGroup">
                            <p:stCondLst>
                              <p:cond delay="6500"/>
                            </p:stCondLst>
                            <p:childTnLst>
                              <p:par>
                                <p:cTn id="20" presetID="1" presetClass="entr" presetSubtype="0" fill="hold" grpId="0" nodeType="afterEffect">
                                  <p:stCondLst>
                                    <p:cond delay="1000"/>
                                  </p:stCondLst>
                                  <p:childTnLst>
                                    <p:set>
                                      <p:cBhvr>
                                        <p:cTn id="21" dur="1" fill="hold">
                                          <p:stCondLst>
                                            <p:cond delay="499"/>
                                          </p:stCondLst>
                                        </p:cTn>
                                        <p:tgtEl>
                                          <p:spTgt spid="74650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746517"/>
                                        </p:tgtEl>
                                        <p:attrNameLst>
                                          <p:attrName>style.visibility</p:attrName>
                                        </p:attrNameLst>
                                      </p:cBhvr>
                                      <p:to>
                                        <p:strVal val="visible"/>
                                      </p:to>
                                    </p:set>
                                  </p:childTnLst>
                                </p:cTn>
                              </p:par>
                            </p:childTnLst>
                          </p:cTn>
                        </p:par>
                        <p:par>
                          <p:cTn id="26" fill="hold" nodeType="afterGroup">
                            <p:stCondLst>
                              <p:cond delay="500"/>
                            </p:stCondLst>
                            <p:childTnLst>
                              <p:par>
                                <p:cTn id="27" presetID="1" presetClass="entr" presetSubtype="0" fill="hold" nodeType="afterEffect">
                                  <p:stCondLst>
                                    <p:cond delay="0"/>
                                  </p:stCondLst>
                                  <p:childTnLst>
                                    <p:set>
                                      <p:cBhvr>
                                        <p:cTn id="28" dur="1" fill="hold">
                                          <p:stCondLst>
                                            <p:cond delay="499"/>
                                          </p:stCondLst>
                                        </p:cTn>
                                        <p:tgtEl>
                                          <p:spTgt spid="746509"/>
                                        </p:tgtEl>
                                        <p:attrNameLst>
                                          <p:attrName>style.visibility</p:attrName>
                                        </p:attrNameLst>
                                      </p:cBhvr>
                                      <p:to>
                                        <p:strVal val="visible"/>
                                      </p:to>
                                    </p:set>
                                  </p:childTnLst>
                                </p:cTn>
                              </p:par>
                            </p:childTnLst>
                          </p:cTn>
                        </p:par>
                        <p:par>
                          <p:cTn id="29" fill="hold" nodeType="afterGroup">
                            <p:stCondLst>
                              <p:cond delay="1000"/>
                            </p:stCondLst>
                            <p:childTnLst>
                              <p:par>
                                <p:cTn id="30" presetID="1" presetClass="entr" presetSubtype="0" fill="hold" nodeType="afterEffect">
                                  <p:stCondLst>
                                    <p:cond delay="0"/>
                                  </p:stCondLst>
                                  <p:childTnLst>
                                    <p:set>
                                      <p:cBhvr>
                                        <p:cTn id="31" dur="1" fill="hold">
                                          <p:stCondLst>
                                            <p:cond delay="499"/>
                                          </p:stCondLst>
                                        </p:cTn>
                                        <p:tgtEl>
                                          <p:spTgt spid="746513"/>
                                        </p:tgtEl>
                                        <p:attrNameLst>
                                          <p:attrName>style.visibility</p:attrName>
                                        </p:attrNameLst>
                                      </p:cBhvr>
                                      <p:to>
                                        <p:strVal val="visible"/>
                                      </p:to>
                                    </p:set>
                                  </p:childTnLst>
                                </p:cTn>
                              </p:par>
                            </p:childTnLst>
                          </p:cTn>
                        </p:par>
                        <p:par>
                          <p:cTn id="32" fill="hold" nodeType="afterGroup">
                            <p:stCondLst>
                              <p:cond delay="1500"/>
                            </p:stCondLst>
                            <p:childTnLst>
                              <p:par>
                                <p:cTn id="33" presetID="1" presetClass="entr" presetSubtype="0" fill="hold" nodeType="afterEffect">
                                  <p:stCondLst>
                                    <p:cond delay="0"/>
                                  </p:stCondLst>
                                  <p:childTnLst>
                                    <p:set>
                                      <p:cBhvr>
                                        <p:cTn id="34" dur="1" fill="hold">
                                          <p:stCondLst>
                                            <p:cond delay="499"/>
                                          </p:stCondLst>
                                        </p:cTn>
                                        <p:tgtEl>
                                          <p:spTgt spid="746512"/>
                                        </p:tgtEl>
                                        <p:attrNameLst>
                                          <p:attrName>style.visibility</p:attrName>
                                        </p:attrNameLst>
                                      </p:cBhvr>
                                      <p:to>
                                        <p:strVal val="visible"/>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499"/>
                                          </p:stCondLst>
                                        </p:cTn>
                                        <p:tgtEl>
                                          <p:spTgt spid="746510"/>
                                        </p:tgtEl>
                                        <p:attrNameLst>
                                          <p:attrName>style.visibility</p:attrName>
                                        </p:attrNameLst>
                                      </p:cBhvr>
                                      <p:to>
                                        <p:strVal val="visible"/>
                                      </p:to>
                                    </p:set>
                                  </p:childTnLst>
                                </p:cTn>
                              </p:par>
                            </p:childTnLst>
                          </p:cTn>
                        </p:par>
                        <p:par>
                          <p:cTn id="38" fill="hold" nodeType="afterGroup">
                            <p:stCondLst>
                              <p:cond delay="2500"/>
                            </p:stCondLst>
                            <p:childTnLst>
                              <p:par>
                                <p:cTn id="39" presetID="1" presetClass="entr" presetSubtype="0" fill="hold" grpId="0" nodeType="afterEffect">
                                  <p:stCondLst>
                                    <p:cond delay="0"/>
                                  </p:stCondLst>
                                  <p:childTnLst>
                                    <p:set>
                                      <p:cBhvr>
                                        <p:cTn id="40" dur="1" fill="hold">
                                          <p:stCondLst>
                                            <p:cond delay="499"/>
                                          </p:stCondLst>
                                        </p:cTn>
                                        <p:tgtEl>
                                          <p:spTgt spid="746514"/>
                                        </p:tgtEl>
                                        <p:attrNameLst>
                                          <p:attrName>style.visibility</p:attrName>
                                        </p:attrNameLst>
                                      </p:cBhvr>
                                      <p:to>
                                        <p:strVal val="visible"/>
                                      </p:to>
                                    </p:set>
                                  </p:childTnLst>
                                </p:cTn>
                              </p:par>
                            </p:childTnLst>
                          </p:cTn>
                        </p:par>
                        <p:par>
                          <p:cTn id="41" fill="hold" nodeType="afterGroup">
                            <p:stCondLst>
                              <p:cond delay="3000"/>
                            </p:stCondLst>
                            <p:childTnLst>
                              <p:par>
                                <p:cTn id="42" presetID="1" presetClass="entr" presetSubtype="0" fill="hold" grpId="0" nodeType="afterEffect">
                                  <p:stCondLst>
                                    <p:cond delay="0"/>
                                  </p:stCondLst>
                                  <p:childTnLst>
                                    <p:set>
                                      <p:cBhvr>
                                        <p:cTn id="43" dur="1" fill="hold">
                                          <p:stCondLst>
                                            <p:cond delay="499"/>
                                          </p:stCondLst>
                                        </p:cTn>
                                        <p:tgtEl>
                                          <p:spTgt spid="746515"/>
                                        </p:tgtEl>
                                        <p:attrNameLst>
                                          <p:attrName>style.visibility</p:attrName>
                                        </p:attrNameLst>
                                      </p:cBhvr>
                                      <p:to>
                                        <p:strVal val="visible"/>
                                      </p:to>
                                    </p:set>
                                  </p:childTnLst>
                                </p:cTn>
                              </p:par>
                            </p:childTnLst>
                          </p:cTn>
                        </p:par>
                        <p:par>
                          <p:cTn id="44" fill="hold" nodeType="afterGroup">
                            <p:stCondLst>
                              <p:cond delay="3500"/>
                            </p:stCondLst>
                            <p:childTnLst>
                              <p:par>
                                <p:cTn id="45" presetID="1" presetClass="entr" presetSubtype="0" fill="hold" grpId="0" nodeType="afterEffect">
                                  <p:stCondLst>
                                    <p:cond delay="0"/>
                                  </p:stCondLst>
                                  <p:childTnLst>
                                    <p:set>
                                      <p:cBhvr>
                                        <p:cTn id="46" dur="1" fill="hold">
                                          <p:stCondLst>
                                            <p:cond delay="499"/>
                                          </p:stCondLst>
                                        </p:cTn>
                                        <p:tgtEl>
                                          <p:spTgt spid="746518"/>
                                        </p:tgtEl>
                                        <p:attrNameLst>
                                          <p:attrName>style.visibility</p:attrName>
                                        </p:attrNameLst>
                                      </p:cBhvr>
                                      <p:to>
                                        <p:strVal val="visible"/>
                                      </p:to>
                                    </p:set>
                                  </p:childTnLst>
                                </p:cTn>
                              </p:par>
                            </p:childTnLst>
                          </p:cTn>
                        </p:par>
                        <p:par>
                          <p:cTn id="47" fill="hold" nodeType="afterGroup">
                            <p:stCondLst>
                              <p:cond delay="4000"/>
                            </p:stCondLst>
                            <p:childTnLst>
                              <p:par>
                                <p:cTn id="48" presetID="1" presetClass="entr" presetSubtype="0" fill="hold" grpId="0" nodeType="afterEffect">
                                  <p:stCondLst>
                                    <p:cond delay="0"/>
                                  </p:stCondLst>
                                  <p:childTnLst>
                                    <p:set>
                                      <p:cBhvr>
                                        <p:cTn id="49" dur="1" fill="hold">
                                          <p:stCondLst>
                                            <p:cond delay="499"/>
                                          </p:stCondLst>
                                        </p:cTn>
                                        <p:tgtEl>
                                          <p:spTgt spid="746516"/>
                                        </p:tgtEl>
                                        <p:attrNameLst>
                                          <p:attrName>style.visibility</p:attrName>
                                        </p:attrNameLst>
                                      </p:cBhvr>
                                      <p:to>
                                        <p:strVal val="visible"/>
                                      </p:to>
                                    </p:set>
                                  </p:childTnLst>
                                </p:cTn>
                              </p:par>
                            </p:childTnLst>
                          </p:cTn>
                        </p:par>
                        <p:par>
                          <p:cTn id="50" fill="hold" nodeType="afterGroup">
                            <p:stCondLst>
                              <p:cond delay="4500"/>
                            </p:stCondLst>
                            <p:childTnLst>
                              <p:par>
                                <p:cTn id="51" presetID="1" presetClass="entr" presetSubtype="0" fill="hold" grpId="0" nodeType="afterEffect">
                                  <p:stCondLst>
                                    <p:cond delay="0"/>
                                  </p:stCondLst>
                                  <p:childTnLst>
                                    <p:set>
                                      <p:cBhvr>
                                        <p:cTn id="52" dur="1" fill="hold">
                                          <p:stCondLst>
                                            <p:cond delay="499"/>
                                          </p:stCondLst>
                                        </p:cTn>
                                        <p:tgtEl>
                                          <p:spTgt spid="746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2" grpId="0" animBg="1"/>
      <p:bldP spid="746503" grpId="0" animBg="1"/>
      <p:bldP spid="746504" grpId="0" animBg="1"/>
      <p:bldP spid="746505" grpId="0" animBg="1"/>
      <p:bldP spid="746506" grpId="0" animBg="1"/>
      <p:bldP spid="746507" grpId="0" animBg="1"/>
      <p:bldP spid="746514" grpId="0" animBg="1"/>
      <p:bldP spid="746515" grpId="0" animBg="1"/>
      <p:bldP spid="746516" grpId="0" animBg="1"/>
      <p:bldP spid="746518" grpId="0" animBg="1"/>
      <p:bldP spid="746519"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5" name="Rectangle 5"/>
          <p:cNvSpPr>
            <a:spLocks noGrp="1" noChangeArrowheads="1"/>
          </p:cNvSpPr>
          <p:nvPr>
            <p:ph type="title"/>
          </p:nvPr>
        </p:nvSpPr>
        <p:spPr/>
        <p:txBody>
          <a:bodyPr/>
          <a:lstStyle/>
          <a:p>
            <a:r>
              <a:rPr lang="de-DE" altLang="de-DE" sz="2800" dirty="0"/>
              <a:t>Erdgas / (Biogas</a:t>
            </a:r>
            <a:r>
              <a:rPr lang="de-DE" altLang="de-DE" sz="2800" dirty="0" smtClean="0"/>
              <a:t>) </a:t>
            </a:r>
            <a:r>
              <a:rPr lang="de-DE" altLang="de-DE" sz="2800" dirty="0"/>
              <a:t/>
            </a:r>
            <a:br>
              <a:rPr lang="de-DE" altLang="de-DE" sz="2800" dirty="0"/>
            </a:br>
            <a:endParaRPr lang="de-DE" altLang="de-DE" sz="2000" dirty="0"/>
          </a:p>
        </p:txBody>
      </p:sp>
      <p:pic>
        <p:nvPicPr>
          <p:cNvPr id="747523" name="Picture 3" descr="Hülle2 gedämmt Technik"/>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800" y="1314451"/>
            <a:ext cx="6087208" cy="4321175"/>
          </a:xfrm>
          <a:prstGeom prst="rect">
            <a:avLst/>
          </a:prstGeom>
          <a:noFill/>
          <a:extLst>
            <a:ext uri="{909E8E84-426E-40DD-AFC4-6F175D3DCCD1}">
              <a14:hiddenFill xmlns:a14="http://schemas.microsoft.com/office/drawing/2010/main">
                <a:solidFill>
                  <a:srgbClr val="FFFFFF"/>
                </a:solidFill>
              </a14:hiddenFill>
            </a:ext>
          </a:extLst>
        </p:spPr>
      </p:pic>
      <p:sp>
        <p:nvSpPr>
          <p:cNvPr id="747524" name="Rectangle 4"/>
          <p:cNvSpPr>
            <a:spLocks noChangeArrowheads="1"/>
          </p:cNvSpPr>
          <p:nvPr/>
        </p:nvSpPr>
        <p:spPr bwMode="auto">
          <a:xfrm>
            <a:off x="3810000" y="4895850"/>
            <a:ext cx="152400" cy="76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26" name="Rectangle 6" descr="Sand"/>
          <p:cNvSpPr>
            <a:spLocks noChangeArrowheads="1"/>
          </p:cNvSpPr>
          <p:nvPr/>
        </p:nvSpPr>
        <p:spPr bwMode="auto">
          <a:xfrm>
            <a:off x="3124200" y="5581650"/>
            <a:ext cx="4400550" cy="73342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27" name="Rectangle 7" descr="Sand"/>
          <p:cNvSpPr>
            <a:spLocks noChangeArrowheads="1"/>
          </p:cNvSpPr>
          <p:nvPr/>
        </p:nvSpPr>
        <p:spPr bwMode="auto">
          <a:xfrm>
            <a:off x="304800" y="4438650"/>
            <a:ext cx="2895600" cy="187642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28" name="AutoShape 8"/>
          <p:cNvSpPr>
            <a:spLocks noChangeArrowheads="1"/>
          </p:cNvSpPr>
          <p:nvPr/>
        </p:nvSpPr>
        <p:spPr bwMode="auto">
          <a:xfrm>
            <a:off x="381000" y="4057650"/>
            <a:ext cx="1676400" cy="457200"/>
          </a:xfrm>
          <a:prstGeom prst="wedgeRoundRectCallout">
            <a:avLst>
              <a:gd name="adj1" fmla="val 40245"/>
              <a:gd name="adj2" fmla="val 141667"/>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a:solidFill>
                  <a:srgbClr val="3333FF"/>
                </a:solidFill>
              </a:rPr>
              <a:t>Erdgasleitung</a:t>
            </a:r>
          </a:p>
          <a:p>
            <a:pPr algn="ctr"/>
            <a:endParaRPr lang="de-DE" altLang="de-DE" sz="1200">
              <a:solidFill>
                <a:srgbClr val="3333FF"/>
              </a:solidFill>
            </a:endParaRPr>
          </a:p>
        </p:txBody>
      </p:sp>
      <p:sp>
        <p:nvSpPr>
          <p:cNvPr id="747529" name="Rectangle 9"/>
          <p:cNvSpPr>
            <a:spLocks noChangeArrowheads="1"/>
          </p:cNvSpPr>
          <p:nvPr/>
        </p:nvSpPr>
        <p:spPr bwMode="auto">
          <a:xfrm>
            <a:off x="3733800" y="4972050"/>
            <a:ext cx="304800" cy="533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0" name="AutoShape 10"/>
          <p:cNvSpPr>
            <a:spLocks noChangeArrowheads="1"/>
          </p:cNvSpPr>
          <p:nvPr/>
        </p:nvSpPr>
        <p:spPr bwMode="auto">
          <a:xfrm>
            <a:off x="571500" y="5429250"/>
            <a:ext cx="3124200" cy="914400"/>
          </a:xfrm>
          <a:prstGeom prst="wedgeRoundRectCallout">
            <a:avLst>
              <a:gd name="adj1" fmla="val 55947"/>
              <a:gd name="adj2" fmla="val -69967"/>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a:solidFill>
                  <a:srgbClr val="3333FF"/>
                </a:solidFill>
              </a:rPr>
              <a:t>Niedertemperaturkessel</a:t>
            </a:r>
          </a:p>
          <a:p>
            <a:r>
              <a:rPr lang="de-DE" altLang="de-DE" sz="1600" b="1">
                <a:solidFill>
                  <a:srgbClr val="3333FF"/>
                </a:solidFill>
              </a:rPr>
              <a:t>Brennwertkessel</a:t>
            </a:r>
          </a:p>
          <a:p>
            <a:r>
              <a:rPr lang="de-DE" altLang="de-DE" sz="1600">
                <a:solidFill>
                  <a:srgbClr val="3333FF"/>
                </a:solidFill>
              </a:rPr>
              <a:t>(Blockheizkraftwerk)</a:t>
            </a:r>
            <a:endParaRPr lang="de-DE" altLang="de-DE" sz="1200">
              <a:solidFill>
                <a:srgbClr val="3333FF"/>
              </a:solidFill>
            </a:endParaRPr>
          </a:p>
        </p:txBody>
      </p:sp>
      <p:sp>
        <p:nvSpPr>
          <p:cNvPr id="747531" name="Oval 11"/>
          <p:cNvSpPr>
            <a:spLocks noChangeArrowheads="1"/>
          </p:cNvSpPr>
          <p:nvPr/>
        </p:nvSpPr>
        <p:spPr bwMode="auto">
          <a:xfrm>
            <a:off x="3886200" y="48958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2" name="Oval 12"/>
          <p:cNvSpPr>
            <a:spLocks noChangeArrowheads="1"/>
          </p:cNvSpPr>
          <p:nvPr/>
        </p:nvSpPr>
        <p:spPr bwMode="auto">
          <a:xfrm>
            <a:off x="3810000" y="48958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3" name="Line 13"/>
          <p:cNvSpPr>
            <a:spLocks noChangeShapeType="1"/>
          </p:cNvSpPr>
          <p:nvPr/>
        </p:nvSpPr>
        <p:spPr bwMode="auto">
          <a:xfrm>
            <a:off x="3429000" y="5429250"/>
            <a:ext cx="304800" cy="0"/>
          </a:xfrm>
          <a:prstGeom prst="line">
            <a:avLst/>
          </a:prstGeom>
          <a:noFill/>
          <a:ln w="635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534" name="Line 14"/>
          <p:cNvSpPr>
            <a:spLocks noChangeShapeType="1"/>
          </p:cNvSpPr>
          <p:nvPr/>
        </p:nvSpPr>
        <p:spPr bwMode="auto">
          <a:xfrm>
            <a:off x="3429000" y="5124450"/>
            <a:ext cx="0" cy="304800"/>
          </a:xfrm>
          <a:prstGeom prst="line">
            <a:avLst/>
          </a:prstGeom>
          <a:noFill/>
          <a:ln w="635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535" name="Rectangle 15"/>
          <p:cNvSpPr>
            <a:spLocks noChangeArrowheads="1"/>
          </p:cNvSpPr>
          <p:nvPr/>
        </p:nvSpPr>
        <p:spPr bwMode="auto">
          <a:xfrm>
            <a:off x="3352800" y="4895850"/>
            <a:ext cx="152400" cy="228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6" name="Rectangle 16"/>
          <p:cNvSpPr>
            <a:spLocks noChangeArrowheads="1"/>
          </p:cNvSpPr>
          <p:nvPr/>
        </p:nvSpPr>
        <p:spPr bwMode="auto">
          <a:xfrm>
            <a:off x="3352800" y="4895850"/>
            <a:ext cx="152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7" name="Freeform 17"/>
          <p:cNvSpPr>
            <a:spLocks/>
          </p:cNvSpPr>
          <p:nvPr/>
        </p:nvSpPr>
        <p:spPr bwMode="auto">
          <a:xfrm>
            <a:off x="2029558" y="4972050"/>
            <a:ext cx="1323242" cy="1588"/>
          </a:xfrm>
          <a:custGeom>
            <a:avLst/>
            <a:gdLst>
              <a:gd name="T0" fmla="*/ 0 w 834"/>
              <a:gd name="T1" fmla="*/ 0 h 1"/>
              <a:gd name="T2" fmla="*/ 834 w 834"/>
              <a:gd name="T3" fmla="*/ 1 h 1"/>
            </a:gdLst>
            <a:ahLst/>
            <a:cxnLst>
              <a:cxn ang="0">
                <a:pos x="T0" y="T1"/>
              </a:cxn>
              <a:cxn ang="0">
                <a:pos x="T2" y="T3"/>
              </a:cxn>
            </a:cxnLst>
            <a:rect l="0" t="0" r="r" b="b"/>
            <a:pathLst>
              <a:path w="834" h="1">
                <a:moveTo>
                  <a:pt x="0" y="0"/>
                </a:moveTo>
                <a:lnTo>
                  <a:pt x="834" y="1"/>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7538" name="Oval 18"/>
          <p:cNvSpPr>
            <a:spLocks noChangeArrowheads="1"/>
          </p:cNvSpPr>
          <p:nvPr/>
        </p:nvSpPr>
        <p:spPr bwMode="auto">
          <a:xfrm>
            <a:off x="1905000" y="4895850"/>
            <a:ext cx="178777" cy="179388"/>
          </a:xfrm>
          <a:prstGeom prst="ellipse">
            <a:avLst/>
          </a:prstGeom>
          <a:solidFill>
            <a:srgbClr val="008000"/>
          </a:solidFill>
          <a:ln w="1587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39" name="Rectangle 19"/>
          <p:cNvSpPr>
            <a:spLocks noChangeArrowheads="1"/>
          </p:cNvSpPr>
          <p:nvPr/>
        </p:nvSpPr>
        <p:spPr bwMode="auto">
          <a:xfrm>
            <a:off x="4495800" y="4972050"/>
            <a:ext cx="304800" cy="533400"/>
          </a:xfrm>
          <a:prstGeom prst="rect">
            <a:avLst/>
          </a:prstGeom>
          <a:gradFill rotWithShape="0">
            <a:gsLst>
              <a:gs pos="0">
                <a:srgbClr val="FF3300"/>
              </a:gs>
              <a:gs pos="100000">
                <a:srgbClr val="0066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7540" name="AutoShape 20"/>
          <p:cNvSpPr>
            <a:spLocks noChangeArrowheads="1"/>
          </p:cNvSpPr>
          <p:nvPr/>
        </p:nvSpPr>
        <p:spPr bwMode="auto">
          <a:xfrm>
            <a:off x="5008686" y="5707063"/>
            <a:ext cx="1601665" cy="608012"/>
          </a:xfrm>
          <a:prstGeom prst="wedgeRoundRectCallout">
            <a:avLst>
              <a:gd name="adj1" fmla="val -72895"/>
              <a:gd name="adj2" fmla="val -123369"/>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r>
              <a:rPr lang="de-DE" altLang="de-DE" sz="1600" b="1" dirty="0">
                <a:solidFill>
                  <a:srgbClr val="3333FF"/>
                </a:solidFill>
              </a:rPr>
              <a:t>Warmwasser-speicher</a:t>
            </a:r>
          </a:p>
        </p:txBody>
      </p:sp>
      <p:sp>
        <p:nvSpPr>
          <p:cNvPr id="747541" name="Line 21"/>
          <p:cNvSpPr>
            <a:spLocks noChangeShapeType="1"/>
          </p:cNvSpPr>
          <p:nvPr/>
        </p:nvSpPr>
        <p:spPr bwMode="auto">
          <a:xfrm>
            <a:off x="4038600" y="5048250"/>
            <a:ext cx="457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2" name="Line 22"/>
          <p:cNvSpPr>
            <a:spLocks noChangeShapeType="1"/>
          </p:cNvSpPr>
          <p:nvPr/>
        </p:nvSpPr>
        <p:spPr bwMode="auto">
          <a:xfrm>
            <a:off x="4038600" y="5276850"/>
            <a:ext cx="457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3" name="Line 23"/>
          <p:cNvSpPr>
            <a:spLocks noChangeShapeType="1"/>
          </p:cNvSpPr>
          <p:nvPr/>
        </p:nvSpPr>
        <p:spPr bwMode="auto">
          <a:xfrm>
            <a:off x="4648200" y="4362450"/>
            <a:ext cx="0" cy="6096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4" name="Line 24"/>
          <p:cNvSpPr>
            <a:spLocks noChangeShapeType="1"/>
          </p:cNvSpPr>
          <p:nvPr/>
        </p:nvSpPr>
        <p:spPr bwMode="auto">
          <a:xfrm>
            <a:off x="3657600" y="4514850"/>
            <a:ext cx="0" cy="533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5" name="Line 25"/>
          <p:cNvSpPr>
            <a:spLocks noChangeShapeType="1"/>
          </p:cNvSpPr>
          <p:nvPr/>
        </p:nvSpPr>
        <p:spPr bwMode="auto">
          <a:xfrm>
            <a:off x="3581400" y="4438650"/>
            <a:ext cx="0" cy="8382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6" name="Line 26"/>
          <p:cNvSpPr>
            <a:spLocks noChangeShapeType="1"/>
          </p:cNvSpPr>
          <p:nvPr/>
        </p:nvSpPr>
        <p:spPr bwMode="auto">
          <a:xfrm>
            <a:off x="3581400" y="5276850"/>
            <a:ext cx="1524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7547" name="Line 27"/>
          <p:cNvSpPr>
            <a:spLocks noChangeShapeType="1"/>
          </p:cNvSpPr>
          <p:nvPr/>
        </p:nvSpPr>
        <p:spPr bwMode="auto">
          <a:xfrm>
            <a:off x="3657600" y="5048250"/>
            <a:ext cx="76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30" name="Rectangle 2"/>
          <p:cNvSpPr txBox="1">
            <a:spLocks noChangeArrowheads="1"/>
          </p:cNvSpPr>
          <p:nvPr/>
        </p:nvSpPr>
        <p:spPr>
          <a:xfrm>
            <a:off x="389337" y="798763"/>
            <a:ext cx="7878363"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Aufstellort </a:t>
            </a:r>
            <a:r>
              <a:rPr lang="de-DE" sz="2800" dirty="0" smtClean="0">
                <a:solidFill>
                  <a:srgbClr val="C00000"/>
                </a:solidFill>
                <a:latin typeface="Arial" pitchFamily="34" charset="0"/>
                <a:cs typeface="Arial" pitchFamily="34" charset="0"/>
              </a:rPr>
              <a:t>außerhalb</a:t>
            </a:r>
            <a:r>
              <a:rPr lang="de-DE" sz="2800" dirty="0" smtClean="0">
                <a:solidFill>
                  <a:schemeClr val="tx1">
                    <a:lumMod val="75000"/>
                    <a:lumOff val="25000"/>
                  </a:schemeClr>
                </a:solidFill>
                <a:latin typeface="Arial" pitchFamily="34" charset="0"/>
                <a:cs typeface="Arial" pitchFamily="34" charset="0"/>
              </a:rPr>
              <a:t> der beheizten Hülle</a:t>
            </a:r>
          </a:p>
        </p:txBody>
      </p:sp>
    </p:spTree>
    <p:extLst>
      <p:ext uri="{BB962C8B-B14F-4D97-AF65-F5344CB8AC3E}">
        <p14:creationId xmlns:p14="http://schemas.microsoft.com/office/powerpoint/2010/main" val="30109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8" name="Rectangle 4"/>
          <p:cNvSpPr>
            <a:spLocks noGrp="1" noChangeArrowheads="1"/>
          </p:cNvSpPr>
          <p:nvPr>
            <p:ph type="title"/>
          </p:nvPr>
        </p:nvSpPr>
        <p:spPr/>
        <p:txBody>
          <a:bodyPr/>
          <a:lstStyle/>
          <a:p>
            <a:r>
              <a:rPr lang="de-DE" altLang="de-DE" sz="2800" dirty="0"/>
              <a:t>Erdgas / (</a:t>
            </a:r>
            <a:r>
              <a:rPr lang="de-DE" altLang="de-DE" sz="2800" dirty="0" smtClean="0"/>
              <a:t>Biogas)</a:t>
            </a:r>
            <a:br>
              <a:rPr lang="de-DE" altLang="de-DE" sz="2800" dirty="0" smtClean="0"/>
            </a:br>
            <a:endParaRPr lang="de-DE" altLang="de-DE" sz="2000" dirty="0"/>
          </a:p>
        </p:txBody>
      </p:sp>
      <p:pic>
        <p:nvPicPr>
          <p:cNvPr id="748547" name="Picture 3" descr="Hülle2 gedämmt Technik"/>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800" y="1314451"/>
            <a:ext cx="6087208" cy="4321175"/>
          </a:xfrm>
          <a:prstGeom prst="rect">
            <a:avLst/>
          </a:prstGeom>
          <a:noFill/>
          <a:extLst>
            <a:ext uri="{909E8E84-426E-40DD-AFC4-6F175D3DCCD1}">
              <a14:hiddenFill xmlns:a14="http://schemas.microsoft.com/office/drawing/2010/main">
                <a:solidFill>
                  <a:srgbClr val="FFFFFF"/>
                </a:solidFill>
              </a14:hiddenFill>
            </a:ext>
          </a:extLst>
        </p:spPr>
      </p:pic>
      <p:sp>
        <p:nvSpPr>
          <p:cNvPr id="748549" name="Rectangle 5" descr="Sand"/>
          <p:cNvSpPr>
            <a:spLocks noChangeArrowheads="1"/>
          </p:cNvSpPr>
          <p:nvPr/>
        </p:nvSpPr>
        <p:spPr bwMode="auto">
          <a:xfrm>
            <a:off x="3124200" y="5581650"/>
            <a:ext cx="4333875" cy="81915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0" name="Rectangle 6" descr="Sand"/>
          <p:cNvSpPr>
            <a:spLocks noChangeArrowheads="1"/>
          </p:cNvSpPr>
          <p:nvPr/>
        </p:nvSpPr>
        <p:spPr bwMode="auto">
          <a:xfrm>
            <a:off x="304800" y="4438650"/>
            <a:ext cx="2895600" cy="196215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1" name="AutoShape 7"/>
          <p:cNvSpPr>
            <a:spLocks noChangeArrowheads="1"/>
          </p:cNvSpPr>
          <p:nvPr/>
        </p:nvSpPr>
        <p:spPr bwMode="auto">
          <a:xfrm>
            <a:off x="457200" y="5734050"/>
            <a:ext cx="1676400" cy="457200"/>
          </a:xfrm>
          <a:prstGeom prst="wedgeRoundRectCallout">
            <a:avLst>
              <a:gd name="adj1" fmla="val 35699"/>
              <a:gd name="adj2" fmla="val -225000"/>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a:solidFill>
                  <a:srgbClr val="3333FF"/>
                </a:solidFill>
              </a:rPr>
              <a:t>Erdgasleitung</a:t>
            </a:r>
          </a:p>
          <a:p>
            <a:pPr algn="ctr"/>
            <a:endParaRPr lang="de-DE" altLang="de-DE" sz="1200">
              <a:solidFill>
                <a:srgbClr val="3333FF"/>
              </a:solidFill>
            </a:endParaRPr>
          </a:p>
        </p:txBody>
      </p:sp>
      <p:sp>
        <p:nvSpPr>
          <p:cNvPr id="748552" name="Rectangle 8"/>
          <p:cNvSpPr>
            <a:spLocks noChangeArrowheads="1"/>
          </p:cNvSpPr>
          <p:nvPr/>
        </p:nvSpPr>
        <p:spPr bwMode="auto">
          <a:xfrm>
            <a:off x="3810000" y="3600450"/>
            <a:ext cx="304800" cy="533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3" name="Freeform 9"/>
          <p:cNvSpPr>
            <a:spLocks/>
          </p:cNvSpPr>
          <p:nvPr/>
        </p:nvSpPr>
        <p:spPr bwMode="auto">
          <a:xfrm>
            <a:off x="3429000" y="4667250"/>
            <a:ext cx="521677" cy="1588"/>
          </a:xfrm>
          <a:custGeom>
            <a:avLst/>
            <a:gdLst>
              <a:gd name="T0" fmla="*/ 0 w 329"/>
              <a:gd name="T1" fmla="*/ 0 h 1"/>
              <a:gd name="T2" fmla="*/ 329 w 329"/>
              <a:gd name="T3" fmla="*/ 0 h 1"/>
            </a:gdLst>
            <a:ahLst/>
            <a:cxnLst>
              <a:cxn ang="0">
                <a:pos x="T0" y="T1"/>
              </a:cxn>
              <a:cxn ang="0">
                <a:pos x="T2" y="T3"/>
              </a:cxn>
            </a:cxnLst>
            <a:rect l="0" t="0" r="r" b="b"/>
            <a:pathLst>
              <a:path w="329" h="1">
                <a:moveTo>
                  <a:pt x="0" y="0"/>
                </a:moveTo>
                <a:lnTo>
                  <a:pt x="329" y="0"/>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8554" name="Freeform 10"/>
          <p:cNvSpPr>
            <a:spLocks/>
          </p:cNvSpPr>
          <p:nvPr/>
        </p:nvSpPr>
        <p:spPr bwMode="auto">
          <a:xfrm>
            <a:off x="3430466" y="4641850"/>
            <a:ext cx="1465" cy="254000"/>
          </a:xfrm>
          <a:custGeom>
            <a:avLst/>
            <a:gdLst>
              <a:gd name="T0" fmla="*/ 1 w 1"/>
              <a:gd name="T1" fmla="*/ 0 h 160"/>
              <a:gd name="T2" fmla="*/ 0 w 1"/>
              <a:gd name="T3" fmla="*/ 160 h 160"/>
            </a:gdLst>
            <a:ahLst/>
            <a:cxnLst>
              <a:cxn ang="0">
                <a:pos x="T0" y="T1"/>
              </a:cxn>
              <a:cxn ang="0">
                <a:pos x="T2" y="T3"/>
              </a:cxn>
            </a:cxnLst>
            <a:rect l="0" t="0" r="r" b="b"/>
            <a:pathLst>
              <a:path w="1" h="160">
                <a:moveTo>
                  <a:pt x="1" y="0"/>
                </a:moveTo>
                <a:lnTo>
                  <a:pt x="0" y="160"/>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8555" name="Rectangle 11"/>
          <p:cNvSpPr>
            <a:spLocks noChangeArrowheads="1"/>
          </p:cNvSpPr>
          <p:nvPr/>
        </p:nvSpPr>
        <p:spPr bwMode="auto">
          <a:xfrm>
            <a:off x="3352800" y="4895850"/>
            <a:ext cx="152400" cy="228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6" name="Rectangle 12"/>
          <p:cNvSpPr>
            <a:spLocks noChangeArrowheads="1"/>
          </p:cNvSpPr>
          <p:nvPr/>
        </p:nvSpPr>
        <p:spPr bwMode="auto">
          <a:xfrm>
            <a:off x="3352800" y="4895850"/>
            <a:ext cx="152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7" name="Freeform 13"/>
          <p:cNvSpPr>
            <a:spLocks/>
          </p:cNvSpPr>
          <p:nvPr/>
        </p:nvSpPr>
        <p:spPr bwMode="auto">
          <a:xfrm>
            <a:off x="2029558" y="4972050"/>
            <a:ext cx="1323242" cy="1588"/>
          </a:xfrm>
          <a:custGeom>
            <a:avLst/>
            <a:gdLst>
              <a:gd name="T0" fmla="*/ 0 w 834"/>
              <a:gd name="T1" fmla="*/ 0 h 1"/>
              <a:gd name="T2" fmla="*/ 834 w 834"/>
              <a:gd name="T3" fmla="*/ 1 h 1"/>
            </a:gdLst>
            <a:ahLst/>
            <a:cxnLst>
              <a:cxn ang="0">
                <a:pos x="T0" y="T1"/>
              </a:cxn>
              <a:cxn ang="0">
                <a:pos x="T2" y="T3"/>
              </a:cxn>
            </a:cxnLst>
            <a:rect l="0" t="0" r="r" b="b"/>
            <a:pathLst>
              <a:path w="834" h="1">
                <a:moveTo>
                  <a:pt x="0" y="0"/>
                </a:moveTo>
                <a:lnTo>
                  <a:pt x="834" y="1"/>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8558" name="Oval 14"/>
          <p:cNvSpPr>
            <a:spLocks noChangeArrowheads="1"/>
          </p:cNvSpPr>
          <p:nvPr/>
        </p:nvSpPr>
        <p:spPr bwMode="auto">
          <a:xfrm>
            <a:off x="1905000" y="4895850"/>
            <a:ext cx="178777" cy="179388"/>
          </a:xfrm>
          <a:prstGeom prst="ellipse">
            <a:avLst/>
          </a:prstGeom>
          <a:solidFill>
            <a:srgbClr val="008000"/>
          </a:solidFill>
          <a:ln w="1587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59" name="Freeform 15"/>
          <p:cNvSpPr>
            <a:spLocks/>
          </p:cNvSpPr>
          <p:nvPr/>
        </p:nvSpPr>
        <p:spPr bwMode="auto">
          <a:xfrm>
            <a:off x="4038600" y="4133851"/>
            <a:ext cx="1466" cy="404813"/>
          </a:xfrm>
          <a:custGeom>
            <a:avLst/>
            <a:gdLst>
              <a:gd name="T0" fmla="*/ 0 w 1"/>
              <a:gd name="T1" fmla="*/ 0 h 255"/>
              <a:gd name="T2" fmla="*/ 0 w 1"/>
              <a:gd name="T3" fmla="*/ 255 h 255"/>
            </a:gdLst>
            <a:ahLst/>
            <a:cxnLst>
              <a:cxn ang="0">
                <a:pos x="T0" y="T1"/>
              </a:cxn>
              <a:cxn ang="0">
                <a:pos x="T2" y="T3"/>
              </a:cxn>
            </a:cxnLst>
            <a:rect l="0" t="0" r="r" b="b"/>
            <a:pathLst>
              <a:path w="1" h="255">
                <a:moveTo>
                  <a:pt x="0" y="0"/>
                </a:moveTo>
                <a:lnTo>
                  <a:pt x="0" y="255"/>
                </a:ln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8560" name="Freeform 16"/>
          <p:cNvSpPr>
            <a:spLocks/>
          </p:cNvSpPr>
          <p:nvPr/>
        </p:nvSpPr>
        <p:spPr bwMode="auto">
          <a:xfrm>
            <a:off x="3886200" y="4133851"/>
            <a:ext cx="1466" cy="360363"/>
          </a:xfrm>
          <a:custGeom>
            <a:avLst/>
            <a:gdLst>
              <a:gd name="T0" fmla="*/ 0 w 1"/>
              <a:gd name="T1" fmla="*/ 0 h 227"/>
              <a:gd name="T2" fmla="*/ 0 w 1"/>
              <a:gd name="T3" fmla="*/ 227 h 227"/>
            </a:gdLst>
            <a:ahLst/>
            <a:cxnLst>
              <a:cxn ang="0">
                <a:pos x="T0" y="T1"/>
              </a:cxn>
              <a:cxn ang="0">
                <a:pos x="T2" y="T3"/>
              </a:cxn>
            </a:cxnLst>
            <a:rect l="0" t="0" r="r" b="b"/>
            <a:pathLst>
              <a:path w="1" h="227">
                <a:moveTo>
                  <a:pt x="0" y="0"/>
                </a:moveTo>
                <a:lnTo>
                  <a:pt x="0" y="227"/>
                </a:ln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8561" name="Rectangle 17"/>
          <p:cNvSpPr>
            <a:spLocks noChangeArrowheads="1"/>
          </p:cNvSpPr>
          <p:nvPr/>
        </p:nvSpPr>
        <p:spPr bwMode="auto">
          <a:xfrm>
            <a:off x="3886200" y="3981450"/>
            <a:ext cx="152400" cy="76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62" name="Oval 18"/>
          <p:cNvSpPr>
            <a:spLocks noChangeArrowheads="1"/>
          </p:cNvSpPr>
          <p:nvPr/>
        </p:nvSpPr>
        <p:spPr bwMode="auto">
          <a:xfrm>
            <a:off x="3962400" y="39814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63" name="Oval 19"/>
          <p:cNvSpPr>
            <a:spLocks noChangeArrowheads="1"/>
          </p:cNvSpPr>
          <p:nvPr/>
        </p:nvSpPr>
        <p:spPr bwMode="auto">
          <a:xfrm>
            <a:off x="3886200" y="39814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8564" name="Freeform 20"/>
          <p:cNvSpPr>
            <a:spLocks/>
          </p:cNvSpPr>
          <p:nvPr/>
        </p:nvSpPr>
        <p:spPr bwMode="auto">
          <a:xfrm>
            <a:off x="3962400" y="4141788"/>
            <a:ext cx="1466" cy="550862"/>
          </a:xfrm>
          <a:custGeom>
            <a:avLst/>
            <a:gdLst>
              <a:gd name="T0" fmla="*/ 0 w 1"/>
              <a:gd name="T1" fmla="*/ 0 h 347"/>
              <a:gd name="T2" fmla="*/ 0 w 1"/>
              <a:gd name="T3" fmla="*/ 347 h 347"/>
            </a:gdLst>
            <a:ahLst/>
            <a:cxnLst>
              <a:cxn ang="0">
                <a:pos x="T0" y="T1"/>
              </a:cxn>
              <a:cxn ang="0">
                <a:pos x="T2" y="T3"/>
              </a:cxn>
            </a:cxnLst>
            <a:rect l="0" t="0" r="r" b="b"/>
            <a:pathLst>
              <a:path w="1" h="347">
                <a:moveTo>
                  <a:pt x="0" y="0"/>
                </a:moveTo>
                <a:lnTo>
                  <a:pt x="0" y="347"/>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8565" name="AutoShape 21"/>
          <p:cNvSpPr>
            <a:spLocks noChangeArrowheads="1"/>
          </p:cNvSpPr>
          <p:nvPr/>
        </p:nvSpPr>
        <p:spPr bwMode="auto">
          <a:xfrm>
            <a:off x="152400" y="2990850"/>
            <a:ext cx="3124200" cy="1219200"/>
          </a:xfrm>
          <a:prstGeom prst="wedgeRoundRectCallout">
            <a:avLst>
              <a:gd name="adj1" fmla="val 70222"/>
              <a:gd name="adj2" fmla="val 19662"/>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a:solidFill>
                  <a:srgbClr val="3333FF"/>
                </a:solidFill>
              </a:rPr>
              <a:t>wandhängender </a:t>
            </a:r>
            <a:r>
              <a:rPr lang="de-DE" altLang="de-DE" sz="1600" b="1">
                <a:solidFill>
                  <a:srgbClr val="3333FF"/>
                </a:solidFill>
              </a:rPr>
              <a:t>Brennwertkessel</a:t>
            </a:r>
          </a:p>
          <a:p>
            <a:r>
              <a:rPr lang="de-DE" altLang="de-DE" sz="1600">
                <a:solidFill>
                  <a:srgbClr val="3333FF"/>
                </a:solidFill>
              </a:rPr>
              <a:t>mit Warmwasserbereitung im Durchlaufprinzip</a:t>
            </a:r>
          </a:p>
        </p:txBody>
      </p:sp>
      <p:sp>
        <p:nvSpPr>
          <p:cNvPr id="748566" name="Freeform 22"/>
          <p:cNvSpPr>
            <a:spLocks/>
          </p:cNvSpPr>
          <p:nvPr/>
        </p:nvSpPr>
        <p:spPr bwMode="auto">
          <a:xfrm>
            <a:off x="4114801" y="4057650"/>
            <a:ext cx="606669" cy="1588"/>
          </a:xfrm>
          <a:custGeom>
            <a:avLst/>
            <a:gdLst>
              <a:gd name="T0" fmla="*/ 382 w 382"/>
              <a:gd name="T1" fmla="*/ 0 h 1"/>
              <a:gd name="T2" fmla="*/ 0 w 382"/>
              <a:gd name="T3" fmla="*/ 1 h 1"/>
            </a:gdLst>
            <a:ahLst/>
            <a:cxnLst>
              <a:cxn ang="0">
                <a:pos x="T0" y="T1"/>
              </a:cxn>
              <a:cxn ang="0">
                <a:pos x="T2" y="T3"/>
              </a:cxn>
            </a:cxnLst>
            <a:rect l="0" t="0" r="r" b="b"/>
            <a:pathLst>
              <a:path w="382" h="1">
                <a:moveTo>
                  <a:pt x="382" y="0"/>
                </a:moveTo>
                <a:lnTo>
                  <a:pt x="0" y="1"/>
                </a:lnTo>
              </a:path>
            </a:pathLst>
          </a:custGeom>
          <a:noFill/>
          <a:ln w="38100" cap="flat" cmpd="sng">
            <a:solidFill>
              <a:srgbClr val="FF66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8567" name="Line 23"/>
          <p:cNvSpPr>
            <a:spLocks noChangeShapeType="1"/>
          </p:cNvSpPr>
          <p:nvPr/>
        </p:nvSpPr>
        <p:spPr bwMode="auto">
          <a:xfrm>
            <a:off x="4724400" y="4057650"/>
            <a:ext cx="0" cy="3048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25" name="Rectangle 2"/>
          <p:cNvSpPr txBox="1">
            <a:spLocks noChangeArrowheads="1"/>
          </p:cNvSpPr>
          <p:nvPr/>
        </p:nvSpPr>
        <p:spPr>
          <a:xfrm>
            <a:off x="389337" y="798763"/>
            <a:ext cx="7878363"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Aufstellort </a:t>
            </a:r>
            <a:r>
              <a:rPr lang="de-DE" sz="2800" dirty="0" smtClean="0">
                <a:solidFill>
                  <a:srgbClr val="C00000"/>
                </a:solidFill>
                <a:latin typeface="Arial" pitchFamily="34" charset="0"/>
                <a:cs typeface="Arial" pitchFamily="34" charset="0"/>
              </a:rPr>
              <a:t>innerhalb</a:t>
            </a:r>
            <a:r>
              <a:rPr lang="de-DE" sz="2800" dirty="0" smtClean="0">
                <a:solidFill>
                  <a:schemeClr val="tx1">
                    <a:lumMod val="75000"/>
                    <a:lumOff val="25000"/>
                  </a:schemeClr>
                </a:solidFill>
                <a:latin typeface="Arial" pitchFamily="34" charset="0"/>
                <a:cs typeface="Arial" pitchFamily="34" charset="0"/>
              </a:rPr>
              <a:t> der beheizten Hülle</a:t>
            </a:r>
          </a:p>
        </p:txBody>
      </p:sp>
    </p:spTree>
    <p:extLst>
      <p:ext uri="{BB962C8B-B14F-4D97-AF65-F5344CB8AC3E}">
        <p14:creationId xmlns:p14="http://schemas.microsoft.com/office/powerpoint/2010/main" val="2335359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571" name="Picture 3" descr="Hülle2 gedämmt Technik"/>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800" y="1314451"/>
            <a:ext cx="6087208" cy="4321175"/>
          </a:xfrm>
          <a:prstGeom prst="rect">
            <a:avLst/>
          </a:prstGeom>
          <a:noFill/>
          <a:extLst>
            <a:ext uri="{909E8E84-426E-40DD-AFC4-6F175D3DCCD1}">
              <a14:hiddenFill xmlns:a14="http://schemas.microsoft.com/office/drawing/2010/main">
                <a:solidFill>
                  <a:srgbClr val="FFFFFF"/>
                </a:solidFill>
              </a14:hiddenFill>
            </a:ext>
          </a:extLst>
        </p:spPr>
      </p:pic>
      <p:sp>
        <p:nvSpPr>
          <p:cNvPr id="749572" name="Rectangle 4"/>
          <p:cNvSpPr>
            <a:spLocks noGrp="1" noChangeArrowheads="1"/>
          </p:cNvSpPr>
          <p:nvPr>
            <p:ph type="title"/>
          </p:nvPr>
        </p:nvSpPr>
        <p:spPr/>
        <p:txBody>
          <a:bodyPr/>
          <a:lstStyle/>
          <a:p>
            <a:r>
              <a:rPr lang="de-DE" altLang="de-DE" sz="2800" dirty="0"/>
              <a:t>Erdgas / (Biogas) </a:t>
            </a:r>
            <a:r>
              <a:rPr lang="de-DE" altLang="de-DE" sz="2800" dirty="0">
                <a:solidFill>
                  <a:srgbClr val="0000FF"/>
                </a:solidFill>
              </a:rPr>
              <a:t/>
            </a:r>
            <a:br>
              <a:rPr lang="de-DE" altLang="de-DE" sz="2800" dirty="0">
                <a:solidFill>
                  <a:srgbClr val="0000FF"/>
                </a:solidFill>
              </a:rPr>
            </a:br>
            <a:endParaRPr lang="de-DE" altLang="de-DE" sz="2000" dirty="0">
              <a:solidFill>
                <a:srgbClr val="0000FF"/>
              </a:solidFill>
            </a:endParaRPr>
          </a:p>
        </p:txBody>
      </p:sp>
      <p:sp>
        <p:nvSpPr>
          <p:cNvPr id="749573" name="Rectangle 5" descr="Sand"/>
          <p:cNvSpPr>
            <a:spLocks noChangeArrowheads="1"/>
          </p:cNvSpPr>
          <p:nvPr/>
        </p:nvSpPr>
        <p:spPr bwMode="auto">
          <a:xfrm>
            <a:off x="3171825" y="5581650"/>
            <a:ext cx="4371975" cy="6858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74" name="Rectangle 6" descr="Sand"/>
          <p:cNvSpPr>
            <a:spLocks noChangeArrowheads="1"/>
          </p:cNvSpPr>
          <p:nvPr/>
        </p:nvSpPr>
        <p:spPr bwMode="auto">
          <a:xfrm>
            <a:off x="304800" y="4438650"/>
            <a:ext cx="2895600" cy="18288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75" name="AutoShape 7"/>
          <p:cNvSpPr>
            <a:spLocks noChangeArrowheads="1"/>
          </p:cNvSpPr>
          <p:nvPr/>
        </p:nvSpPr>
        <p:spPr bwMode="auto">
          <a:xfrm>
            <a:off x="381000" y="4057650"/>
            <a:ext cx="1676400" cy="457200"/>
          </a:xfrm>
          <a:prstGeom prst="wedgeRoundRectCallout">
            <a:avLst>
              <a:gd name="adj1" fmla="val 40245"/>
              <a:gd name="adj2" fmla="val 141667"/>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a:solidFill>
                  <a:srgbClr val="3333FF"/>
                </a:solidFill>
              </a:rPr>
              <a:t>Erdgasleitung</a:t>
            </a:r>
          </a:p>
          <a:p>
            <a:pPr algn="ctr"/>
            <a:endParaRPr lang="de-DE" altLang="de-DE" sz="1200">
              <a:solidFill>
                <a:srgbClr val="3333FF"/>
              </a:solidFill>
            </a:endParaRPr>
          </a:p>
        </p:txBody>
      </p:sp>
      <p:sp>
        <p:nvSpPr>
          <p:cNvPr id="749576" name="Rectangle 8"/>
          <p:cNvSpPr>
            <a:spLocks noChangeArrowheads="1"/>
          </p:cNvSpPr>
          <p:nvPr/>
        </p:nvSpPr>
        <p:spPr bwMode="auto">
          <a:xfrm>
            <a:off x="3810000" y="3600450"/>
            <a:ext cx="304800" cy="533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77" name="AutoShape 9"/>
          <p:cNvSpPr>
            <a:spLocks noChangeArrowheads="1"/>
          </p:cNvSpPr>
          <p:nvPr/>
        </p:nvSpPr>
        <p:spPr bwMode="auto">
          <a:xfrm>
            <a:off x="914400" y="5505450"/>
            <a:ext cx="3124200" cy="685800"/>
          </a:xfrm>
          <a:prstGeom prst="wedgeRoundRectCallout">
            <a:avLst>
              <a:gd name="adj1" fmla="val 48884"/>
              <a:gd name="adj2" fmla="val -252546"/>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a:solidFill>
                  <a:srgbClr val="3333FF"/>
                </a:solidFill>
              </a:rPr>
              <a:t>wandhängender </a:t>
            </a:r>
            <a:r>
              <a:rPr lang="de-DE" altLang="de-DE" sz="1600" b="1">
                <a:solidFill>
                  <a:srgbClr val="3333FF"/>
                </a:solidFill>
              </a:rPr>
              <a:t>Brennwertkessel</a:t>
            </a:r>
          </a:p>
        </p:txBody>
      </p:sp>
      <p:sp>
        <p:nvSpPr>
          <p:cNvPr id="749578" name="Freeform 10"/>
          <p:cNvSpPr>
            <a:spLocks/>
          </p:cNvSpPr>
          <p:nvPr/>
        </p:nvSpPr>
        <p:spPr bwMode="auto">
          <a:xfrm>
            <a:off x="3429000" y="4667250"/>
            <a:ext cx="521677" cy="1588"/>
          </a:xfrm>
          <a:custGeom>
            <a:avLst/>
            <a:gdLst>
              <a:gd name="T0" fmla="*/ 0 w 329"/>
              <a:gd name="T1" fmla="*/ 0 h 1"/>
              <a:gd name="T2" fmla="*/ 329 w 329"/>
              <a:gd name="T3" fmla="*/ 0 h 1"/>
            </a:gdLst>
            <a:ahLst/>
            <a:cxnLst>
              <a:cxn ang="0">
                <a:pos x="T0" y="T1"/>
              </a:cxn>
              <a:cxn ang="0">
                <a:pos x="T2" y="T3"/>
              </a:cxn>
            </a:cxnLst>
            <a:rect l="0" t="0" r="r" b="b"/>
            <a:pathLst>
              <a:path w="329" h="1">
                <a:moveTo>
                  <a:pt x="0" y="0"/>
                </a:moveTo>
                <a:lnTo>
                  <a:pt x="329" y="0"/>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9579" name="Freeform 11"/>
          <p:cNvSpPr>
            <a:spLocks/>
          </p:cNvSpPr>
          <p:nvPr/>
        </p:nvSpPr>
        <p:spPr bwMode="auto">
          <a:xfrm>
            <a:off x="3430466" y="4641850"/>
            <a:ext cx="1465" cy="254000"/>
          </a:xfrm>
          <a:custGeom>
            <a:avLst/>
            <a:gdLst>
              <a:gd name="T0" fmla="*/ 1 w 1"/>
              <a:gd name="T1" fmla="*/ 0 h 160"/>
              <a:gd name="T2" fmla="*/ 0 w 1"/>
              <a:gd name="T3" fmla="*/ 160 h 160"/>
            </a:gdLst>
            <a:ahLst/>
            <a:cxnLst>
              <a:cxn ang="0">
                <a:pos x="T0" y="T1"/>
              </a:cxn>
              <a:cxn ang="0">
                <a:pos x="T2" y="T3"/>
              </a:cxn>
            </a:cxnLst>
            <a:rect l="0" t="0" r="r" b="b"/>
            <a:pathLst>
              <a:path w="1" h="160">
                <a:moveTo>
                  <a:pt x="1" y="0"/>
                </a:moveTo>
                <a:lnTo>
                  <a:pt x="0" y="160"/>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9580" name="Rectangle 12"/>
          <p:cNvSpPr>
            <a:spLocks noChangeArrowheads="1"/>
          </p:cNvSpPr>
          <p:nvPr/>
        </p:nvSpPr>
        <p:spPr bwMode="auto">
          <a:xfrm>
            <a:off x="3352800" y="4895850"/>
            <a:ext cx="152400" cy="228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81" name="Rectangle 13"/>
          <p:cNvSpPr>
            <a:spLocks noChangeArrowheads="1"/>
          </p:cNvSpPr>
          <p:nvPr/>
        </p:nvSpPr>
        <p:spPr bwMode="auto">
          <a:xfrm>
            <a:off x="3352800" y="4895850"/>
            <a:ext cx="152400" cy="76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82" name="Freeform 14"/>
          <p:cNvSpPr>
            <a:spLocks/>
          </p:cNvSpPr>
          <p:nvPr/>
        </p:nvSpPr>
        <p:spPr bwMode="auto">
          <a:xfrm>
            <a:off x="2029558" y="4972050"/>
            <a:ext cx="1323242" cy="1588"/>
          </a:xfrm>
          <a:custGeom>
            <a:avLst/>
            <a:gdLst>
              <a:gd name="T0" fmla="*/ 0 w 834"/>
              <a:gd name="T1" fmla="*/ 0 h 1"/>
              <a:gd name="T2" fmla="*/ 834 w 834"/>
              <a:gd name="T3" fmla="*/ 1 h 1"/>
            </a:gdLst>
            <a:ahLst/>
            <a:cxnLst>
              <a:cxn ang="0">
                <a:pos x="T0" y="T1"/>
              </a:cxn>
              <a:cxn ang="0">
                <a:pos x="T2" y="T3"/>
              </a:cxn>
            </a:cxnLst>
            <a:rect l="0" t="0" r="r" b="b"/>
            <a:pathLst>
              <a:path w="834" h="1">
                <a:moveTo>
                  <a:pt x="0" y="0"/>
                </a:moveTo>
                <a:lnTo>
                  <a:pt x="834" y="1"/>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9583" name="Oval 15"/>
          <p:cNvSpPr>
            <a:spLocks noChangeArrowheads="1"/>
          </p:cNvSpPr>
          <p:nvPr/>
        </p:nvSpPr>
        <p:spPr bwMode="auto">
          <a:xfrm>
            <a:off x="1905000" y="4895850"/>
            <a:ext cx="178777" cy="179388"/>
          </a:xfrm>
          <a:prstGeom prst="ellipse">
            <a:avLst/>
          </a:prstGeom>
          <a:solidFill>
            <a:srgbClr val="008000"/>
          </a:solidFill>
          <a:ln w="15875">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84" name="Rectangle 16"/>
          <p:cNvSpPr>
            <a:spLocks noChangeArrowheads="1"/>
          </p:cNvSpPr>
          <p:nvPr/>
        </p:nvSpPr>
        <p:spPr bwMode="auto">
          <a:xfrm>
            <a:off x="4573466" y="3752850"/>
            <a:ext cx="303334" cy="533400"/>
          </a:xfrm>
          <a:prstGeom prst="rect">
            <a:avLst/>
          </a:prstGeom>
          <a:gradFill rotWithShape="0">
            <a:gsLst>
              <a:gs pos="0">
                <a:srgbClr val="FF3300"/>
              </a:gs>
              <a:gs pos="100000">
                <a:srgbClr val="0066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85" name="AutoShape 17"/>
          <p:cNvSpPr>
            <a:spLocks noChangeArrowheads="1"/>
          </p:cNvSpPr>
          <p:nvPr/>
        </p:nvSpPr>
        <p:spPr bwMode="auto">
          <a:xfrm>
            <a:off x="4876800" y="4667251"/>
            <a:ext cx="1601666" cy="608013"/>
          </a:xfrm>
          <a:prstGeom prst="wedgeRoundRectCallout">
            <a:avLst>
              <a:gd name="adj1" fmla="val -63380"/>
              <a:gd name="adj2" fmla="val -128069"/>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r>
              <a:rPr lang="de-DE" altLang="de-DE" sz="1600" b="1">
                <a:solidFill>
                  <a:srgbClr val="3333FF"/>
                </a:solidFill>
              </a:rPr>
              <a:t>Warmwasser-speicher</a:t>
            </a:r>
          </a:p>
        </p:txBody>
      </p:sp>
      <p:sp>
        <p:nvSpPr>
          <p:cNvPr id="749586" name="Line 18"/>
          <p:cNvSpPr>
            <a:spLocks noChangeShapeType="1"/>
          </p:cNvSpPr>
          <p:nvPr/>
        </p:nvSpPr>
        <p:spPr bwMode="auto">
          <a:xfrm>
            <a:off x="4114800" y="3829050"/>
            <a:ext cx="458666"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9587" name="Line 19"/>
          <p:cNvSpPr>
            <a:spLocks noChangeShapeType="1"/>
          </p:cNvSpPr>
          <p:nvPr/>
        </p:nvSpPr>
        <p:spPr bwMode="auto">
          <a:xfrm>
            <a:off x="4114800" y="4057650"/>
            <a:ext cx="458666"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9588" name="Freeform 20"/>
          <p:cNvSpPr>
            <a:spLocks/>
          </p:cNvSpPr>
          <p:nvPr/>
        </p:nvSpPr>
        <p:spPr bwMode="auto">
          <a:xfrm>
            <a:off x="4038600" y="4133851"/>
            <a:ext cx="1466" cy="404813"/>
          </a:xfrm>
          <a:custGeom>
            <a:avLst/>
            <a:gdLst>
              <a:gd name="T0" fmla="*/ 0 w 1"/>
              <a:gd name="T1" fmla="*/ 0 h 255"/>
              <a:gd name="T2" fmla="*/ 0 w 1"/>
              <a:gd name="T3" fmla="*/ 255 h 255"/>
            </a:gdLst>
            <a:ahLst/>
            <a:cxnLst>
              <a:cxn ang="0">
                <a:pos x="T0" y="T1"/>
              </a:cxn>
              <a:cxn ang="0">
                <a:pos x="T2" y="T3"/>
              </a:cxn>
            </a:cxnLst>
            <a:rect l="0" t="0" r="r" b="b"/>
            <a:pathLst>
              <a:path w="1" h="255">
                <a:moveTo>
                  <a:pt x="0" y="0"/>
                </a:moveTo>
                <a:lnTo>
                  <a:pt x="0" y="255"/>
                </a:ln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9589" name="Freeform 21"/>
          <p:cNvSpPr>
            <a:spLocks/>
          </p:cNvSpPr>
          <p:nvPr/>
        </p:nvSpPr>
        <p:spPr bwMode="auto">
          <a:xfrm>
            <a:off x="3886200" y="4133851"/>
            <a:ext cx="1466" cy="360363"/>
          </a:xfrm>
          <a:custGeom>
            <a:avLst/>
            <a:gdLst>
              <a:gd name="T0" fmla="*/ 0 w 1"/>
              <a:gd name="T1" fmla="*/ 0 h 227"/>
              <a:gd name="T2" fmla="*/ 0 w 1"/>
              <a:gd name="T3" fmla="*/ 227 h 227"/>
            </a:gdLst>
            <a:ahLst/>
            <a:cxnLst>
              <a:cxn ang="0">
                <a:pos x="T0" y="T1"/>
              </a:cxn>
              <a:cxn ang="0">
                <a:pos x="T2" y="T3"/>
              </a:cxn>
            </a:cxnLst>
            <a:rect l="0" t="0" r="r" b="b"/>
            <a:pathLst>
              <a:path w="1" h="227">
                <a:moveTo>
                  <a:pt x="0" y="0"/>
                </a:moveTo>
                <a:lnTo>
                  <a:pt x="0" y="227"/>
                </a:lnTo>
              </a:path>
            </a:pathLst>
          </a:custGeom>
          <a:noFill/>
          <a:ln w="38100"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749590" name="Rectangle 22"/>
          <p:cNvSpPr>
            <a:spLocks noChangeArrowheads="1"/>
          </p:cNvSpPr>
          <p:nvPr/>
        </p:nvSpPr>
        <p:spPr bwMode="auto">
          <a:xfrm>
            <a:off x="3886200" y="3981450"/>
            <a:ext cx="152400" cy="76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91" name="Oval 23"/>
          <p:cNvSpPr>
            <a:spLocks noChangeArrowheads="1"/>
          </p:cNvSpPr>
          <p:nvPr/>
        </p:nvSpPr>
        <p:spPr bwMode="auto">
          <a:xfrm>
            <a:off x="3962400" y="39814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92" name="Oval 24"/>
          <p:cNvSpPr>
            <a:spLocks noChangeArrowheads="1"/>
          </p:cNvSpPr>
          <p:nvPr/>
        </p:nvSpPr>
        <p:spPr bwMode="auto">
          <a:xfrm>
            <a:off x="3886200" y="39814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49593" name="Freeform 25"/>
          <p:cNvSpPr>
            <a:spLocks/>
          </p:cNvSpPr>
          <p:nvPr/>
        </p:nvSpPr>
        <p:spPr bwMode="auto">
          <a:xfrm>
            <a:off x="3962400" y="4141788"/>
            <a:ext cx="1466" cy="550862"/>
          </a:xfrm>
          <a:custGeom>
            <a:avLst/>
            <a:gdLst>
              <a:gd name="T0" fmla="*/ 0 w 1"/>
              <a:gd name="T1" fmla="*/ 0 h 347"/>
              <a:gd name="T2" fmla="*/ 0 w 1"/>
              <a:gd name="T3" fmla="*/ 347 h 347"/>
            </a:gdLst>
            <a:ahLst/>
            <a:cxnLst>
              <a:cxn ang="0">
                <a:pos x="T0" y="T1"/>
              </a:cxn>
              <a:cxn ang="0">
                <a:pos x="T2" y="T3"/>
              </a:cxn>
            </a:cxnLst>
            <a:rect l="0" t="0" r="r" b="b"/>
            <a:pathLst>
              <a:path w="1" h="347">
                <a:moveTo>
                  <a:pt x="0" y="0"/>
                </a:moveTo>
                <a:lnTo>
                  <a:pt x="0" y="347"/>
                </a:lnTo>
              </a:path>
            </a:pathLst>
          </a:custGeom>
          <a:noFill/>
          <a:ln w="63500">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49594" name="Line 26"/>
          <p:cNvSpPr>
            <a:spLocks noChangeShapeType="1"/>
          </p:cNvSpPr>
          <p:nvPr/>
        </p:nvSpPr>
        <p:spPr bwMode="auto">
          <a:xfrm>
            <a:off x="4724400" y="4286250"/>
            <a:ext cx="0" cy="762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28" name="Rectangle 2"/>
          <p:cNvSpPr txBox="1">
            <a:spLocks noChangeArrowheads="1"/>
          </p:cNvSpPr>
          <p:nvPr/>
        </p:nvSpPr>
        <p:spPr>
          <a:xfrm>
            <a:off x="389337" y="798763"/>
            <a:ext cx="7878363"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Aufstellort </a:t>
            </a:r>
            <a:r>
              <a:rPr lang="de-DE" sz="2800" dirty="0" smtClean="0">
                <a:solidFill>
                  <a:srgbClr val="C00000"/>
                </a:solidFill>
                <a:latin typeface="Arial" pitchFamily="34" charset="0"/>
                <a:cs typeface="Arial" pitchFamily="34" charset="0"/>
              </a:rPr>
              <a:t>innerhalb</a:t>
            </a:r>
            <a:r>
              <a:rPr lang="de-DE" sz="2800" dirty="0" smtClean="0">
                <a:solidFill>
                  <a:schemeClr val="tx1">
                    <a:lumMod val="75000"/>
                    <a:lumOff val="25000"/>
                  </a:schemeClr>
                </a:solidFill>
                <a:latin typeface="Arial" pitchFamily="34" charset="0"/>
                <a:cs typeface="Arial" pitchFamily="34" charset="0"/>
              </a:rPr>
              <a:t> der beheizten Hülle</a:t>
            </a:r>
          </a:p>
        </p:txBody>
      </p:sp>
    </p:spTree>
    <p:extLst>
      <p:ext uri="{BB962C8B-B14F-4D97-AF65-F5344CB8AC3E}">
        <p14:creationId xmlns:p14="http://schemas.microsoft.com/office/powerpoint/2010/main" val="220247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Hülle2 gedämmt Technik"/>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09800" y="1314451"/>
            <a:ext cx="6087208" cy="4321175"/>
          </a:xfrm>
          <a:prstGeom prst="rect">
            <a:avLst/>
          </a:prstGeom>
          <a:noFill/>
          <a:extLst>
            <a:ext uri="{909E8E84-426E-40DD-AFC4-6F175D3DCCD1}">
              <a14:hiddenFill xmlns:a14="http://schemas.microsoft.com/office/drawing/2010/main">
                <a:solidFill>
                  <a:srgbClr val="FFFFFF"/>
                </a:solidFill>
              </a14:hiddenFill>
            </a:ext>
          </a:extLst>
        </p:spPr>
      </p:pic>
      <p:sp>
        <p:nvSpPr>
          <p:cNvPr id="840707" name="Rectangle 3"/>
          <p:cNvSpPr>
            <a:spLocks noChangeArrowheads="1"/>
          </p:cNvSpPr>
          <p:nvPr/>
        </p:nvSpPr>
        <p:spPr bwMode="auto">
          <a:xfrm>
            <a:off x="3810000" y="4895850"/>
            <a:ext cx="152400" cy="762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08" name="Rectangle 4"/>
          <p:cNvSpPr>
            <a:spLocks noGrp="1" noChangeArrowheads="1"/>
          </p:cNvSpPr>
          <p:nvPr>
            <p:ph type="title"/>
          </p:nvPr>
        </p:nvSpPr>
        <p:spPr/>
        <p:txBody>
          <a:bodyPr/>
          <a:lstStyle/>
          <a:p>
            <a:r>
              <a:rPr lang="de-DE" altLang="de-DE" dirty="0"/>
              <a:t>Holzpellet / Hackschnitzel </a:t>
            </a:r>
            <a:br>
              <a:rPr lang="de-DE" altLang="de-DE" dirty="0"/>
            </a:br>
            <a:endParaRPr lang="de-DE" altLang="de-DE" dirty="0"/>
          </a:p>
        </p:txBody>
      </p:sp>
      <p:sp>
        <p:nvSpPr>
          <p:cNvPr id="840709" name="Rectangle 5" descr="Sand"/>
          <p:cNvSpPr>
            <a:spLocks noChangeArrowheads="1"/>
          </p:cNvSpPr>
          <p:nvPr/>
        </p:nvSpPr>
        <p:spPr bwMode="auto">
          <a:xfrm>
            <a:off x="3124200" y="5581650"/>
            <a:ext cx="4429125" cy="7620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0" name="Rectangle 6" descr="Sand"/>
          <p:cNvSpPr>
            <a:spLocks noChangeArrowheads="1"/>
          </p:cNvSpPr>
          <p:nvPr/>
        </p:nvSpPr>
        <p:spPr bwMode="auto">
          <a:xfrm>
            <a:off x="304800" y="4438650"/>
            <a:ext cx="2895600" cy="1866900"/>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1" name="Rectangle 7"/>
          <p:cNvSpPr>
            <a:spLocks noChangeArrowheads="1"/>
          </p:cNvSpPr>
          <p:nvPr/>
        </p:nvSpPr>
        <p:spPr bwMode="auto">
          <a:xfrm>
            <a:off x="3733800" y="4972050"/>
            <a:ext cx="304800" cy="53340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2" name="Oval 8"/>
          <p:cNvSpPr>
            <a:spLocks noChangeArrowheads="1"/>
          </p:cNvSpPr>
          <p:nvPr/>
        </p:nvSpPr>
        <p:spPr bwMode="auto">
          <a:xfrm>
            <a:off x="3886200" y="48958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3" name="Oval 9"/>
          <p:cNvSpPr>
            <a:spLocks noChangeArrowheads="1"/>
          </p:cNvSpPr>
          <p:nvPr/>
        </p:nvSpPr>
        <p:spPr bwMode="auto">
          <a:xfrm>
            <a:off x="3810000" y="4895850"/>
            <a:ext cx="39566" cy="396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4" name="Rectangle 10"/>
          <p:cNvSpPr>
            <a:spLocks noChangeArrowheads="1"/>
          </p:cNvSpPr>
          <p:nvPr/>
        </p:nvSpPr>
        <p:spPr bwMode="auto">
          <a:xfrm>
            <a:off x="4495800" y="4972050"/>
            <a:ext cx="304800" cy="533400"/>
          </a:xfrm>
          <a:prstGeom prst="rect">
            <a:avLst/>
          </a:prstGeom>
          <a:gradFill rotWithShape="0">
            <a:gsLst>
              <a:gs pos="0">
                <a:srgbClr val="FF3300"/>
              </a:gs>
              <a:gs pos="100000">
                <a:srgbClr val="0066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15" name="Line 11"/>
          <p:cNvSpPr>
            <a:spLocks noChangeShapeType="1"/>
          </p:cNvSpPr>
          <p:nvPr/>
        </p:nvSpPr>
        <p:spPr bwMode="auto">
          <a:xfrm>
            <a:off x="4038600" y="5048250"/>
            <a:ext cx="457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840716" name="Line 12"/>
          <p:cNvSpPr>
            <a:spLocks noChangeShapeType="1"/>
          </p:cNvSpPr>
          <p:nvPr/>
        </p:nvSpPr>
        <p:spPr bwMode="auto">
          <a:xfrm>
            <a:off x="4038600" y="5276850"/>
            <a:ext cx="457200"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840717" name="Line 13"/>
          <p:cNvSpPr>
            <a:spLocks noChangeShapeType="1"/>
          </p:cNvSpPr>
          <p:nvPr/>
        </p:nvSpPr>
        <p:spPr bwMode="auto">
          <a:xfrm>
            <a:off x="4648200" y="4362450"/>
            <a:ext cx="0" cy="609600"/>
          </a:xfrm>
          <a:prstGeom prst="line">
            <a:avLst/>
          </a:prstGeom>
          <a:noFill/>
          <a:ln w="38100">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840718" name="Line 14"/>
          <p:cNvSpPr>
            <a:spLocks noChangeShapeType="1"/>
          </p:cNvSpPr>
          <p:nvPr/>
        </p:nvSpPr>
        <p:spPr bwMode="auto">
          <a:xfrm>
            <a:off x="4419600" y="4514850"/>
            <a:ext cx="0" cy="533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840719" name="Line 15"/>
          <p:cNvSpPr>
            <a:spLocks noChangeShapeType="1"/>
          </p:cNvSpPr>
          <p:nvPr/>
        </p:nvSpPr>
        <p:spPr bwMode="auto">
          <a:xfrm>
            <a:off x="4343400" y="4438650"/>
            <a:ext cx="0" cy="8382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endParaRPr lang="de-DE"/>
          </a:p>
        </p:txBody>
      </p:sp>
      <p:sp>
        <p:nvSpPr>
          <p:cNvPr id="840720" name="Rectangle 16"/>
          <p:cNvSpPr>
            <a:spLocks noChangeArrowheads="1"/>
          </p:cNvSpPr>
          <p:nvPr/>
        </p:nvSpPr>
        <p:spPr bwMode="auto">
          <a:xfrm>
            <a:off x="3810000" y="5048250"/>
            <a:ext cx="152400" cy="1524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840721" name="AutoShape 17"/>
          <p:cNvSpPr>
            <a:spLocks noChangeArrowheads="1"/>
          </p:cNvSpPr>
          <p:nvPr/>
        </p:nvSpPr>
        <p:spPr bwMode="auto">
          <a:xfrm>
            <a:off x="3467100" y="5743575"/>
            <a:ext cx="2667000" cy="685800"/>
          </a:xfrm>
          <a:prstGeom prst="wedgeRoundRectCallout">
            <a:avLst>
              <a:gd name="adj1" fmla="val -34551"/>
              <a:gd name="adj2" fmla="val -97686"/>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a:solidFill>
                  <a:srgbClr val="3333FF"/>
                </a:solidFill>
              </a:rPr>
              <a:t>Niedertemperaturkessel</a:t>
            </a:r>
          </a:p>
          <a:p>
            <a:r>
              <a:rPr lang="de-DE" altLang="de-DE" sz="1600">
                <a:solidFill>
                  <a:srgbClr val="3333FF"/>
                </a:solidFill>
              </a:rPr>
              <a:t>(Blockheizkraftwerk)</a:t>
            </a:r>
            <a:endParaRPr lang="de-DE" altLang="de-DE" sz="1200">
              <a:solidFill>
                <a:srgbClr val="3333FF"/>
              </a:solidFill>
            </a:endParaRPr>
          </a:p>
        </p:txBody>
      </p:sp>
      <p:sp>
        <p:nvSpPr>
          <p:cNvPr id="840722" name="Oval 18"/>
          <p:cNvSpPr>
            <a:spLocks noChangeArrowheads="1"/>
          </p:cNvSpPr>
          <p:nvPr/>
        </p:nvSpPr>
        <p:spPr bwMode="auto">
          <a:xfrm>
            <a:off x="762000" y="4667250"/>
            <a:ext cx="1219200" cy="1066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40723" name="AutoShape 19"/>
          <p:cNvSpPr>
            <a:spLocks noChangeArrowheads="1"/>
          </p:cNvSpPr>
          <p:nvPr/>
        </p:nvSpPr>
        <p:spPr bwMode="auto">
          <a:xfrm>
            <a:off x="381000" y="3295650"/>
            <a:ext cx="1981200" cy="1143000"/>
          </a:xfrm>
          <a:prstGeom prst="wedgeRoundRectCallout">
            <a:avLst>
              <a:gd name="adj1" fmla="val -560"/>
              <a:gd name="adj2" fmla="val 84722"/>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dirty="0" err="1">
                <a:solidFill>
                  <a:srgbClr val="3333FF"/>
                </a:solidFill>
              </a:rPr>
              <a:t>Pelletlager</a:t>
            </a:r>
            <a:r>
              <a:rPr lang="de-DE" altLang="de-DE" sz="1600" b="1" dirty="0">
                <a:solidFill>
                  <a:srgbClr val="3333FF"/>
                </a:solidFill>
              </a:rPr>
              <a:t> / Silo</a:t>
            </a:r>
          </a:p>
          <a:p>
            <a:r>
              <a:rPr lang="de-DE" altLang="de-DE" sz="1600" dirty="0">
                <a:solidFill>
                  <a:srgbClr val="3333FF"/>
                </a:solidFill>
              </a:rPr>
              <a:t>unterirdisch, </a:t>
            </a:r>
            <a:r>
              <a:rPr lang="de-DE" altLang="de-DE" sz="1600" dirty="0" smtClean="0">
                <a:solidFill>
                  <a:srgbClr val="3333FF"/>
                </a:solidFill>
              </a:rPr>
              <a:t>im </a:t>
            </a:r>
            <a:r>
              <a:rPr lang="de-DE" altLang="de-DE" sz="1600" dirty="0">
                <a:solidFill>
                  <a:srgbClr val="3333FF"/>
                </a:solidFill>
              </a:rPr>
              <a:t>Schuppen oder </a:t>
            </a:r>
          </a:p>
          <a:p>
            <a:r>
              <a:rPr lang="de-DE" altLang="de-DE" sz="1600" dirty="0">
                <a:solidFill>
                  <a:srgbClr val="3333FF"/>
                </a:solidFill>
              </a:rPr>
              <a:t>im Keller</a:t>
            </a:r>
          </a:p>
          <a:p>
            <a:pPr algn="ctr"/>
            <a:endParaRPr lang="de-DE" altLang="de-DE" sz="1200" dirty="0">
              <a:solidFill>
                <a:srgbClr val="3333FF"/>
              </a:solidFill>
            </a:endParaRPr>
          </a:p>
        </p:txBody>
      </p:sp>
      <p:sp>
        <p:nvSpPr>
          <p:cNvPr id="840724" name="Freeform 20"/>
          <p:cNvSpPr>
            <a:spLocks/>
          </p:cNvSpPr>
          <p:nvPr/>
        </p:nvSpPr>
        <p:spPr bwMode="auto">
          <a:xfrm flipV="1">
            <a:off x="1828800" y="5353050"/>
            <a:ext cx="1905000" cy="76200"/>
          </a:xfrm>
          <a:custGeom>
            <a:avLst/>
            <a:gdLst>
              <a:gd name="T0" fmla="*/ 0 w 760"/>
              <a:gd name="T1" fmla="*/ 0 h 1"/>
              <a:gd name="T2" fmla="*/ 760 w 760"/>
              <a:gd name="T3" fmla="*/ 0 h 1"/>
            </a:gdLst>
            <a:ahLst/>
            <a:cxnLst>
              <a:cxn ang="0">
                <a:pos x="T0" y="T1"/>
              </a:cxn>
              <a:cxn ang="0">
                <a:pos x="T2" y="T3"/>
              </a:cxn>
            </a:cxnLst>
            <a:rect l="0" t="0" r="r" b="b"/>
            <a:pathLst>
              <a:path w="760" h="1">
                <a:moveTo>
                  <a:pt x="0" y="0"/>
                </a:moveTo>
                <a:lnTo>
                  <a:pt x="760" y="0"/>
                </a:lnTo>
              </a:path>
            </a:pathLst>
          </a:custGeom>
          <a:noFill/>
          <a:ln w="63500">
            <a:solidFill>
              <a:srgbClr val="FF66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40725" name="AutoShape 21"/>
          <p:cNvSpPr>
            <a:spLocks noChangeArrowheads="1"/>
          </p:cNvSpPr>
          <p:nvPr/>
        </p:nvSpPr>
        <p:spPr bwMode="auto">
          <a:xfrm>
            <a:off x="304800" y="5819775"/>
            <a:ext cx="2895601" cy="609600"/>
          </a:xfrm>
          <a:prstGeom prst="wedgeRoundRectCallout">
            <a:avLst>
              <a:gd name="adj1" fmla="val 28831"/>
              <a:gd name="adj2" fmla="val -109375"/>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de-DE" altLang="de-DE" sz="1600" b="1" dirty="0">
                <a:solidFill>
                  <a:srgbClr val="3333FF"/>
                </a:solidFill>
              </a:rPr>
              <a:t>Brennstoff-Transport</a:t>
            </a:r>
          </a:p>
          <a:p>
            <a:r>
              <a:rPr lang="de-DE" altLang="de-DE" sz="1600" dirty="0" smtClean="0">
                <a:solidFill>
                  <a:srgbClr val="3333FF"/>
                </a:solidFill>
              </a:rPr>
              <a:t>Schnecke o. Sauggebläse</a:t>
            </a:r>
            <a:endParaRPr lang="de-DE" altLang="de-DE" sz="1200" dirty="0">
              <a:solidFill>
                <a:srgbClr val="3333FF"/>
              </a:solidFill>
            </a:endParaRPr>
          </a:p>
        </p:txBody>
      </p:sp>
      <p:sp>
        <p:nvSpPr>
          <p:cNvPr id="840726" name="AutoShape 22"/>
          <p:cNvSpPr>
            <a:spLocks noChangeArrowheads="1"/>
          </p:cNvSpPr>
          <p:nvPr/>
        </p:nvSpPr>
        <p:spPr bwMode="auto">
          <a:xfrm>
            <a:off x="5962650" y="4752975"/>
            <a:ext cx="2820866" cy="990600"/>
          </a:xfrm>
          <a:prstGeom prst="wedgeRoundRectCallout">
            <a:avLst>
              <a:gd name="adj1" fmla="val -97949"/>
              <a:gd name="adj2" fmla="val 1761"/>
              <a:gd name="adj3" fmla="val 16667"/>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algn="ctr"/>
            <a:r>
              <a:rPr lang="de-DE" altLang="de-DE" sz="1600" b="1">
                <a:solidFill>
                  <a:srgbClr val="3333FF"/>
                </a:solidFill>
              </a:rPr>
              <a:t>Heizungs-Pufferspeicher </a:t>
            </a:r>
            <a:r>
              <a:rPr lang="de-DE" altLang="de-DE" sz="1600" u="sng">
                <a:solidFill>
                  <a:srgbClr val="3333FF"/>
                </a:solidFill>
              </a:rPr>
              <a:t>empfohlen</a:t>
            </a:r>
            <a:r>
              <a:rPr lang="de-DE" altLang="de-DE" sz="1600">
                <a:solidFill>
                  <a:srgbClr val="3333FF"/>
                </a:solidFill>
              </a:rPr>
              <a:t>, ggf. mit Warmwasserbereitung</a:t>
            </a:r>
          </a:p>
        </p:txBody>
      </p:sp>
    </p:spTree>
    <p:extLst>
      <p:ext uri="{BB962C8B-B14F-4D97-AF65-F5344CB8AC3E}">
        <p14:creationId xmlns:p14="http://schemas.microsoft.com/office/powerpoint/2010/main" val="3202597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7000"/>
                    </a14:imgEffect>
                  </a14:imgLayer>
                </a14:imgProps>
              </a:ext>
              <a:ext uri="{28A0092B-C50C-407E-A947-70E740481C1C}">
                <a14:useLocalDpi xmlns:a14="http://schemas.microsoft.com/office/drawing/2010/main"/>
              </a:ext>
            </a:extLst>
          </a:blip>
          <a:stretch>
            <a:fillRect/>
          </a:stretch>
        </p:blipFill>
        <p:spPr>
          <a:xfrm>
            <a:off x="0" y="4014248"/>
            <a:ext cx="3219451" cy="2407112"/>
          </a:xfrm>
          <a:prstGeom prst="rect">
            <a:avLst/>
          </a:prstGeom>
        </p:spPr>
      </p:pic>
      <p:sp>
        <p:nvSpPr>
          <p:cNvPr id="863234" name="Text Box 2"/>
          <p:cNvSpPr txBox="1">
            <a:spLocks noChangeArrowheads="1"/>
          </p:cNvSpPr>
          <p:nvPr/>
        </p:nvSpPr>
        <p:spPr bwMode="auto">
          <a:xfrm>
            <a:off x="1041889" y="1854200"/>
            <a:ext cx="778778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6700" indent="-2667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342900" indent="-342900">
              <a:spcBef>
                <a:spcPct val="50000"/>
              </a:spcBef>
              <a:buFont typeface="Arial" pitchFamily="34" charset="0"/>
              <a:buChar char="•"/>
            </a:pPr>
            <a:r>
              <a:rPr lang="de-DE" altLang="de-DE" b="1" dirty="0">
                <a:latin typeface="Arial" charset="0"/>
              </a:rPr>
              <a:t>alle Räume wie gewünscht </a:t>
            </a:r>
            <a:r>
              <a:rPr lang="de-DE" altLang="de-DE" b="1" dirty="0" smtClean="0">
                <a:latin typeface="Arial" charset="0"/>
              </a:rPr>
              <a:t>und gleichmäßig schnell warm werden,</a:t>
            </a:r>
          </a:p>
          <a:p>
            <a:pPr marL="342900" indent="-342900">
              <a:spcBef>
                <a:spcPct val="50000"/>
              </a:spcBef>
              <a:buFont typeface="Arial" pitchFamily="34" charset="0"/>
              <a:buChar char="•"/>
            </a:pPr>
            <a:r>
              <a:rPr lang="de-DE" altLang="de-DE" b="1" dirty="0" smtClean="0">
                <a:latin typeface="Arial" charset="0"/>
              </a:rPr>
              <a:t>die </a:t>
            </a:r>
            <a:r>
              <a:rPr lang="de-DE" altLang="de-DE" b="1" dirty="0">
                <a:latin typeface="Arial" charset="0"/>
              </a:rPr>
              <a:t>Heizkörper schnell auf eine veränderte Einstellung der Thermostatventile ansprechen,</a:t>
            </a:r>
          </a:p>
          <a:p>
            <a:pPr marL="342900" indent="-342900">
              <a:spcBef>
                <a:spcPct val="50000"/>
              </a:spcBef>
              <a:buFont typeface="Arial" pitchFamily="34" charset="0"/>
              <a:buChar char="•"/>
            </a:pPr>
            <a:r>
              <a:rPr lang="de-DE" altLang="de-DE" b="1" dirty="0">
                <a:latin typeface="Arial" charset="0"/>
              </a:rPr>
              <a:t>die Anlage keine Strömungsgeräusche entwickelt,</a:t>
            </a:r>
          </a:p>
          <a:p>
            <a:pPr marL="342900" indent="-342900">
              <a:spcBef>
                <a:spcPct val="50000"/>
              </a:spcBef>
              <a:buFont typeface="Arial" pitchFamily="34" charset="0"/>
              <a:buChar char="•"/>
            </a:pPr>
            <a:r>
              <a:rPr lang="de-DE" altLang="de-DE" b="1" dirty="0">
                <a:latin typeface="Arial" charset="0"/>
              </a:rPr>
              <a:t>die eingesetzte Energie sehr gut ausgenutzt wird</a:t>
            </a:r>
            <a:r>
              <a:rPr lang="de-DE" altLang="de-DE" b="1" dirty="0" smtClean="0">
                <a:latin typeface="Arial" charset="0"/>
              </a:rPr>
              <a:t>.</a:t>
            </a:r>
            <a:endParaRPr lang="de-DE" altLang="de-DE" b="1" dirty="0">
              <a:latin typeface="Arial" charset="0"/>
            </a:endParaRPr>
          </a:p>
        </p:txBody>
      </p:sp>
      <p:sp>
        <p:nvSpPr>
          <p:cNvPr id="863235" name="Rectangle 3"/>
          <p:cNvSpPr>
            <a:spLocks noChangeArrowheads="1"/>
          </p:cNvSpPr>
          <p:nvPr/>
        </p:nvSpPr>
        <p:spPr bwMode="auto">
          <a:xfrm>
            <a:off x="402378" y="965202"/>
            <a:ext cx="8030308"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pPr algn="l"/>
            <a:r>
              <a:rPr lang="de-DE" altLang="de-DE" sz="2800" dirty="0" smtClean="0">
                <a:solidFill>
                  <a:srgbClr val="C00000"/>
                </a:solidFill>
              </a:rPr>
              <a:t>funktioniert </a:t>
            </a:r>
            <a:r>
              <a:rPr lang="de-DE" altLang="de-DE" sz="2800" dirty="0">
                <a:solidFill>
                  <a:srgbClr val="C00000"/>
                </a:solidFill>
              </a:rPr>
              <a:t>optimal und komfortabel</a:t>
            </a:r>
            <a:r>
              <a:rPr lang="de-DE" altLang="de-DE" sz="2800" dirty="0" smtClean="0">
                <a:solidFill>
                  <a:srgbClr val="C00000"/>
                </a:solidFill>
              </a:rPr>
              <a:t>,</a:t>
            </a:r>
          </a:p>
          <a:p>
            <a:pPr algn="l"/>
            <a:r>
              <a:rPr lang="de-DE" altLang="de-DE" sz="2800" dirty="0" smtClean="0">
                <a:solidFill>
                  <a:srgbClr val="C00000"/>
                </a:solidFill>
              </a:rPr>
              <a:t>wenn</a:t>
            </a:r>
            <a:endParaRPr lang="de-DE" altLang="de-DE" sz="2800" dirty="0">
              <a:solidFill>
                <a:srgbClr val="C00000"/>
              </a:solidFill>
            </a:endParaRPr>
          </a:p>
        </p:txBody>
      </p:sp>
      <p:sp>
        <p:nvSpPr>
          <p:cNvPr id="5" name="Textfeld 3"/>
          <p:cNvSpPr txBox="1">
            <a:spLocks noChangeArrowheads="1"/>
          </p:cNvSpPr>
          <p:nvPr/>
        </p:nvSpPr>
        <p:spPr bwMode="auto">
          <a:xfrm>
            <a:off x="439906"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buClr>
                <a:srgbClr val="FF3300"/>
              </a:buClr>
              <a:buFont typeface="Wingdings" pitchFamily="2" charset="2"/>
              <a:buNone/>
            </a:pPr>
            <a:r>
              <a:rPr lang="de-DE" altLang="de-DE" sz="1200" dirty="0" smtClean="0">
                <a:solidFill>
                  <a:srgbClr val="000000"/>
                </a:solidFill>
              </a:rPr>
              <a:t>Quelle: </a:t>
            </a:r>
            <a:r>
              <a:rPr lang="de-DE" altLang="de-DE" sz="1200" dirty="0"/>
              <a:t>Vereinigung der deutschen Zentralheizungswirtschaft e.V.</a:t>
            </a:r>
          </a:p>
        </p:txBody>
      </p:sp>
      <p:sp>
        <p:nvSpPr>
          <p:cNvPr id="3" name="Titel 2"/>
          <p:cNvSpPr>
            <a:spLocks noGrp="1"/>
          </p:cNvSpPr>
          <p:nvPr>
            <p:ph type="title"/>
          </p:nvPr>
        </p:nvSpPr>
        <p:spPr/>
        <p:txBody>
          <a:bodyPr/>
          <a:lstStyle/>
          <a:p>
            <a:r>
              <a:rPr lang="de-DE" altLang="de-DE" dirty="0"/>
              <a:t>Die </a:t>
            </a:r>
            <a:r>
              <a:rPr lang="de-DE" altLang="de-DE" dirty="0" smtClean="0"/>
              <a:t>Heizungsanlage</a:t>
            </a:r>
            <a:br>
              <a:rPr lang="de-DE" altLang="de-DE" dirty="0" smtClean="0"/>
            </a:br>
            <a:endParaRPr lang="de-D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1861" name="Object 4"/>
          <p:cNvGraphicFramePr>
            <a:graphicFrameLocks noChangeAspect="1"/>
          </p:cNvGraphicFramePr>
          <p:nvPr>
            <p:extLst>
              <p:ext uri="{D42A27DB-BD31-4B8C-83A1-F6EECF244321}">
                <p14:modId xmlns:p14="http://schemas.microsoft.com/office/powerpoint/2010/main" val="3863976747"/>
              </p:ext>
            </p:extLst>
          </p:nvPr>
        </p:nvGraphicFramePr>
        <p:xfrm>
          <a:off x="1" y="1341968"/>
          <a:ext cx="9019330" cy="4000500"/>
        </p:xfrm>
        <a:graphic>
          <a:graphicData uri="http://schemas.openxmlformats.org/presentationml/2006/ole">
            <mc:AlternateContent xmlns:mc="http://schemas.openxmlformats.org/markup-compatibility/2006">
              <mc:Choice xmlns:v="urn:schemas-microsoft-com:vml" Requires="v">
                <p:oleObj spid="_x0000_s850015" name="Folie" r:id="rId3" imgW="4953000" imgH="3429000" progId="PowerPoint.Slide.8">
                  <p:embed/>
                </p:oleObj>
              </mc:Choice>
              <mc:Fallback>
                <p:oleObj name="Folie" r:id="rId3" imgW="4953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33107" r="6667" b="7901"/>
                      <a:stretch>
                        <a:fillRect/>
                      </a:stretch>
                    </p:blipFill>
                    <p:spPr bwMode="auto">
                      <a:xfrm>
                        <a:off x="1" y="1341968"/>
                        <a:ext cx="9019330" cy="4000500"/>
                      </a:xfrm>
                      <a:prstGeom prst="rect">
                        <a:avLst/>
                      </a:prstGeom>
                      <a:noFill/>
                      <a:ln>
                        <a:noFill/>
                      </a:ln>
                      <a:effectLst/>
                      <a:extLst/>
                    </p:spPr>
                  </p:pic>
                </p:oleObj>
              </mc:Fallback>
            </mc:AlternateContent>
          </a:graphicData>
        </a:graphic>
      </p:graphicFrame>
      <p:sp>
        <p:nvSpPr>
          <p:cNvPr id="121862" name="Text Box 5"/>
          <p:cNvSpPr txBox="1">
            <a:spLocks noChangeArrowheads="1"/>
          </p:cNvSpPr>
          <p:nvPr/>
        </p:nvSpPr>
        <p:spPr bwMode="auto">
          <a:xfrm>
            <a:off x="2043865" y="1908747"/>
            <a:ext cx="2421054" cy="73866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dirty="0">
                <a:solidFill>
                  <a:prstClr val="black">
                    <a:lumMod val="75000"/>
                    <a:lumOff val="25000"/>
                  </a:prstClr>
                </a:solidFill>
              </a:rPr>
              <a:t>Effizienter Wärmeerzeuger</a:t>
            </a:r>
          </a:p>
          <a:p>
            <a:pPr eaLnBrk="1" hangingPunct="1"/>
            <a:r>
              <a:rPr lang="de-DE" altLang="de-DE" sz="1400" dirty="0">
                <a:solidFill>
                  <a:prstClr val="black">
                    <a:lumMod val="75000"/>
                    <a:lumOff val="25000"/>
                  </a:prstClr>
                </a:solidFill>
              </a:rPr>
              <a:t>z.B. Brennwertkessel</a:t>
            </a:r>
          </a:p>
        </p:txBody>
      </p:sp>
      <p:sp>
        <p:nvSpPr>
          <p:cNvPr id="121863" name="Text Box 6"/>
          <p:cNvSpPr txBox="1">
            <a:spLocks noChangeArrowheads="1"/>
          </p:cNvSpPr>
          <p:nvPr/>
        </p:nvSpPr>
        <p:spPr bwMode="auto">
          <a:xfrm>
            <a:off x="2114220" y="3018368"/>
            <a:ext cx="2104510" cy="7381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a:solidFill>
                  <a:prstClr val="black">
                    <a:lumMod val="75000"/>
                    <a:lumOff val="25000"/>
                  </a:prstClr>
                </a:solidFill>
              </a:rPr>
              <a:t>Zentrale Regelung</a:t>
            </a:r>
          </a:p>
          <a:p>
            <a:pPr eaLnBrk="1" hangingPunct="1"/>
            <a:r>
              <a:rPr lang="de-DE" altLang="de-DE" sz="1400">
                <a:solidFill>
                  <a:prstClr val="black">
                    <a:lumMod val="75000"/>
                    <a:lumOff val="25000"/>
                  </a:prstClr>
                </a:solidFill>
              </a:rPr>
              <a:t>z.B. witterungs- oder bedarfsgeführt</a:t>
            </a:r>
          </a:p>
        </p:txBody>
      </p:sp>
      <p:sp>
        <p:nvSpPr>
          <p:cNvPr id="121864" name="Text Box 7"/>
          <p:cNvSpPr txBox="1">
            <a:spLocks noChangeArrowheads="1"/>
          </p:cNvSpPr>
          <p:nvPr/>
        </p:nvSpPr>
        <p:spPr bwMode="auto">
          <a:xfrm>
            <a:off x="2112143" y="4085211"/>
            <a:ext cx="1954188" cy="5238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dirty="0">
                <a:solidFill>
                  <a:prstClr val="black">
                    <a:lumMod val="75000"/>
                    <a:lumOff val="25000"/>
                  </a:prstClr>
                </a:solidFill>
              </a:rPr>
              <a:t>Raum-Regelung</a:t>
            </a:r>
          </a:p>
          <a:p>
            <a:pPr eaLnBrk="1" hangingPunct="1"/>
            <a:r>
              <a:rPr lang="de-DE" altLang="de-DE" sz="1400" dirty="0">
                <a:solidFill>
                  <a:prstClr val="black">
                    <a:lumMod val="75000"/>
                    <a:lumOff val="25000"/>
                  </a:prstClr>
                </a:solidFill>
              </a:rPr>
              <a:t>z.B. Thermostatventile</a:t>
            </a:r>
          </a:p>
        </p:txBody>
      </p:sp>
      <p:sp>
        <p:nvSpPr>
          <p:cNvPr id="121865" name="Text Box 8"/>
          <p:cNvSpPr txBox="1">
            <a:spLocks noChangeArrowheads="1"/>
          </p:cNvSpPr>
          <p:nvPr/>
        </p:nvSpPr>
        <p:spPr bwMode="auto">
          <a:xfrm>
            <a:off x="6383496" y="1875368"/>
            <a:ext cx="2254833" cy="7381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dirty="0">
                <a:solidFill>
                  <a:prstClr val="black">
                    <a:lumMod val="75000"/>
                    <a:lumOff val="25000"/>
                  </a:prstClr>
                </a:solidFill>
              </a:rPr>
              <a:t>Umwälzpumpen</a:t>
            </a:r>
          </a:p>
          <a:p>
            <a:pPr eaLnBrk="1" hangingPunct="1"/>
            <a:r>
              <a:rPr lang="de-DE" altLang="de-DE" sz="1400" dirty="0">
                <a:solidFill>
                  <a:prstClr val="black">
                    <a:lumMod val="75000"/>
                    <a:lumOff val="25000"/>
                  </a:prstClr>
                </a:solidFill>
              </a:rPr>
              <a:t>z.B. elektronisch geregelt oder mehrstufig</a:t>
            </a:r>
          </a:p>
        </p:txBody>
      </p:sp>
      <p:sp>
        <p:nvSpPr>
          <p:cNvPr id="121866" name="Text Box 9"/>
          <p:cNvSpPr txBox="1">
            <a:spLocks noChangeArrowheads="1"/>
          </p:cNvSpPr>
          <p:nvPr/>
        </p:nvSpPr>
        <p:spPr bwMode="auto">
          <a:xfrm>
            <a:off x="6388692" y="2865968"/>
            <a:ext cx="2630638" cy="9540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a:solidFill>
                  <a:prstClr val="black">
                    <a:lumMod val="75000"/>
                    <a:lumOff val="25000"/>
                  </a:prstClr>
                </a:solidFill>
              </a:rPr>
              <a:t>Dämmung der Rohrleitungen</a:t>
            </a:r>
          </a:p>
          <a:p>
            <a:pPr eaLnBrk="1" hangingPunct="1"/>
            <a:r>
              <a:rPr lang="de-DE" altLang="de-DE" sz="1400">
                <a:solidFill>
                  <a:prstClr val="black">
                    <a:lumMod val="75000"/>
                    <a:lumOff val="25000"/>
                  </a:prstClr>
                </a:solidFill>
              </a:rPr>
              <a:t>Dämmstärke entspricht mindestens dem Rohrleitungs-Durchmesser</a:t>
            </a:r>
          </a:p>
        </p:txBody>
      </p:sp>
      <p:sp>
        <p:nvSpPr>
          <p:cNvPr id="121867" name="Text Box 10"/>
          <p:cNvSpPr txBox="1">
            <a:spLocks noChangeArrowheads="1"/>
          </p:cNvSpPr>
          <p:nvPr/>
        </p:nvSpPr>
        <p:spPr bwMode="auto">
          <a:xfrm>
            <a:off x="6459696" y="4085168"/>
            <a:ext cx="2254833" cy="9540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u="sng">
                <a:solidFill>
                  <a:prstClr val="black">
                    <a:lumMod val="75000"/>
                    <a:lumOff val="25000"/>
                  </a:prstClr>
                </a:solidFill>
              </a:rPr>
              <a:t>Wartung</a:t>
            </a:r>
          </a:p>
          <a:p>
            <a:pPr eaLnBrk="1" hangingPunct="1"/>
            <a:r>
              <a:rPr lang="de-DE" altLang="de-DE" sz="1400">
                <a:solidFill>
                  <a:prstClr val="black">
                    <a:lumMod val="75000"/>
                    <a:lumOff val="25000"/>
                  </a:prstClr>
                </a:solidFill>
              </a:rPr>
              <a:t>regelmäßige Inspektion von Wärmeerzeuger und aller Komponenten</a:t>
            </a:r>
          </a:p>
        </p:txBody>
      </p:sp>
      <p:sp>
        <p:nvSpPr>
          <p:cNvPr id="121868" name="Text Box 11"/>
          <p:cNvSpPr txBox="1">
            <a:spLocks noChangeArrowheads="1"/>
          </p:cNvSpPr>
          <p:nvPr/>
        </p:nvSpPr>
        <p:spPr bwMode="auto">
          <a:xfrm>
            <a:off x="1516323" y="5391904"/>
            <a:ext cx="855075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de-DE" altLang="de-DE" sz="2400" b="1" dirty="0">
                <a:solidFill>
                  <a:prstClr val="black">
                    <a:lumMod val="75000"/>
                    <a:lumOff val="25000"/>
                  </a:prstClr>
                </a:solidFill>
              </a:rPr>
              <a:t>Wichtig:  </a:t>
            </a:r>
            <a:r>
              <a:rPr lang="de-DE" altLang="de-DE" sz="2400" b="1" dirty="0" smtClean="0">
                <a:solidFill>
                  <a:prstClr val="black">
                    <a:lumMod val="75000"/>
                    <a:lumOff val="25000"/>
                  </a:prstClr>
                </a:solidFill>
              </a:rPr>
              <a:t> Optimierung </a:t>
            </a:r>
            <a:r>
              <a:rPr lang="de-DE" altLang="de-DE" sz="2400" b="1" dirty="0">
                <a:solidFill>
                  <a:prstClr val="black">
                    <a:lumMod val="75000"/>
                    <a:lumOff val="25000"/>
                  </a:prstClr>
                </a:solidFill>
              </a:rPr>
              <a:t>der Gesamtanlage </a:t>
            </a:r>
            <a:br>
              <a:rPr lang="de-DE" altLang="de-DE" sz="2400" b="1" dirty="0">
                <a:solidFill>
                  <a:prstClr val="black">
                    <a:lumMod val="75000"/>
                    <a:lumOff val="25000"/>
                  </a:prstClr>
                </a:solidFill>
              </a:rPr>
            </a:br>
            <a:r>
              <a:rPr lang="de-DE" altLang="de-DE" sz="2400" b="1" dirty="0" smtClean="0">
                <a:solidFill>
                  <a:prstClr val="black">
                    <a:lumMod val="75000"/>
                    <a:lumOff val="25000"/>
                  </a:prstClr>
                </a:solidFill>
              </a:rPr>
              <a:t>	       inkl</a:t>
            </a:r>
            <a:r>
              <a:rPr lang="de-DE" altLang="de-DE" sz="2400" b="1" dirty="0">
                <a:solidFill>
                  <a:prstClr val="black">
                    <a:lumMod val="75000"/>
                    <a:lumOff val="25000"/>
                  </a:prstClr>
                </a:solidFill>
              </a:rPr>
              <a:t>. Hydraulischer Abgleich</a:t>
            </a:r>
          </a:p>
        </p:txBody>
      </p:sp>
      <p:sp>
        <p:nvSpPr>
          <p:cNvPr id="11"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altLang="de-DE" sz="2800" dirty="0">
                <a:solidFill>
                  <a:schemeClr val="tx1">
                    <a:lumMod val="75000"/>
                    <a:lumOff val="25000"/>
                  </a:schemeClr>
                </a:solidFill>
                <a:latin typeface="Arial" charset="0"/>
                <a:cs typeface="Arial" charset="0"/>
              </a:rPr>
              <a:t>Anforderungen an die Anlagentechnik</a:t>
            </a:r>
            <a:endParaRPr lang="de-DE" sz="2800" dirty="0" smtClean="0">
              <a:solidFill>
                <a:schemeClr val="tx1">
                  <a:lumMod val="75000"/>
                  <a:lumOff val="25000"/>
                </a:schemeClr>
              </a:solidFill>
              <a:latin typeface="Arial" pitchFamily="34" charset="0"/>
              <a:cs typeface="Arial" pitchFamily="34" charset="0"/>
            </a:endParaRPr>
          </a:p>
        </p:txBody>
      </p:sp>
      <p:sp>
        <p:nvSpPr>
          <p:cNvPr id="3" name="Titel 2"/>
          <p:cNvSpPr>
            <a:spLocks noGrp="1"/>
          </p:cNvSpPr>
          <p:nvPr>
            <p:ph type="title"/>
          </p:nvPr>
        </p:nvSpPr>
        <p:spPr/>
        <p:txBody>
          <a:bodyPr/>
          <a:lstStyle/>
          <a:p>
            <a:r>
              <a:rPr lang="de-DE" altLang="de-DE" dirty="0"/>
              <a:t>Die </a:t>
            </a:r>
            <a:r>
              <a:rPr lang="de-DE" altLang="de-DE" dirty="0" smtClean="0"/>
              <a:t>Heizungsanlage</a:t>
            </a:r>
            <a:br>
              <a:rPr lang="de-DE" altLang="de-DE" dirty="0" smtClean="0"/>
            </a:br>
            <a:endParaRPr lang="de-DE" dirty="0"/>
          </a:p>
        </p:txBody>
      </p:sp>
      <p:sp>
        <p:nvSpPr>
          <p:cNvPr id="14" name="Textfeld 13"/>
          <p:cNvSpPr txBox="1"/>
          <p:nvPr/>
        </p:nvSpPr>
        <p:spPr>
          <a:xfrm>
            <a:off x="615720" y="4694906"/>
            <a:ext cx="1266824" cy="1323439"/>
          </a:xfrm>
          <a:prstGeom prst="rect">
            <a:avLst/>
          </a:prstGeom>
          <a:noFill/>
        </p:spPr>
        <p:txBody>
          <a:bodyPr wrap="square" rtlCol="0">
            <a:spAutoFit/>
          </a:bodyPr>
          <a:lstStyle/>
          <a:p>
            <a:r>
              <a:rPr lang="de-DE" sz="8000" dirty="0" smtClean="0">
                <a:solidFill>
                  <a:srgbClr val="FABB00"/>
                </a:solidFill>
                <a:latin typeface="VZ Icons" pitchFamily="50" charset="0"/>
              </a:rPr>
              <a:t>!</a:t>
            </a:r>
            <a:endParaRPr lang="de-DE" sz="8000" dirty="0">
              <a:solidFill>
                <a:srgbClr val="FABB00"/>
              </a:solidFill>
              <a:latin typeface="VZ Icons" pitchFamily="50" charset="0"/>
            </a:endParaRPr>
          </a:p>
        </p:txBody>
      </p:sp>
    </p:spTree>
    <p:extLst>
      <p:ext uri="{BB962C8B-B14F-4D97-AF65-F5344CB8AC3E}">
        <p14:creationId xmlns:p14="http://schemas.microsoft.com/office/powerpoint/2010/main" val="1627400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890957" y="5735639"/>
            <a:ext cx="6594231"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2400" dirty="0">
                <a:solidFill>
                  <a:prstClr val="black">
                    <a:lumMod val="75000"/>
                    <a:lumOff val="25000"/>
                  </a:prstClr>
                </a:solidFill>
              </a:rPr>
              <a:t>ohne </a:t>
            </a:r>
            <a:r>
              <a:rPr lang="de-DE" sz="2400" dirty="0" err="1">
                <a:solidFill>
                  <a:prstClr val="black">
                    <a:lumMod val="75000"/>
                    <a:lumOff val="25000"/>
                  </a:prstClr>
                </a:solidFill>
              </a:rPr>
              <a:t>hydr</a:t>
            </a:r>
            <a:r>
              <a:rPr lang="de-DE" sz="2400" dirty="0">
                <a:solidFill>
                  <a:prstClr val="black">
                    <a:lumMod val="75000"/>
                    <a:lumOff val="25000"/>
                  </a:prstClr>
                </a:solidFill>
              </a:rPr>
              <a:t>. Abgleich	</a:t>
            </a:r>
            <a:r>
              <a:rPr lang="de-DE" sz="2400" dirty="0" smtClean="0">
                <a:solidFill>
                  <a:prstClr val="black">
                    <a:lumMod val="75000"/>
                    <a:lumOff val="25000"/>
                  </a:prstClr>
                </a:solidFill>
              </a:rPr>
              <a:t>              mit </a:t>
            </a:r>
            <a:r>
              <a:rPr lang="de-DE" sz="2400" dirty="0" err="1">
                <a:solidFill>
                  <a:prstClr val="black">
                    <a:lumMod val="75000"/>
                    <a:lumOff val="25000"/>
                  </a:prstClr>
                </a:solidFill>
              </a:rPr>
              <a:t>hydr</a:t>
            </a:r>
            <a:r>
              <a:rPr lang="de-DE" sz="2400" dirty="0">
                <a:solidFill>
                  <a:prstClr val="black">
                    <a:lumMod val="75000"/>
                    <a:lumOff val="25000"/>
                  </a:prstClr>
                </a:solidFill>
              </a:rPr>
              <a:t>. Abgleich </a:t>
            </a:r>
          </a:p>
        </p:txBody>
      </p:sp>
      <p:grpSp>
        <p:nvGrpSpPr>
          <p:cNvPr id="2" name="Gruppieren 1"/>
          <p:cNvGrpSpPr/>
          <p:nvPr/>
        </p:nvGrpSpPr>
        <p:grpSpPr>
          <a:xfrm>
            <a:off x="981808" y="1560029"/>
            <a:ext cx="2579076" cy="4149725"/>
            <a:chOff x="981808" y="2420979"/>
            <a:chExt cx="2579076" cy="4149725"/>
          </a:xfrm>
        </p:grpSpPr>
        <p:sp>
          <p:nvSpPr>
            <p:cNvPr id="122883" name="Rectangle 3"/>
            <p:cNvSpPr>
              <a:spLocks noChangeArrowheads="1"/>
            </p:cNvSpPr>
            <p:nvPr/>
          </p:nvSpPr>
          <p:spPr bwMode="auto">
            <a:xfrm>
              <a:off x="981808" y="5803941"/>
              <a:ext cx="529004" cy="76676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884" name="Rectangle 4"/>
            <p:cNvSpPr>
              <a:spLocks noChangeArrowheads="1"/>
            </p:cNvSpPr>
            <p:nvPr/>
          </p:nvSpPr>
          <p:spPr bwMode="auto">
            <a:xfrm rot="5400000">
              <a:off x="2141558" y="2354426"/>
              <a:ext cx="574675" cy="707781"/>
            </a:xfrm>
            <a:prstGeom prst="rect">
              <a:avLst/>
            </a:prstGeom>
            <a:gradFill rotWithShape="0">
              <a:gsLst>
                <a:gs pos="0">
                  <a:srgbClr val="FF3300">
                    <a:alpha val="35001"/>
                  </a:srgbClr>
                </a:gs>
                <a:gs pos="100000">
                  <a:srgbClr val="3333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885" name="Line 5"/>
            <p:cNvSpPr>
              <a:spLocks noChangeShapeType="1"/>
            </p:cNvSpPr>
            <p:nvPr/>
          </p:nvSpPr>
          <p:spPr bwMode="auto">
            <a:xfrm>
              <a:off x="2189285" y="2519404"/>
              <a:ext cx="0"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86" name="Line 6"/>
            <p:cNvSpPr>
              <a:spLocks noChangeShapeType="1"/>
            </p:cNvSpPr>
            <p:nvPr/>
          </p:nvSpPr>
          <p:spPr bwMode="auto">
            <a:xfrm>
              <a:off x="2277228" y="2516229"/>
              <a:ext cx="2931"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87" name="Line 7"/>
            <p:cNvSpPr>
              <a:spLocks noChangeShapeType="1"/>
            </p:cNvSpPr>
            <p:nvPr/>
          </p:nvSpPr>
          <p:spPr bwMode="auto">
            <a:xfrm>
              <a:off x="2360735" y="25146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88" name="Line 8"/>
            <p:cNvSpPr>
              <a:spLocks noChangeShapeType="1"/>
            </p:cNvSpPr>
            <p:nvPr/>
          </p:nvSpPr>
          <p:spPr bwMode="auto">
            <a:xfrm>
              <a:off x="2445748" y="2514600"/>
              <a:ext cx="2931"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89" name="Line 9"/>
            <p:cNvSpPr>
              <a:spLocks noChangeShapeType="1"/>
            </p:cNvSpPr>
            <p:nvPr/>
          </p:nvSpPr>
          <p:spPr bwMode="auto">
            <a:xfrm>
              <a:off x="2530720" y="25146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0" name="Line 10"/>
            <p:cNvSpPr>
              <a:spLocks noChangeShapeType="1"/>
            </p:cNvSpPr>
            <p:nvPr/>
          </p:nvSpPr>
          <p:spPr bwMode="auto">
            <a:xfrm>
              <a:off x="2602523" y="2516188"/>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1" name="Line 11"/>
            <p:cNvSpPr>
              <a:spLocks noChangeShapeType="1"/>
            </p:cNvSpPr>
            <p:nvPr/>
          </p:nvSpPr>
          <p:spPr bwMode="auto">
            <a:xfrm>
              <a:off x="2672862" y="25146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2" name="Rectangle 12"/>
            <p:cNvSpPr>
              <a:spLocks noChangeArrowheads="1"/>
            </p:cNvSpPr>
            <p:nvPr/>
          </p:nvSpPr>
          <p:spPr bwMode="auto">
            <a:xfrm rot="5400000">
              <a:off x="2147420" y="3154487"/>
              <a:ext cx="574675" cy="707781"/>
            </a:xfrm>
            <a:prstGeom prst="rect">
              <a:avLst/>
            </a:prstGeom>
            <a:gradFill rotWithShape="0">
              <a:gsLst>
                <a:gs pos="0">
                  <a:srgbClr val="FF3300">
                    <a:alpha val="70000"/>
                  </a:srgbClr>
                </a:gs>
                <a:gs pos="100000">
                  <a:srgbClr val="3333FF">
                    <a:alpha val="70000"/>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893" name="Line 13"/>
            <p:cNvSpPr>
              <a:spLocks noChangeShapeType="1"/>
            </p:cNvSpPr>
            <p:nvPr/>
          </p:nvSpPr>
          <p:spPr bwMode="auto">
            <a:xfrm>
              <a:off x="2195146" y="3319468"/>
              <a:ext cx="0"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4" name="Line 14"/>
            <p:cNvSpPr>
              <a:spLocks noChangeShapeType="1"/>
            </p:cNvSpPr>
            <p:nvPr/>
          </p:nvSpPr>
          <p:spPr bwMode="auto">
            <a:xfrm>
              <a:off x="2283090" y="3316290"/>
              <a:ext cx="2931"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5" name="Line 15"/>
            <p:cNvSpPr>
              <a:spLocks noChangeShapeType="1"/>
            </p:cNvSpPr>
            <p:nvPr/>
          </p:nvSpPr>
          <p:spPr bwMode="auto">
            <a:xfrm>
              <a:off x="2366597" y="33147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6" name="Line 16"/>
            <p:cNvSpPr>
              <a:spLocks noChangeShapeType="1"/>
            </p:cNvSpPr>
            <p:nvPr/>
          </p:nvSpPr>
          <p:spPr bwMode="auto">
            <a:xfrm>
              <a:off x="2451609" y="3314700"/>
              <a:ext cx="1465"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7" name="Line 17"/>
            <p:cNvSpPr>
              <a:spLocks noChangeShapeType="1"/>
            </p:cNvSpPr>
            <p:nvPr/>
          </p:nvSpPr>
          <p:spPr bwMode="auto">
            <a:xfrm>
              <a:off x="2536581" y="33147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8" name="Line 18"/>
            <p:cNvSpPr>
              <a:spLocks noChangeShapeType="1"/>
            </p:cNvSpPr>
            <p:nvPr/>
          </p:nvSpPr>
          <p:spPr bwMode="auto">
            <a:xfrm>
              <a:off x="2608385" y="3316288"/>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899" name="Line 19"/>
            <p:cNvSpPr>
              <a:spLocks noChangeShapeType="1"/>
            </p:cNvSpPr>
            <p:nvPr/>
          </p:nvSpPr>
          <p:spPr bwMode="auto">
            <a:xfrm>
              <a:off x="2678723" y="33147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0" name="Rectangle 20"/>
            <p:cNvSpPr>
              <a:spLocks noChangeArrowheads="1"/>
            </p:cNvSpPr>
            <p:nvPr/>
          </p:nvSpPr>
          <p:spPr bwMode="auto">
            <a:xfrm rot="5400000">
              <a:off x="2159143" y="3929225"/>
              <a:ext cx="574675" cy="707781"/>
            </a:xfrm>
            <a:prstGeom prst="rect">
              <a:avLst/>
            </a:prstGeom>
            <a:gradFill rotWithShape="0">
              <a:gsLst>
                <a:gs pos="0">
                  <a:srgbClr val="FF3300">
                    <a:alpha val="85001"/>
                  </a:srgbClr>
                </a:gs>
                <a:gs pos="100000">
                  <a:srgbClr val="3333FF">
                    <a:alpha val="64998"/>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01" name="Line 21"/>
            <p:cNvSpPr>
              <a:spLocks noChangeShapeType="1"/>
            </p:cNvSpPr>
            <p:nvPr/>
          </p:nvSpPr>
          <p:spPr bwMode="auto">
            <a:xfrm>
              <a:off x="2206869" y="4094204"/>
              <a:ext cx="0"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2" name="Line 22"/>
            <p:cNvSpPr>
              <a:spLocks noChangeShapeType="1"/>
            </p:cNvSpPr>
            <p:nvPr/>
          </p:nvSpPr>
          <p:spPr bwMode="auto">
            <a:xfrm>
              <a:off x="2296279" y="4091029"/>
              <a:ext cx="1465"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3" name="Line 23"/>
            <p:cNvSpPr>
              <a:spLocks noChangeShapeType="1"/>
            </p:cNvSpPr>
            <p:nvPr/>
          </p:nvSpPr>
          <p:spPr bwMode="auto">
            <a:xfrm>
              <a:off x="2378320" y="40894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4" name="Line 24"/>
            <p:cNvSpPr>
              <a:spLocks noChangeShapeType="1"/>
            </p:cNvSpPr>
            <p:nvPr/>
          </p:nvSpPr>
          <p:spPr bwMode="auto">
            <a:xfrm>
              <a:off x="2463332" y="4089400"/>
              <a:ext cx="1465"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5" name="Line 25"/>
            <p:cNvSpPr>
              <a:spLocks noChangeShapeType="1"/>
            </p:cNvSpPr>
            <p:nvPr/>
          </p:nvSpPr>
          <p:spPr bwMode="auto">
            <a:xfrm>
              <a:off x="2548304" y="40894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6" name="Line 26"/>
            <p:cNvSpPr>
              <a:spLocks noChangeShapeType="1"/>
            </p:cNvSpPr>
            <p:nvPr/>
          </p:nvSpPr>
          <p:spPr bwMode="auto">
            <a:xfrm>
              <a:off x="2620108" y="4090988"/>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7" name="Line 27"/>
            <p:cNvSpPr>
              <a:spLocks noChangeShapeType="1"/>
            </p:cNvSpPr>
            <p:nvPr/>
          </p:nvSpPr>
          <p:spPr bwMode="auto">
            <a:xfrm>
              <a:off x="2690446" y="40894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08" name="Rectangle 28"/>
            <p:cNvSpPr>
              <a:spLocks noChangeArrowheads="1"/>
            </p:cNvSpPr>
            <p:nvPr/>
          </p:nvSpPr>
          <p:spPr bwMode="auto">
            <a:xfrm rot="5400000">
              <a:off x="2159143" y="4703926"/>
              <a:ext cx="574675" cy="707781"/>
            </a:xfrm>
            <a:prstGeom prst="rect">
              <a:avLst/>
            </a:prstGeom>
            <a:gradFill rotWithShape="0">
              <a:gsLst>
                <a:gs pos="0">
                  <a:srgbClr val="FF3300"/>
                </a:gs>
                <a:gs pos="100000">
                  <a:srgbClr val="FF3300">
                    <a:alpha val="24001"/>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09" name="Line 29"/>
            <p:cNvSpPr>
              <a:spLocks noChangeShapeType="1"/>
            </p:cNvSpPr>
            <p:nvPr/>
          </p:nvSpPr>
          <p:spPr bwMode="auto">
            <a:xfrm>
              <a:off x="2206869" y="4868904"/>
              <a:ext cx="0"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0" name="Line 30"/>
            <p:cNvSpPr>
              <a:spLocks noChangeShapeType="1"/>
            </p:cNvSpPr>
            <p:nvPr/>
          </p:nvSpPr>
          <p:spPr bwMode="auto">
            <a:xfrm>
              <a:off x="2296279" y="4865729"/>
              <a:ext cx="1465" cy="4079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1" name="Line 31"/>
            <p:cNvSpPr>
              <a:spLocks noChangeShapeType="1"/>
            </p:cNvSpPr>
            <p:nvPr/>
          </p:nvSpPr>
          <p:spPr bwMode="auto">
            <a:xfrm>
              <a:off x="2378320" y="48641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2" name="Line 32"/>
            <p:cNvSpPr>
              <a:spLocks noChangeShapeType="1"/>
            </p:cNvSpPr>
            <p:nvPr/>
          </p:nvSpPr>
          <p:spPr bwMode="auto">
            <a:xfrm>
              <a:off x="2463332" y="4864100"/>
              <a:ext cx="1465"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3" name="Line 33"/>
            <p:cNvSpPr>
              <a:spLocks noChangeShapeType="1"/>
            </p:cNvSpPr>
            <p:nvPr/>
          </p:nvSpPr>
          <p:spPr bwMode="auto">
            <a:xfrm>
              <a:off x="2548304" y="48641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4" name="Line 34"/>
            <p:cNvSpPr>
              <a:spLocks noChangeShapeType="1"/>
            </p:cNvSpPr>
            <p:nvPr/>
          </p:nvSpPr>
          <p:spPr bwMode="auto">
            <a:xfrm>
              <a:off x="2620108" y="4865688"/>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5" name="Line 35"/>
            <p:cNvSpPr>
              <a:spLocks noChangeShapeType="1"/>
            </p:cNvSpPr>
            <p:nvPr/>
          </p:nvSpPr>
          <p:spPr bwMode="auto">
            <a:xfrm>
              <a:off x="2690446" y="4864100"/>
              <a:ext cx="0" cy="406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16" name="Rectangle 36"/>
            <p:cNvSpPr>
              <a:spLocks noChangeArrowheads="1"/>
            </p:cNvSpPr>
            <p:nvPr/>
          </p:nvSpPr>
          <p:spPr bwMode="auto">
            <a:xfrm>
              <a:off x="1768722" y="2476500"/>
              <a:ext cx="64477" cy="3671888"/>
            </a:xfrm>
            <a:prstGeom prst="rect">
              <a:avLst/>
            </a:prstGeom>
            <a:gradFill rotWithShape="1">
              <a:gsLst>
                <a:gs pos="0">
                  <a:srgbClr val="FF99CC"/>
                </a:gs>
                <a:gs pos="100000">
                  <a:srgbClr val="FF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17" name="Rectangle 37"/>
            <p:cNvSpPr>
              <a:spLocks noChangeArrowheads="1"/>
            </p:cNvSpPr>
            <p:nvPr/>
          </p:nvSpPr>
          <p:spPr bwMode="auto">
            <a:xfrm>
              <a:off x="1515208" y="6080166"/>
              <a:ext cx="253512" cy="6826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nvGrpSpPr>
            <p:cNvPr id="122918" name="Group 38"/>
            <p:cNvGrpSpPr>
              <a:grpSpLocks/>
            </p:cNvGrpSpPr>
            <p:nvPr/>
          </p:nvGrpSpPr>
          <p:grpSpPr bwMode="auto">
            <a:xfrm>
              <a:off x="1465405" y="2444791"/>
              <a:ext cx="608135" cy="131763"/>
              <a:chOff x="998" y="1295"/>
              <a:chExt cx="415" cy="83"/>
            </a:xfrm>
          </p:grpSpPr>
          <p:sp>
            <p:nvSpPr>
              <p:cNvPr id="123039" name="Rectangle 39"/>
              <p:cNvSpPr>
                <a:spLocks noChangeArrowheads="1"/>
              </p:cNvSpPr>
              <p:nvPr/>
            </p:nvSpPr>
            <p:spPr bwMode="auto">
              <a:xfrm>
                <a:off x="1118" y="1315"/>
                <a:ext cx="295" cy="43"/>
              </a:xfrm>
              <a:prstGeom prst="rect">
                <a:avLst/>
              </a:prstGeom>
              <a:solidFill>
                <a:srgbClr val="FF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40" name="Rectangle 40"/>
              <p:cNvSpPr>
                <a:spLocks noChangeArrowheads="1"/>
              </p:cNvSpPr>
              <p:nvPr/>
            </p:nvSpPr>
            <p:spPr bwMode="auto">
              <a:xfrm rot="5400000">
                <a:off x="1016" y="1277"/>
                <a:ext cx="83" cy="1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41" name="Line 41"/>
              <p:cNvSpPr>
                <a:spLocks noChangeShapeType="1"/>
              </p:cNvSpPr>
              <p:nvPr/>
            </p:nvSpPr>
            <p:spPr bwMode="auto">
              <a:xfrm rot="5400000">
                <a:off x="1056" y="1267"/>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2" name="Line 42"/>
              <p:cNvSpPr>
                <a:spLocks noChangeShapeType="1"/>
              </p:cNvSpPr>
              <p:nvPr/>
            </p:nvSpPr>
            <p:spPr bwMode="auto">
              <a:xfrm rot="5400000">
                <a:off x="1056" y="1281"/>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3" name="Line 43"/>
              <p:cNvSpPr>
                <a:spLocks noChangeShapeType="1"/>
              </p:cNvSpPr>
              <p:nvPr/>
            </p:nvSpPr>
            <p:spPr bwMode="auto">
              <a:xfrm rot="5400000">
                <a:off x="1056" y="1294"/>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4" name="Line 44"/>
              <p:cNvSpPr>
                <a:spLocks noChangeShapeType="1"/>
              </p:cNvSpPr>
              <p:nvPr/>
            </p:nvSpPr>
            <p:spPr bwMode="auto">
              <a:xfrm rot="5400000">
                <a:off x="1056" y="1307"/>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5" name="Line 45"/>
              <p:cNvSpPr>
                <a:spLocks noChangeShapeType="1"/>
              </p:cNvSpPr>
              <p:nvPr/>
            </p:nvSpPr>
            <p:spPr bwMode="auto">
              <a:xfrm rot="5400000">
                <a:off x="1056" y="1320"/>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6" name="Line 46"/>
              <p:cNvSpPr>
                <a:spLocks noChangeShapeType="1"/>
              </p:cNvSpPr>
              <p:nvPr/>
            </p:nvSpPr>
            <p:spPr bwMode="auto">
              <a:xfrm rot="5400000">
                <a:off x="1056" y="1332"/>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47" name="Line 47"/>
              <p:cNvSpPr>
                <a:spLocks noChangeShapeType="1"/>
              </p:cNvSpPr>
              <p:nvPr/>
            </p:nvSpPr>
            <p:spPr bwMode="auto">
              <a:xfrm rot="5400000">
                <a:off x="1056" y="1343"/>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grpSp>
        <p:sp>
          <p:nvSpPr>
            <p:cNvPr id="122919" name="Rectangle 48"/>
            <p:cNvSpPr>
              <a:spLocks noChangeArrowheads="1"/>
            </p:cNvSpPr>
            <p:nvPr/>
          </p:nvSpPr>
          <p:spPr bwMode="auto">
            <a:xfrm>
              <a:off x="1645627" y="3265488"/>
              <a:ext cx="432288" cy="68262"/>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20" name="Rectangle 49"/>
            <p:cNvSpPr>
              <a:spLocks noChangeArrowheads="1"/>
            </p:cNvSpPr>
            <p:nvPr/>
          </p:nvSpPr>
          <p:spPr bwMode="auto">
            <a:xfrm rot="5400000">
              <a:off x="1491090" y="3212429"/>
              <a:ext cx="131762" cy="174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21" name="Line 50"/>
            <p:cNvSpPr>
              <a:spLocks noChangeShapeType="1"/>
            </p:cNvSpPr>
            <p:nvPr/>
          </p:nvSpPr>
          <p:spPr bwMode="auto">
            <a:xfrm rot="5400000">
              <a:off x="1554774" y="3193216"/>
              <a:ext cx="0" cy="937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2" name="Line 51"/>
            <p:cNvSpPr>
              <a:spLocks noChangeShapeType="1"/>
            </p:cNvSpPr>
            <p:nvPr/>
          </p:nvSpPr>
          <p:spPr bwMode="auto">
            <a:xfrm rot="5400000">
              <a:off x="1554041" y="3216174"/>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3" name="Line 52"/>
            <p:cNvSpPr>
              <a:spLocks noChangeShapeType="1"/>
            </p:cNvSpPr>
            <p:nvPr/>
          </p:nvSpPr>
          <p:spPr bwMode="auto">
            <a:xfrm rot="5400000">
              <a:off x="1554041" y="3236811"/>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4" name="Line 53"/>
            <p:cNvSpPr>
              <a:spLocks noChangeShapeType="1"/>
            </p:cNvSpPr>
            <p:nvPr/>
          </p:nvSpPr>
          <p:spPr bwMode="auto">
            <a:xfrm rot="5400000">
              <a:off x="1554041" y="3257449"/>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5" name="Line 54"/>
            <p:cNvSpPr>
              <a:spLocks noChangeShapeType="1"/>
            </p:cNvSpPr>
            <p:nvPr/>
          </p:nvSpPr>
          <p:spPr bwMode="auto">
            <a:xfrm rot="5400000">
              <a:off x="1554041" y="3278086"/>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6" name="Line 55"/>
            <p:cNvSpPr>
              <a:spLocks noChangeShapeType="1"/>
            </p:cNvSpPr>
            <p:nvPr/>
          </p:nvSpPr>
          <p:spPr bwMode="auto">
            <a:xfrm rot="5400000">
              <a:off x="1554041" y="3297136"/>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7" name="Line 56"/>
            <p:cNvSpPr>
              <a:spLocks noChangeShapeType="1"/>
            </p:cNvSpPr>
            <p:nvPr/>
          </p:nvSpPr>
          <p:spPr bwMode="auto">
            <a:xfrm rot="5400000">
              <a:off x="1554041" y="3314599"/>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28" name="Rectangle 57"/>
            <p:cNvSpPr>
              <a:spLocks noChangeArrowheads="1"/>
            </p:cNvSpPr>
            <p:nvPr/>
          </p:nvSpPr>
          <p:spPr bwMode="auto">
            <a:xfrm>
              <a:off x="1657350" y="4030663"/>
              <a:ext cx="432288" cy="68262"/>
            </a:xfrm>
            <a:prstGeom prst="rect">
              <a:avLst/>
            </a:prstGeom>
            <a:solidFill>
              <a:srgbClr val="FF9999"/>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29" name="Rectangle 58"/>
            <p:cNvSpPr>
              <a:spLocks noChangeArrowheads="1"/>
            </p:cNvSpPr>
            <p:nvPr/>
          </p:nvSpPr>
          <p:spPr bwMode="auto">
            <a:xfrm rot="5400000">
              <a:off x="1502813" y="3977604"/>
              <a:ext cx="131762" cy="174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30" name="Line 59"/>
            <p:cNvSpPr>
              <a:spLocks noChangeShapeType="1"/>
            </p:cNvSpPr>
            <p:nvPr/>
          </p:nvSpPr>
          <p:spPr bwMode="auto">
            <a:xfrm rot="5400000">
              <a:off x="1566497" y="3958376"/>
              <a:ext cx="0" cy="937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1" name="Line 60"/>
            <p:cNvSpPr>
              <a:spLocks noChangeShapeType="1"/>
            </p:cNvSpPr>
            <p:nvPr/>
          </p:nvSpPr>
          <p:spPr bwMode="auto">
            <a:xfrm rot="5400000">
              <a:off x="1565764" y="3981336"/>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2" name="Line 61"/>
            <p:cNvSpPr>
              <a:spLocks noChangeShapeType="1"/>
            </p:cNvSpPr>
            <p:nvPr/>
          </p:nvSpPr>
          <p:spPr bwMode="auto">
            <a:xfrm rot="5400000">
              <a:off x="1565764" y="4001970"/>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3" name="Line 62"/>
            <p:cNvSpPr>
              <a:spLocks noChangeShapeType="1"/>
            </p:cNvSpPr>
            <p:nvPr/>
          </p:nvSpPr>
          <p:spPr bwMode="auto">
            <a:xfrm rot="5400000">
              <a:off x="1565764" y="4022603"/>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4" name="Line 63"/>
            <p:cNvSpPr>
              <a:spLocks noChangeShapeType="1"/>
            </p:cNvSpPr>
            <p:nvPr/>
          </p:nvSpPr>
          <p:spPr bwMode="auto">
            <a:xfrm rot="5400000">
              <a:off x="1565764" y="4043246"/>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5" name="Line 64"/>
            <p:cNvSpPr>
              <a:spLocks noChangeShapeType="1"/>
            </p:cNvSpPr>
            <p:nvPr/>
          </p:nvSpPr>
          <p:spPr bwMode="auto">
            <a:xfrm rot="5400000">
              <a:off x="1565764" y="4062295"/>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6" name="Line 65"/>
            <p:cNvSpPr>
              <a:spLocks noChangeShapeType="1"/>
            </p:cNvSpPr>
            <p:nvPr/>
          </p:nvSpPr>
          <p:spPr bwMode="auto">
            <a:xfrm rot="5400000">
              <a:off x="1565764" y="4079760"/>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37" name="Rectangle 66"/>
            <p:cNvSpPr>
              <a:spLocks noChangeArrowheads="1"/>
            </p:cNvSpPr>
            <p:nvPr/>
          </p:nvSpPr>
          <p:spPr bwMode="auto">
            <a:xfrm>
              <a:off x="1660281" y="4792663"/>
              <a:ext cx="432288" cy="68262"/>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38" name="Rectangle 67"/>
            <p:cNvSpPr>
              <a:spLocks noChangeArrowheads="1"/>
            </p:cNvSpPr>
            <p:nvPr/>
          </p:nvSpPr>
          <p:spPr bwMode="auto">
            <a:xfrm rot="5400000">
              <a:off x="1505744" y="4739604"/>
              <a:ext cx="131762" cy="174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39" name="Line 68"/>
            <p:cNvSpPr>
              <a:spLocks noChangeShapeType="1"/>
            </p:cNvSpPr>
            <p:nvPr/>
          </p:nvSpPr>
          <p:spPr bwMode="auto">
            <a:xfrm rot="5400000">
              <a:off x="1569427" y="4720391"/>
              <a:ext cx="0" cy="937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0" name="Line 69"/>
            <p:cNvSpPr>
              <a:spLocks noChangeShapeType="1"/>
            </p:cNvSpPr>
            <p:nvPr/>
          </p:nvSpPr>
          <p:spPr bwMode="auto">
            <a:xfrm rot="5400000">
              <a:off x="1568694" y="4743349"/>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1" name="Line 70"/>
            <p:cNvSpPr>
              <a:spLocks noChangeShapeType="1"/>
            </p:cNvSpPr>
            <p:nvPr/>
          </p:nvSpPr>
          <p:spPr bwMode="auto">
            <a:xfrm rot="5400000">
              <a:off x="1568694" y="4763986"/>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2" name="Line 71"/>
            <p:cNvSpPr>
              <a:spLocks noChangeShapeType="1"/>
            </p:cNvSpPr>
            <p:nvPr/>
          </p:nvSpPr>
          <p:spPr bwMode="auto">
            <a:xfrm rot="5400000">
              <a:off x="1568694" y="4784624"/>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3" name="Line 72"/>
            <p:cNvSpPr>
              <a:spLocks noChangeShapeType="1"/>
            </p:cNvSpPr>
            <p:nvPr/>
          </p:nvSpPr>
          <p:spPr bwMode="auto">
            <a:xfrm rot="5400000">
              <a:off x="1568694" y="4805261"/>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4" name="Line 73"/>
            <p:cNvSpPr>
              <a:spLocks noChangeShapeType="1"/>
            </p:cNvSpPr>
            <p:nvPr/>
          </p:nvSpPr>
          <p:spPr bwMode="auto">
            <a:xfrm rot="5400000">
              <a:off x="1568694" y="4824311"/>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5" name="Line 74"/>
            <p:cNvSpPr>
              <a:spLocks noChangeShapeType="1"/>
            </p:cNvSpPr>
            <p:nvPr/>
          </p:nvSpPr>
          <p:spPr bwMode="auto">
            <a:xfrm rot="5400000">
              <a:off x="1568694" y="4841774"/>
              <a:ext cx="0" cy="923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46" name="Oval 75"/>
            <p:cNvSpPr>
              <a:spLocks noChangeArrowheads="1"/>
            </p:cNvSpPr>
            <p:nvPr/>
          </p:nvSpPr>
          <p:spPr bwMode="auto">
            <a:xfrm>
              <a:off x="1648564" y="5522954"/>
              <a:ext cx="297473" cy="295275"/>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47" name="Oval 76"/>
            <p:cNvSpPr>
              <a:spLocks noChangeArrowheads="1"/>
            </p:cNvSpPr>
            <p:nvPr/>
          </p:nvSpPr>
          <p:spPr bwMode="auto">
            <a:xfrm>
              <a:off x="1696919" y="5576888"/>
              <a:ext cx="191966" cy="1905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48" name="Rectangle 77"/>
            <p:cNvSpPr>
              <a:spLocks noChangeArrowheads="1"/>
            </p:cNvSpPr>
            <p:nvPr/>
          </p:nvSpPr>
          <p:spPr bwMode="auto">
            <a:xfrm>
              <a:off x="2963008" y="2871788"/>
              <a:ext cx="63012" cy="3644900"/>
            </a:xfrm>
            <a:prstGeom prst="rect">
              <a:avLst/>
            </a:prstGeom>
            <a:gradFill rotWithShape="1">
              <a:gsLst>
                <a:gs pos="0">
                  <a:srgbClr val="3333FF"/>
                </a:gs>
                <a:gs pos="100000">
                  <a:srgbClr val="FF99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49" name="Rectangle 78"/>
            <p:cNvSpPr>
              <a:spLocks noChangeArrowheads="1"/>
            </p:cNvSpPr>
            <p:nvPr/>
          </p:nvSpPr>
          <p:spPr bwMode="auto">
            <a:xfrm>
              <a:off x="2785696" y="2871788"/>
              <a:ext cx="169985" cy="68262"/>
            </a:xfrm>
            <a:prstGeom prst="rect">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0" name="Rectangle 79"/>
            <p:cNvSpPr>
              <a:spLocks noChangeArrowheads="1"/>
            </p:cNvSpPr>
            <p:nvPr/>
          </p:nvSpPr>
          <p:spPr bwMode="auto">
            <a:xfrm>
              <a:off x="2787161" y="3683000"/>
              <a:ext cx="169985" cy="68263"/>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1" name="Rectangle 80"/>
            <p:cNvSpPr>
              <a:spLocks noChangeArrowheads="1"/>
            </p:cNvSpPr>
            <p:nvPr/>
          </p:nvSpPr>
          <p:spPr bwMode="auto">
            <a:xfrm>
              <a:off x="2801815" y="4460916"/>
              <a:ext cx="158262" cy="68263"/>
            </a:xfrm>
            <a:prstGeom prst="rect">
              <a:avLst/>
            </a:prstGeom>
            <a:solidFill>
              <a:srgbClr val="99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2" name="Rectangle 81"/>
            <p:cNvSpPr>
              <a:spLocks noChangeArrowheads="1"/>
            </p:cNvSpPr>
            <p:nvPr/>
          </p:nvSpPr>
          <p:spPr bwMode="auto">
            <a:xfrm>
              <a:off x="2804751" y="5246688"/>
              <a:ext cx="158262" cy="68262"/>
            </a:xfrm>
            <a:prstGeom prst="rect">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3" name="Rectangle 82"/>
            <p:cNvSpPr>
              <a:spLocks noChangeArrowheads="1"/>
            </p:cNvSpPr>
            <p:nvPr/>
          </p:nvSpPr>
          <p:spPr bwMode="auto">
            <a:xfrm rot="5400000" flipV="1">
              <a:off x="2206808" y="5763419"/>
              <a:ext cx="58738" cy="1447800"/>
            </a:xfrm>
            <a:prstGeom prst="rect">
              <a:avLst/>
            </a:prstGeom>
            <a:solidFill>
              <a:srgbClr val="FF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4" name="Text Box 83"/>
            <p:cNvSpPr txBox="1">
              <a:spLocks noChangeArrowheads="1"/>
            </p:cNvSpPr>
            <p:nvPr/>
          </p:nvSpPr>
          <p:spPr bwMode="auto">
            <a:xfrm>
              <a:off x="1286608" y="5189559"/>
              <a:ext cx="5802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de-DE" sz="1600">
                  <a:solidFill>
                    <a:prstClr val="black"/>
                  </a:solidFill>
                  <a:ea typeface="ＭＳ Ｐゴシック" charset="-128"/>
                </a:rPr>
                <a:t>70°</a:t>
              </a:r>
            </a:p>
          </p:txBody>
        </p:sp>
        <p:sp>
          <p:nvSpPr>
            <p:cNvPr id="122955" name="Text Box 84"/>
            <p:cNvSpPr txBox="1">
              <a:spLocks noChangeArrowheads="1"/>
            </p:cNvSpPr>
            <p:nvPr/>
          </p:nvSpPr>
          <p:spPr bwMode="auto">
            <a:xfrm>
              <a:off x="2982058" y="5615009"/>
              <a:ext cx="5788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de-DE" sz="1600">
                  <a:solidFill>
                    <a:prstClr val="black"/>
                  </a:solidFill>
                  <a:ea typeface="ＭＳ Ｐゴシック" charset="-128"/>
                </a:rPr>
                <a:t>65°</a:t>
              </a:r>
            </a:p>
          </p:txBody>
        </p:sp>
      </p:grpSp>
      <p:grpSp>
        <p:nvGrpSpPr>
          <p:cNvPr id="229461" name="Group 85"/>
          <p:cNvGrpSpPr>
            <a:grpSpLocks/>
          </p:cNvGrpSpPr>
          <p:nvPr/>
        </p:nvGrpSpPr>
        <p:grpSpPr bwMode="auto">
          <a:xfrm>
            <a:off x="4906110" y="1560029"/>
            <a:ext cx="2579077" cy="4149725"/>
            <a:chOff x="3339" y="1254"/>
            <a:chExt cx="1761" cy="2614"/>
          </a:xfrm>
        </p:grpSpPr>
        <p:sp>
          <p:nvSpPr>
            <p:cNvPr id="122958" name="Rectangle 86"/>
            <p:cNvSpPr>
              <a:spLocks noChangeArrowheads="1"/>
            </p:cNvSpPr>
            <p:nvPr/>
          </p:nvSpPr>
          <p:spPr bwMode="auto">
            <a:xfrm>
              <a:off x="3339" y="3385"/>
              <a:ext cx="362" cy="483"/>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59" name="Rectangle 87"/>
            <p:cNvSpPr>
              <a:spLocks noChangeArrowheads="1"/>
            </p:cNvSpPr>
            <p:nvPr/>
          </p:nvSpPr>
          <p:spPr bwMode="auto">
            <a:xfrm rot="5400000">
              <a:off x="4147" y="1193"/>
              <a:ext cx="362" cy="483"/>
            </a:xfrm>
            <a:prstGeom prst="rect">
              <a:avLst/>
            </a:prstGeom>
            <a:gradFill rotWithShape="0">
              <a:gsLst>
                <a:gs pos="0">
                  <a:srgbClr val="FF3300">
                    <a:alpha val="85001"/>
                  </a:srgbClr>
                </a:gs>
                <a:gs pos="100000">
                  <a:srgbClr val="3333FF">
                    <a:alpha val="64998"/>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60" name="Line 88"/>
            <p:cNvSpPr>
              <a:spLocks noChangeShapeType="1"/>
            </p:cNvSpPr>
            <p:nvPr/>
          </p:nvSpPr>
          <p:spPr bwMode="auto">
            <a:xfrm>
              <a:off x="4164" y="1316"/>
              <a:ext cx="0"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1" name="Line 89"/>
            <p:cNvSpPr>
              <a:spLocks noChangeShapeType="1"/>
            </p:cNvSpPr>
            <p:nvPr/>
          </p:nvSpPr>
          <p:spPr bwMode="auto">
            <a:xfrm>
              <a:off x="4224" y="1314"/>
              <a:ext cx="2"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2" name="Line 90"/>
            <p:cNvSpPr>
              <a:spLocks noChangeShapeType="1"/>
            </p:cNvSpPr>
            <p:nvPr/>
          </p:nvSpPr>
          <p:spPr bwMode="auto">
            <a:xfrm>
              <a:off x="4281" y="131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3" name="Line 91"/>
            <p:cNvSpPr>
              <a:spLocks noChangeShapeType="1"/>
            </p:cNvSpPr>
            <p:nvPr/>
          </p:nvSpPr>
          <p:spPr bwMode="auto">
            <a:xfrm>
              <a:off x="4339" y="1313"/>
              <a:ext cx="1"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4" name="Line 92"/>
            <p:cNvSpPr>
              <a:spLocks noChangeShapeType="1"/>
            </p:cNvSpPr>
            <p:nvPr/>
          </p:nvSpPr>
          <p:spPr bwMode="auto">
            <a:xfrm>
              <a:off x="4397" y="131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5" name="Line 93"/>
            <p:cNvSpPr>
              <a:spLocks noChangeShapeType="1"/>
            </p:cNvSpPr>
            <p:nvPr/>
          </p:nvSpPr>
          <p:spPr bwMode="auto">
            <a:xfrm>
              <a:off x="4446" y="1314"/>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6" name="Line 94"/>
            <p:cNvSpPr>
              <a:spLocks noChangeShapeType="1"/>
            </p:cNvSpPr>
            <p:nvPr/>
          </p:nvSpPr>
          <p:spPr bwMode="auto">
            <a:xfrm>
              <a:off x="4494" y="131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7" name="Rectangle 95"/>
            <p:cNvSpPr>
              <a:spLocks noChangeArrowheads="1"/>
            </p:cNvSpPr>
            <p:nvPr/>
          </p:nvSpPr>
          <p:spPr bwMode="auto">
            <a:xfrm rot="5400000">
              <a:off x="4151" y="1697"/>
              <a:ext cx="362" cy="483"/>
            </a:xfrm>
            <a:prstGeom prst="rect">
              <a:avLst/>
            </a:prstGeom>
            <a:gradFill rotWithShape="0">
              <a:gsLst>
                <a:gs pos="0">
                  <a:srgbClr val="FF3300">
                    <a:alpha val="85001"/>
                  </a:srgbClr>
                </a:gs>
                <a:gs pos="100000">
                  <a:srgbClr val="3333FF">
                    <a:alpha val="64998"/>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68" name="Line 96"/>
            <p:cNvSpPr>
              <a:spLocks noChangeShapeType="1"/>
            </p:cNvSpPr>
            <p:nvPr/>
          </p:nvSpPr>
          <p:spPr bwMode="auto">
            <a:xfrm>
              <a:off x="4168" y="1820"/>
              <a:ext cx="0"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69" name="Line 97"/>
            <p:cNvSpPr>
              <a:spLocks noChangeShapeType="1"/>
            </p:cNvSpPr>
            <p:nvPr/>
          </p:nvSpPr>
          <p:spPr bwMode="auto">
            <a:xfrm>
              <a:off x="4228" y="1818"/>
              <a:ext cx="2"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0" name="Line 98"/>
            <p:cNvSpPr>
              <a:spLocks noChangeShapeType="1"/>
            </p:cNvSpPr>
            <p:nvPr/>
          </p:nvSpPr>
          <p:spPr bwMode="auto">
            <a:xfrm>
              <a:off x="4285" y="1817"/>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1" name="Line 99"/>
            <p:cNvSpPr>
              <a:spLocks noChangeShapeType="1"/>
            </p:cNvSpPr>
            <p:nvPr/>
          </p:nvSpPr>
          <p:spPr bwMode="auto">
            <a:xfrm>
              <a:off x="4343" y="1817"/>
              <a:ext cx="1"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2" name="Line 100"/>
            <p:cNvSpPr>
              <a:spLocks noChangeShapeType="1"/>
            </p:cNvSpPr>
            <p:nvPr/>
          </p:nvSpPr>
          <p:spPr bwMode="auto">
            <a:xfrm>
              <a:off x="4401" y="1817"/>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3" name="Line 101"/>
            <p:cNvSpPr>
              <a:spLocks noChangeShapeType="1"/>
            </p:cNvSpPr>
            <p:nvPr/>
          </p:nvSpPr>
          <p:spPr bwMode="auto">
            <a:xfrm>
              <a:off x="4450" y="1818"/>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4" name="Line 102"/>
            <p:cNvSpPr>
              <a:spLocks noChangeShapeType="1"/>
            </p:cNvSpPr>
            <p:nvPr/>
          </p:nvSpPr>
          <p:spPr bwMode="auto">
            <a:xfrm>
              <a:off x="4498" y="1817"/>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5" name="Rectangle 103"/>
            <p:cNvSpPr>
              <a:spLocks noChangeArrowheads="1"/>
            </p:cNvSpPr>
            <p:nvPr/>
          </p:nvSpPr>
          <p:spPr bwMode="auto">
            <a:xfrm rot="5400000">
              <a:off x="4159" y="2185"/>
              <a:ext cx="362" cy="483"/>
            </a:xfrm>
            <a:prstGeom prst="rect">
              <a:avLst/>
            </a:prstGeom>
            <a:gradFill rotWithShape="0">
              <a:gsLst>
                <a:gs pos="0">
                  <a:srgbClr val="FF3300">
                    <a:alpha val="85001"/>
                  </a:srgbClr>
                </a:gs>
                <a:gs pos="100000">
                  <a:srgbClr val="3333FF">
                    <a:alpha val="64998"/>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76" name="Line 104"/>
            <p:cNvSpPr>
              <a:spLocks noChangeShapeType="1"/>
            </p:cNvSpPr>
            <p:nvPr/>
          </p:nvSpPr>
          <p:spPr bwMode="auto">
            <a:xfrm>
              <a:off x="4176" y="2308"/>
              <a:ext cx="0"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7" name="Line 105"/>
            <p:cNvSpPr>
              <a:spLocks noChangeShapeType="1"/>
            </p:cNvSpPr>
            <p:nvPr/>
          </p:nvSpPr>
          <p:spPr bwMode="auto">
            <a:xfrm>
              <a:off x="4236" y="2306"/>
              <a:ext cx="2"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8" name="Line 106"/>
            <p:cNvSpPr>
              <a:spLocks noChangeShapeType="1"/>
            </p:cNvSpPr>
            <p:nvPr/>
          </p:nvSpPr>
          <p:spPr bwMode="auto">
            <a:xfrm>
              <a:off x="4293" y="2305"/>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79" name="Line 107"/>
            <p:cNvSpPr>
              <a:spLocks noChangeShapeType="1"/>
            </p:cNvSpPr>
            <p:nvPr/>
          </p:nvSpPr>
          <p:spPr bwMode="auto">
            <a:xfrm>
              <a:off x="4351" y="2305"/>
              <a:ext cx="1"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0" name="Line 108"/>
            <p:cNvSpPr>
              <a:spLocks noChangeShapeType="1"/>
            </p:cNvSpPr>
            <p:nvPr/>
          </p:nvSpPr>
          <p:spPr bwMode="auto">
            <a:xfrm>
              <a:off x="4409" y="2305"/>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1" name="Line 109"/>
            <p:cNvSpPr>
              <a:spLocks noChangeShapeType="1"/>
            </p:cNvSpPr>
            <p:nvPr/>
          </p:nvSpPr>
          <p:spPr bwMode="auto">
            <a:xfrm>
              <a:off x="4458" y="2306"/>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2" name="Line 110"/>
            <p:cNvSpPr>
              <a:spLocks noChangeShapeType="1"/>
            </p:cNvSpPr>
            <p:nvPr/>
          </p:nvSpPr>
          <p:spPr bwMode="auto">
            <a:xfrm>
              <a:off x="4506" y="2305"/>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3" name="Rectangle 111"/>
            <p:cNvSpPr>
              <a:spLocks noChangeArrowheads="1"/>
            </p:cNvSpPr>
            <p:nvPr/>
          </p:nvSpPr>
          <p:spPr bwMode="auto">
            <a:xfrm rot="5400000">
              <a:off x="4159" y="2673"/>
              <a:ext cx="362" cy="483"/>
            </a:xfrm>
            <a:prstGeom prst="rect">
              <a:avLst/>
            </a:prstGeom>
            <a:gradFill rotWithShape="0">
              <a:gsLst>
                <a:gs pos="0">
                  <a:srgbClr val="FF3300">
                    <a:alpha val="85001"/>
                  </a:srgbClr>
                </a:gs>
                <a:gs pos="100000">
                  <a:srgbClr val="3333FF">
                    <a:alpha val="64998"/>
                  </a:srgbClr>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84" name="Line 112"/>
            <p:cNvSpPr>
              <a:spLocks noChangeShapeType="1"/>
            </p:cNvSpPr>
            <p:nvPr/>
          </p:nvSpPr>
          <p:spPr bwMode="auto">
            <a:xfrm>
              <a:off x="4176" y="2796"/>
              <a:ext cx="0"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5" name="Line 113"/>
            <p:cNvSpPr>
              <a:spLocks noChangeShapeType="1"/>
            </p:cNvSpPr>
            <p:nvPr/>
          </p:nvSpPr>
          <p:spPr bwMode="auto">
            <a:xfrm>
              <a:off x="4236" y="2794"/>
              <a:ext cx="2" cy="2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6" name="Line 114"/>
            <p:cNvSpPr>
              <a:spLocks noChangeShapeType="1"/>
            </p:cNvSpPr>
            <p:nvPr/>
          </p:nvSpPr>
          <p:spPr bwMode="auto">
            <a:xfrm>
              <a:off x="4293" y="279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7" name="Line 115"/>
            <p:cNvSpPr>
              <a:spLocks noChangeShapeType="1"/>
            </p:cNvSpPr>
            <p:nvPr/>
          </p:nvSpPr>
          <p:spPr bwMode="auto">
            <a:xfrm>
              <a:off x="4351" y="2793"/>
              <a:ext cx="1"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8" name="Line 116"/>
            <p:cNvSpPr>
              <a:spLocks noChangeShapeType="1"/>
            </p:cNvSpPr>
            <p:nvPr/>
          </p:nvSpPr>
          <p:spPr bwMode="auto">
            <a:xfrm>
              <a:off x="4409" y="279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89" name="Line 117"/>
            <p:cNvSpPr>
              <a:spLocks noChangeShapeType="1"/>
            </p:cNvSpPr>
            <p:nvPr/>
          </p:nvSpPr>
          <p:spPr bwMode="auto">
            <a:xfrm>
              <a:off x="4458" y="2794"/>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0" name="Line 118"/>
            <p:cNvSpPr>
              <a:spLocks noChangeShapeType="1"/>
            </p:cNvSpPr>
            <p:nvPr/>
          </p:nvSpPr>
          <p:spPr bwMode="auto">
            <a:xfrm>
              <a:off x="4506" y="2793"/>
              <a:ext cx="0" cy="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1" name="Rectangle 119"/>
            <p:cNvSpPr>
              <a:spLocks noChangeArrowheads="1"/>
            </p:cNvSpPr>
            <p:nvPr/>
          </p:nvSpPr>
          <p:spPr bwMode="auto">
            <a:xfrm>
              <a:off x="3877" y="1289"/>
              <a:ext cx="44" cy="231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92" name="Rectangle 120"/>
            <p:cNvSpPr>
              <a:spLocks noChangeArrowheads="1"/>
            </p:cNvSpPr>
            <p:nvPr/>
          </p:nvSpPr>
          <p:spPr bwMode="auto">
            <a:xfrm>
              <a:off x="3704" y="3559"/>
              <a:ext cx="173" cy="4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93" name="Rectangle 121"/>
            <p:cNvSpPr>
              <a:spLocks noChangeArrowheads="1"/>
            </p:cNvSpPr>
            <p:nvPr/>
          </p:nvSpPr>
          <p:spPr bwMode="auto">
            <a:xfrm>
              <a:off x="3790" y="1289"/>
              <a:ext cx="295" cy="4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94" name="Rectangle 122"/>
            <p:cNvSpPr>
              <a:spLocks noChangeArrowheads="1"/>
            </p:cNvSpPr>
            <p:nvPr/>
          </p:nvSpPr>
          <p:spPr bwMode="auto">
            <a:xfrm rot="5400000">
              <a:off x="3688" y="1251"/>
              <a:ext cx="83" cy="1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2995" name="Line 123"/>
            <p:cNvSpPr>
              <a:spLocks noChangeShapeType="1"/>
            </p:cNvSpPr>
            <p:nvPr/>
          </p:nvSpPr>
          <p:spPr bwMode="auto">
            <a:xfrm rot="5400000">
              <a:off x="3728" y="1241"/>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6" name="Line 124"/>
            <p:cNvSpPr>
              <a:spLocks noChangeShapeType="1"/>
            </p:cNvSpPr>
            <p:nvPr/>
          </p:nvSpPr>
          <p:spPr bwMode="auto">
            <a:xfrm rot="5400000">
              <a:off x="3728" y="1255"/>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7" name="Line 125"/>
            <p:cNvSpPr>
              <a:spLocks noChangeShapeType="1"/>
            </p:cNvSpPr>
            <p:nvPr/>
          </p:nvSpPr>
          <p:spPr bwMode="auto">
            <a:xfrm rot="5400000">
              <a:off x="3728" y="1268"/>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8" name="Line 126"/>
            <p:cNvSpPr>
              <a:spLocks noChangeShapeType="1"/>
            </p:cNvSpPr>
            <p:nvPr/>
          </p:nvSpPr>
          <p:spPr bwMode="auto">
            <a:xfrm rot="5400000">
              <a:off x="3728" y="1281"/>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2999" name="Line 127"/>
            <p:cNvSpPr>
              <a:spLocks noChangeShapeType="1"/>
            </p:cNvSpPr>
            <p:nvPr/>
          </p:nvSpPr>
          <p:spPr bwMode="auto">
            <a:xfrm rot="5400000">
              <a:off x="3728" y="1294"/>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0" name="Line 128"/>
            <p:cNvSpPr>
              <a:spLocks noChangeShapeType="1"/>
            </p:cNvSpPr>
            <p:nvPr/>
          </p:nvSpPr>
          <p:spPr bwMode="auto">
            <a:xfrm rot="5400000">
              <a:off x="3728" y="1306"/>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1" name="Line 129"/>
            <p:cNvSpPr>
              <a:spLocks noChangeShapeType="1"/>
            </p:cNvSpPr>
            <p:nvPr/>
          </p:nvSpPr>
          <p:spPr bwMode="auto">
            <a:xfrm rot="5400000">
              <a:off x="3728" y="1317"/>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2" name="Rectangle 130"/>
            <p:cNvSpPr>
              <a:spLocks noChangeArrowheads="1"/>
            </p:cNvSpPr>
            <p:nvPr/>
          </p:nvSpPr>
          <p:spPr bwMode="auto">
            <a:xfrm>
              <a:off x="3793" y="1786"/>
              <a:ext cx="295" cy="43"/>
            </a:xfrm>
            <a:prstGeom prst="rect">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03" name="Rectangle 131"/>
            <p:cNvSpPr>
              <a:spLocks noChangeArrowheads="1"/>
            </p:cNvSpPr>
            <p:nvPr/>
          </p:nvSpPr>
          <p:spPr bwMode="auto">
            <a:xfrm rot="5400000">
              <a:off x="3691" y="1748"/>
              <a:ext cx="83" cy="1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04" name="Line 132"/>
            <p:cNvSpPr>
              <a:spLocks noChangeShapeType="1"/>
            </p:cNvSpPr>
            <p:nvPr/>
          </p:nvSpPr>
          <p:spPr bwMode="auto">
            <a:xfrm rot="5400000">
              <a:off x="3731" y="1738"/>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5" name="Line 133"/>
            <p:cNvSpPr>
              <a:spLocks noChangeShapeType="1"/>
            </p:cNvSpPr>
            <p:nvPr/>
          </p:nvSpPr>
          <p:spPr bwMode="auto">
            <a:xfrm rot="5400000">
              <a:off x="3731" y="1752"/>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6" name="Line 134"/>
            <p:cNvSpPr>
              <a:spLocks noChangeShapeType="1"/>
            </p:cNvSpPr>
            <p:nvPr/>
          </p:nvSpPr>
          <p:spPr bwMode="auto">
            <a:xfrm rot="5400000">
              <a:off x="3731" y="1765"/>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7" name="Line 135"/>
            <p:cNvSpPr>
              <a:spLocks noChangeShapeType="1"/>
            </p:cNvSpPr>
            <p:nvPr/>
          </p:nvSpPr>
          <p:spPr bwMode="auto">
            <a:xfrm rot="5400000">
              <a:off x="3731" y="1778"/>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8" name="Line 136"/>
            <p:cNvSpPr>
              <a:spLocks noChangeShapeType="1"/>
            </p:cNvSpPr>
            <p:nvPr/>
          </p:nvSpPr>
          <p:spPr bwMode="auto">
            <a:xfrm rot="5400000">
              <a:off x="3731" y="1791"/>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09" name="Line 137"/>
            <p:cNvSpPr>
              <a:spLocks noChangeShapeType="1"/>
            </p:cNvSpPr>
            <p:nvPr/>
          </p:nvSpPr>
          <p:spPr bwMode="auto">
            <a:xfrm rot="5400000">
              <a:off x="3731" y="1803"/>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0" name="Line 138"/>
            <p:cNvSpPr>
              <a:spLocks noChangeShapeType="1"/>
            </p:cNvSpPr>
            <p:nvPr/>
          </p:nvSpPr>
          <p:spPr bwMode="auto">
            <a:xfrm rot="5400000">
              <a:off x="3731" y="1814"/>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1" name="Rectangle 139"/>
            <p:cNvSpPr>
              <a:spLocks noChangeArrowheads="1"/>
            </p:cNvSpPr>
            <p:nvPr/>
          </p:nvSpPr>
          <p:spPr bwMode="auto">
            <a:xfrm>
              <a:off x="3801" y="2268"/>
              <a:ext cx="295" cy="43"/>
            </a:xfrm>
            <a:prstGeom prst="rect">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12" name="Rectangle 140"/>
            <p:cNvSpPr>
              <a:spLocks noChangeArrowheads="1"/>
            </p:cNvSpPr>
            <p:nvPr/>
          </p:nvSpPr>
          <p:spPr bwMode="auto">
            <a:xfrm rot="5400000">
              <a:off x="3699" y="2230"/>
              <a:ext cx="83" cy="1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13" name="Line 141"/>
            <p:cNvSpPr>
              <a:spLocks noChangeShapeType="1"/>
            </p:cNvSpPr>
            <p:nvPr/>
          </p:nvSpPr>
          <p:spPr bwMode="auto">
            <a:xfrm rot="5400000">
              <a:off x="3739" y="2220"/>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4" name="Line 142"/>
            <p:cNvSpPr>
              <a:spLocks noChangeShapeType="1"/>
            </p:cNvSpPr>
            <p:nvPr/>
          </p:nvSpPr>
          <p:spPr bwMode="auto">
            <a:xfrm rot="5400000">
              <a:off x="3739" y="2234"/>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5" name="Line 143"/>
            <p:cNvSpPr>
              <a:spLocks noChangeShapeType="1"/>
            </p:cNvSpPr>
            <p:nvPr/>
          </p:nvSpPr>
          <p:spPr bwMode="auto">
            <a:xfrm rot="5400000">
              <a:off x="3739" y="2247"/>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6" name="Line 144"/>
            <p:cNvSpPr>
              <a:spLocks noChangeShapeType="1"/>
            </p:cNvSpPr>
            <p:nvPr/>
          </p:nvSpPr>
          <p:spPr bwMode="auto">
            <a:xfrm rot="5400000">
              <a:off x="3739" y="2260"/>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7" name="Line 145"/>
            <p:cNvSpPr>
              <a:spLocks noChangeShapeType="1"/>
            </p:cNvSpPr>
            <p:nvPr/>
          </p:nvSpPr>
          <p:spPr bwMode="auto">
            <a:xfrm rot="5400000">
              <a:off x="3739" y="2273"/>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8" name="Line 146"/>
            <p:cNvSpPr>
              <a:spLocks noChangeShapeType="1"/>
            </p:cNvSpPr>
            <p:nvPr/>
          </p:nvSpPr>
          <p:spPr bwMode="auto">
            <a:xfrm rot="5400000">
              <a:off x="3739" y="2285"/>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19" name="Line 147"/>
            <p:cNvSpPr>
              <a:spLocks noChangeShapeType="1"/>
            </p:cNvSpPr>
            <p:nvPr/>
          </p:nvSpPr>
          <p:spPr bwMode="auto">
            <a:xfrm rot="5400000">
              <a:off x="3739" y="2296"/>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0" name="Rectangle 148"/>
            <p:cNvSpPr>
              <a:spLocks noChangeArrowheads="1"/>
            </p:cNvSpPr>
            <p:nvPr/>
          </p:nvSpPr>
          <p:spPr bwMode="auto">
            <a:xfrm>
              <a:off x="3803" y="2748"/>
              <a:ext cx="295" cy="43"/>
            </a:xfrm>
            <a:prstGeom prst="rect">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21" name="Rectangle 149"/>
            <p:cNvSpPr>
              <a:spLocks noChangeArrowheads="1"/>
            </p:cNvSpPr>
            <p:nvPr/>
          </p:nvSpPr>
          <p:spPr bwMode="auto">
            <a:xfrm rot="5400000">
              <a:off x="3701" y="2710"/>
              <a:ext cx="83" cy="11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3300">
                      <a:alpha val="34901"/>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22" name="Line 150"/>
            <p:cNvSpPr>
              <a:spLocks noChangeShapeType="1"/>
            </p:cNvSpPr>
            <p:nvPr/>
          </p:nvSpPr>
          <p:spPr bwMode="auto">
            <a:xfrm rot="5400000">
              <a:off x="3741" y="2700"/>
              <a:ext cx="0" cy="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3" name="Line 151"/>
            <p:cNvSpPr>
              <a:spLocks noChangeShapeType="1"/>
            </p:cNvSpPr>
            <p:nvPr/>
          </p:nvSpPr>
          <p:spPr bwMode="auto">
            <a:xfrm rot="5400000">
              <a:off x="3741" y="2714"/>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4" name="Line 152"/>
            <p:cNvSpPr>
              <a:spLocks noChangeShapeType="1"/>
            </p:cNvSpPr>
            <p:nvPr/>
          </p:nvSpPr>
          <p:spPr bwMode="auto">
            <a:xfrm rot="5400000">
              <a:off x="3741" y="2727"/>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5" name="Line 153"/>
            <p:cNvSpPr>
              <a:spLocks noChangeShapeType="1"/>
            </p:cNvSpPr>
            <p:nvPr/>
          </p:nvSpPr>
          <p:spPr bwMode="auto">
            <a:xfrm rot="5400000">
              <a:off x="3741" y="2740"/>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6" name="Line 154"/>
            <p:cNvSpPr>
              <a:spLocks noChangeShapeType="1"/>
            </p:cNvSpPr>
            <p:nvPr/>
          </p:nvSpPr>
          <p:spPr bwMode="auto">
            <a:xfrm rot="5400000">
              <a:off x="3741" y="2753"/>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7" name="Line 155"/>
            <p:cNvSpPr>
              <a:spLocks noChangeShapeType="1"/>
            </p:cNvSpPr>
            <p:nvPr/>
          </p:nvSpPr>
          <p:spPr bwMode="auto">
            <a:xfrm rot="5400000">
              <a:off x="3741" y="2765"/>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8" name="Line 156"/>
            <p:cNvSpPr>
              <a:spLocks noChangeShapeType="1"/>
            </p:cNvSpPr>
            <p:nvPr/>
          </p:nvSpPr>
          <p:spPr bwMode="auto">
            <a:xfrm rot="5400000">
              <a:off x="3741" y="2776"/>
              <a:ext cx="0" cy="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23029" name="Oval 157"/>
            <p:cNvSpPr>
              <a:spLocks noChangeArrowheads="1"/>
            </p:cNvSpPr>
            <p:nvPr/>
          </p:nvSpPr>
          <p:spPr bwMode="auto">
            <a:xfrm>
              <a:off x="3794" y="3208"/>
              <a:ext cx="204" cy="186"/>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0" name="Oval 158"/>
            <p:cNvSpPr>
              <a:spLocks noChangeArrowheads="1"/>
            </p:cNvSpPr>
            <p:nvPr/>
          </p:nvSpPr>
          <p:spPr bwMode="auto">
            <a:xfrm>
              <a:off x="3828" y="3242"/>
              <a:ext cx="131" cy="12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1" name="Rectangle 159"/>
            <p:cNvSpPr>
              <a:spLocks noChangeArrowheads="1"/>
            </p:cNvSpPr>
            <p:nvPr/>
          </p:nvSpPr>
          <p:spPr bwMode="auto">
            <a:xfrm>
              <a:off x="4691" y="1537"/>
              <a:ext cx="44" cy="2297"/>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2" name="Rectangle 160"/>
            <p:cNvSpPr>
              <a:spLocks noChangeArrowheads="1"/>
            </p:cNvSpPr>
            <p:nvPr/>
          </p:nvSpPr>
          <p:spPr bwMode="auto">
            <a:xfrm>
              <a:off x="4571" y="1538"/>
              <a:ext cx="116" cy="43"/>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3" name="Rectangle 161"/>
            <p:cNvSpPr>
              <a:spLocks noChangeArrowheads="1"/>
            </p:cNvSpPr>
            <p:nvPr/>
          </p:nvSpPr>
          <p:spPr bwMode="auto">
            <a:xfrm>
              <a:off x="4572" y="2049"/>
              <a:ext cx="116" cy="43"/>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4" name="Rectangle 162"/>
            <p:cNvSpPr>
              <a:spLocks noChangeArrowheads="1"/>
            </p:cNvSpPr>
            <p:nvPr/>
          </p:nvSpPr>
          <p:spPr bwMode="auto">
            <a:xfrm>
              <a:off x="4582" y="2539"/>
              <a:ext cx="108" cy="43"/>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5" name="Rectangle 163"/>
            <p:cNvSpPr>
              <a:spLocks noChangeArrowheads="1"/>
            </p:cNvSpPr>
            <p:nvPr/>
          </p:nvSpPr>
          <p:spPr bwMode="auto">
            <a:xfrm>
              <a:off x="4584" y="3034"/>
              <a:ext cx="108" cy="43"/>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6" name="Rectangle 164"/>
            <p:cNvSpPr>
              <a:spLocks noChangeArrowheads="1"/>
            </p:cNvSpPr>
            <p:nvPr/>
          </p:nvSpPr>
          <p:spPr bwMode="auto">
            <a:xfrm rot="5400000" flipV="1">
              <a:off x="4177" y="3322"/>
              <a:ext cx="37" cy="988"/>
            </a:xfrm>
            <a:prstGeom prst="rect">
              <a:avLst/>
            </a:prstGeom>
            <a:solidFill>
              <a:srgbClr val="9999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3037" name="Text Box 165"/>
            <p:cNvSpPr txBox="1">
              <a:spLocks noChangeArrowheads="1"/>
            </p:cNvSpPr>
            <p:nvPr/>
          </p:nvSpPr>
          <p:spPr bwMode="auto">
            <a:xfrm>
              <a:off x="3548" y="2998"/>
              <a:ext cx="3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de-DE" sz="1600">
                  <a:solidFill>
                    <a:prstClr val="black"/>
                  </a:solidFill>
                  <a:ea typeface="ＭＳ Ｐゴシック" charset="-128"/>
                </a:rPr>
                <a:t>60°</a:t>
              </a:r>
            </a:p>
          </p:txBody>
        </p:sp>
        <p:sp>
          <p:nvSpPr>
            <p:cNvPr id="123038" name="Text Box 166"/>
            <p:cNvSpPr txBox="1">
              <a:spLocks noChangeArrowheads="1"/>
            </p:cNvSpPr>
            <p:nvPr/>
          </p:nvSpPr>
          <p:spPr bwMode="auto">
            <a:xfrm>
              <a:off x="4704" y="3266"/>
              <a:ext cx="3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de-DE" sz="1600">
                  <a:solidFill>
                    <a:prstClr val="black"/>
                  </a:solidFill>
                  <a:ea typeface="ＭＳ Ｐゴシック" charset="-128"/>
                </a:rPr>
                <a:t>40°</a:t>
              </a:r>
            </a:p>
          </p:txBody>
        </p:sp>
      </p:grpSp>
      <p:sp>
        <p:nvSpPr>
          <p:cNvPr id="122957" name="Rectangle 167"/>
          <p:cNvSpPr>
            <a:spLocks noGrp="1" noChangeArrowheads="1"/>
          </p:cNvSpPr>
          <p:nvPr>
            <p:ph type="title"/>
          </p:nvPr>
        </p:nvSpPr>
        <p:spPr>
          <a:prstGeom prst="rect">
            <a:avLst/>
          </a:prstGeom>
          <a:noFill/>
        </p:spPr>
        <p:txBody>
          <a:bodyPr/>
          <a:lstStyle/>
          <a:p>
            <a:pPr eaLnBrk="1" hangingPunct="1"/>
            <a:r>
              <a:rPr lang="de-DE" sz="2800" b="1" dirty="0" smtClean="0">
                <a:solidFill>
                  <a:schemeClr val="tx1">
                    <a:lumMod val="75000"/>
                    <a:lumOff val="25000"/>
                  </a:schemeClr>
                </a:solidFill>
                <a:latin typeface="Arial" pitchFamily="34" charset="0"/>
                <a:cs typeface="Arial" pitchFamily="34" charset="0"/>
              </a:rPr>
              <a:t>Der Hydraulische Abgleich</a:t>
            </a:r>
            <a:br>
              <a:rPr lang="de-DE" sz="2800" b="1" dirty="0" smtClean="0">
                <a:solidFill>
                  <a:schemeClr val="tx1">
                    <a:lumMod val="75000"/>
                    <a:lumOff val="25000"/>
                  </a:schemeClr>
                </a:solidFill>
                <a:latin typeface="Arial" pitchFamily="34" charset="0"/>
                <a:cs typeface="Arial" pitchFamily="34" charset="0"/>
              </a:rPr>
            </a:br>
            <a:endParaRPr lang="de-DE" sz="2800" b="1" dirty="0" smtClean="0">
              <a:solidFill>
                <a:schemeClr val="tx1">
                  <a:lumMod val="75000"/>
                  <a:lumOff val="25000"/>
                </a:schemeClr>
              </a:solidFill>
              <a:latin typeface="Arial" pitchFamily="34" charset="0"/>
              <a:cs typeface="Arial" pitchFamily="34" charset="0"/>
            </a:endParaRPr>
          </a:p>
        </p:txBody>
      </p:sp>
      <p:sp>
        <p:nvSpPr>
          <p:cNvPr id="169"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Auf </a:t>
            </a:r>
            <a:r>
              <a:rPr lang="de-DE" sz="2800" dirty="0">
                <a:solidFill>
                  <a:schemeClr val="tx1">
                    <a:lumMod val="75000"/>
                    <a:lumOff val="25000"/>
                  </a:schemeClr>
                </a:solidFill>
                <a:latin typeface="Arial" pitchFamily="34" charset="0"/>
                <a:cs typeface="Arial" pitchFamily="34" charset="0"/>
              </a:rPr>
              <a:t>die Einstellung kommt es an!</a:t>
            </a:r>
            <a:endParaRPr lang="de-DE" sz="2800" dirty="0" smtClean="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833066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29461"/>
                                        </p:tgtEl>
                                        <p:attrNameLst>
                                          <p:attrName>style.visibility</p:attrName>
                                        </p:attrNameLst>
                                      </p:cBhvr>
                                      <p:to>
                                        <p:strVal val="visible"/>
                                      </p:to>
                                    </p:set>
                                    <p:anim calcmode="lin" valueType="num">
                                      <p:cBhvr additive="base">
                                        <p:cTn id="7" dur="2000" fill="hold"/>
                                        <p:tgtEl>
                                          <p:spTgt spid="229461"/>
                                        </p:tgtEl>
                                        <p:attrNameLst>
                                          <p:attrName>ppt_x</p:attrName>
                                        </p:attrNameLst>
                                      </p:cBhvr>
                                      <p:tavLst>
                                        <p:tav tm="0">
                                          <p:val>
                                            <p:strVal val="1+#ppt_w/2"/>
                                          </p:val>
                                        </p:tav>
                                        <p:tav tm="100000">
                                          <p:val>
                                            <p:strVal val="#ppt_x"/>
                                          </p:val>
                                        </p:tav>
                                      </p:tavLst>
                                    </p:anim>
                                    <p:anim calcmode="lin" valueType="num">
                                      <p:cBhvr additive="base">
                                        <p:cTn id="8" dur="2000" fill="hold"/>
                                        <p:tgtEl>
                                          <p:spTgt spid="22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Der hydraulische Abgleich</a:t>
            </a:r>
            <a:endParaRPr lang="de-DE" dirty="0"/>
          </a:p>
        </p:txBody>
      </p:sp>
      <p:sp>
        <p:nvSpPr>
          <p:cNvPr id="865282" name="Text Box 2"/>
          <p:cNvSpPr txBox="1">
            <a:spLocks noChangeArrowheads="1"/>
          </p:cNvSpPr>
          <p:nvPr/>
        </p:nvSpPr>
        <p:spPr bwMode="auto">
          <a:xfrm>
            <a:off x="404763" y="2510486"/>
            <a:ext cx="769724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6700" indent="-266700">
              <a:defRPr sz="2400">
                <a:solidFill>
                  <a:schemeClr val="tx1"/>
                </a:solidFill>
                <a:latin typeface="Times New Roman" pitchFamily="18" charset="0"/>
              </a:defRPr>
            </a:lvl1pPr>
            <a:lvl2pPr>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marL="342900" indent="-342900">
              <a:spcBef>
                <a:spcPct val="50000"/>
              </a:spcBef>
              <a:buClr>
                <a:schemeClr val="tx1">
                  <a:lumMod val="75000"/>
                  <a:lumOff val="25000"/>
                </a:schemeClr>
              </a:buClr>
              <a:buFont typeface="Arial" pitchFamily="34" charset="0"/>
              <a:buChar char="•"/>
            </a:pPr>
            <a:r>
              <a:rPr lang="de-DE" altLang="de-DE" dirty="0">
                <a:latin typeface="Arial" charset="0"/>
              </a:rPr>
              <a:t>Der hydraulische Abgleich gehört zu den </a:t>
            </a:r>
            <a:r>
              <a:rPr lang="de-DE" altLang="de-DE" b="1" dirty="0">
                <a:latin typeface="Arial" charset="0"/>
              </a:rPr>
              <a:t>anerkannten Regeln der Technik </a:t>
            </a:r>
            <a:r>
              <a:rPr lang="de-DE" altLang="de-DE" dirty="0">
                <a:latin typeface="Arial" charset="0"/>
              </a:rPr>
              <a:t>- festgehalten in der DIN 18380, die insbesondere bei Verträgen auf Basis der VOB zu beachten ist!</a:t>
            </a:r>
          </a:p>
          <a:p>
            <a:pPr marL="342900" indent="-342900">
              <a:spcBef>
                <a:spcPct val="50000"/>
              </a:spcBef>
              <a:buClr>
                <a:schemeClr val="tx1">
                  <a:lumMod val="75000"/>
                  <a:lumOff val="25000"/>
                </a:schemeClr>
              </a:buClr>
              <a:buFont typeface="Arial" pitchFamily="34" charset="0"/>
              <a:buChar char="•"/>
            </a:pPr>
            <a:r>
              <a:rPr lang="de-DE" altLang="de-DE" dirty="0">
                <a:latin typeface="Arial" charset="0"/>
              </a:rPr>
              <a:t>Der hydraulische Abgleich ist nach der VOB ein immer zu leistender Teil der Bauleistungen!</a:t>
            </a:r>
          </a:p>
        </p:txBody>
      </p:sp>
      <p:sp>
        <p:nvSpPr>
          <p:cNvPr id="865283" name="Rectangle 3"/>
          <p:cNvSpPr>
            <a:spLocks noChangeArrowheads="1"/>
          </p:cNvSpPr>
          <p:nvPr/>
        </p:nvSpPr>
        <p:spPr bwMode="auto">
          <a:xfrm>
            <a:off x="396782" y="1653236"/>
            <a:ext cx="7338366" cy="75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pPr algn="l"/>
            <a:r>
              <a:rPr lang="de-DE" altLang="de-DE" sz="2800" dirty="0" smtClean="0">
                <a:solidFill>
                  <a:srgbClr val="C00000"/>
                </a:solidFill>
              </a:rPr>
              <a:t>Übrigens:</a:t>
            </a:r>
            <a:endParaRPr lang="de-DE" altLang="de-DE" sz="2800" dirty="0">
              <a:solidFill>
                <a:srgbClr val="C00000"/>
              </a:solidFill>
            </a:endParaRPr>
          </a:p>
        </p:txBody>
      </p:sp>
      <p:sp>
        <p:nvSpPr>
          <p:cNvPr id="865284" name="Text Box 4"/>
          <p:cNvSpPr txBox="1">
            <a:spLocks noChangeArrowheads="1"/>
          </p:cNvSpPr>
          <p:nvPr/>
        </p:nvSpPr>
        <p:spPr bwMode="auto">
          <a:xfrm>
            <a:off x="340452" y="6486526"/>
            <a:ext cx="4994031"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000"/>
              <a:t>Quelle: Jagnow, Wolff: Optimus – Optimierung von Heizungsanlagen, www.delta-q.de</a:t>
            </a:r>
          </a:p>
        </p:txBody>
      </p:sp>
    </p:spTree>
    <p:extLst>
      <p:ext uri="{BB962C8B-B14F-4D97-AF65-F5344CB8AC3E}">
        <p14:creationId xmlns:p14="http://schemas.microsoft.com/office/powerpoint/2010/main" val="363656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WÄRMEDÄMMUNG DER GEBÄUDEHÜLLE</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4291448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Brennwertkessel</a:t>
            </a:r>
            <a:endParaRPr lang="de-DE" altLang="de-DE" sz="2800" b="1" dirty="0">
              <a:solidFill>
                <a:srgbClr val="0000FF"/>
              </a:solidFill>
              <a:latin typeface="Arial" pitchFamily="34" charset="0"/>
              <a:cs typeface="Arial" pitchFamily="34" charset="0"/>
            </a:endParaRPr>
          </a:p>
        </p:txBody>
      </p:sp>
      <p:sp>
        <p:nvSpPr>
          <p:cNvPr id="699395" name="Rectangle 3"/>
          <p:cNvSpPr>
            <a:spLocks noGrp="1" noChangeArrowheads="1"/>
          </p:cNvSpPr>
          <p:nvPr>
            <p:ph sz="half" idx="4294967295"/>
          </p:nvPr>
        </p:nvSpPr>
        <p:spPr>
          <a:xfrm>
            <a:off x="4362450" y="1690362"/>
            <a:ext cx="4343400" cy="3971925"/>
          </a:xfrm>
          <a:prstGeom prst="rect">
            <a:avLst/>
          </a:prstGeom>
        </p:spPr>
        <p:txBody>
          <a:bodyPr/>
          <a:lstStyle/>
          <a:p>
            <a:r>
              <a:rPr lang="de-DE" altLang="de-DE" sz="2000" dirty="0">
                <a:latin typeface="Arial" pitchFamily="34" charset="0"/>
                <a:cs typeface="Arial" pitchFamily="34" charset="0"/>
              </a:rPr>
              <a:t>Optimale Ausnutzung des Energiegehalts des Brennstoffs</a:t>
            </a:r>
          </a:p>
          <a:p>
            <a:r>
              <a:rPr lang="de-DE" altLang="de-DE" sz="2000" dirty="0">
                <a:latin typeface="Arial" pitchFamily="34" charset="0"/>
                <a:cs typeface="Arial" pitchFamily="34" charset="0"/>
              </a:rPr>
              <a:t>Bei Erdgas steigt der Jahresnutzungsgrad um bis zu 11%,  bei Heizöl um bis </a:t>
            </a:r>
            <a:r>
              <a:rPr lang="de-DE" altLang="de-DE" sz="2000" dirty="0" smtClean="0">
                <a:latin typeface="Arial" pitchFamily="34" charset="0"/>
                <a:cs typeface="Arial" pitchFamily="34" charset="0"/>
              </a:rPr>
              <a:t>zu </a:t>
            </a:r>
            <a:r>
              <a:rPr lang="de-DE" altLang="de-DE" sz="2000" dirty="0">
                <a:latin typeface="Arial" pitchFamily="34" charset="0"/>
                <a:cs typeface="Arial" pitchFamily="34" charset="0"/>
              </a:rPr>
              <a:t>6%</a:t>
            </a:r>
          </a:p>
          <a:p>
            <a:r>
              <a:rPr lang="de-DE" altLang="de-DE" sz="2000" dirty="0">
                <a:latin typeface="Arial" pitchFamily="34" charset="0"/>
                <a:cs typeface="Arial" pitchFamily="34" charset="0"/>
              </a:rPr>
              <a:t>Gut kombinierbar mit niedrigen Heizwassertemperaturen</a:t>
            </a:r>
          </a:p>
          <a:p>
            <a:r>
              <a:rPr lang="de-DE" altLang="de-DE" sz="2000" dirty="0">
                <a:latin typeface="Arial" pitchFamily="34" charset="0"/>
                <a:cs typeface="Arial" pitchFamily="34" charset="0"/>
              </a:rPr>
              <a:t>Einbau eines Luft-Abgas-Systems sehr sinnvoll</a:t>
            </a:r>
          </a:p>
          <a:p>
            <a:r>
              <a:rPr lang="de-DE" altLang="de-DE" sz="2000" dirty="0">
                <a:latin typeface="Arial" pitchFamily="34" charset="0"/>
                <a:cs typeface="Arial" pitchFamily="34" charset="0"/>
              </a:rPr>
              <a:t>Bei Gas als Brennstoff ist keine Neutralisation des Kondensats erforderlich</a:t>
            </a:r>
          </a:p>
          <a:p>
            <a:endParaRPr lang="de-DE" altLang="de-DE" sz="2000" dirty="0"/>
          </a:p>
        </p:txBody>
      </p:sp>
      <p:pic>
        <p:nvPicPr>
          <p:cNvPr id="69939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8434" y="1889125"/>
            <a:ext cx="3314700" cy="384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11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Thermische Solaranlage</a:t>
            </a:r>
            <a:br>
              <a:rPr lang="de-DE" sz="2800" dirty="0" smtClean="0">
                <a:solidFill>
                  <a:schemeClr val="tx1">
                    <a:lumMod val="75000"/>
                    <a:lumOff val="25000"/>
                  </a:schemeClr>
                </a:solidFill>
              </a:rPr>
            </a:br>
            <a:endParaRPr lang="de-DE" altLang="de-DE" sz="2800" b="1" dirty="0">
              <a:solidFill>
                <a:srgbClr val="0000FF"/>
              </a:solidFill>
              <a:latin typeface="Arial" pitchFamily="34" charset="0"/>
              <a:cs typeface="Arial" pitchFamily="34" charset="0"/>
            </a:endParaRPr>
          </a:p>
        </p:txBody>
      </p:sp>
      <p:sp>
        <p:nvSpPr>
          <p:cNvPr id="8" name="Rectangle 2"/>
          <p:cNvSpPr txBox="1">
            <a:spLocks noChangeArrowheads="1"/>
          </p:cNvSpPr>
          <p:nvPr/>
        </p:nvSpPr>
        <p:spPr>
          <a:xfrm>
            <a:off x="427438" y="798763"/>
            <a:ext cx="59924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zur Warmwasserbereitung</a:t>
            </a:r>
          </a:p>
        </p:txBody>
      </p:sp>
      <p:pic>
        <p:nvPicPr>
          <p:cNvPr id="6" name="Picture 2" descr="WWbereitung.jpg                                                0002876C&#10;AD Wallner                     B8365FC0:"/>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803031" y="1943103"/>
            <a:ext cx="6777404" cy="412432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p:cNvSpPr txBox="1">
            <a:spLocks noChangeArrowheads="1"/>
          </p:cNvSpPr>
          <p:nvPr/>
        </p:nvSpPr>
        <p:spPr bwMode="auto">
          <a:xfrm>
            <a:off x="450606" y="6478232"/>
            <a:ext cx="241641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de-DE" altLang="de-DE" sz="1200" dirty="0" smtClean="0">
                <a:solidFill>
                  <a:prstClr val="black"/>
                </a:solidFill>
              </a:rPr>
              <a:t>Quelle: Wagner-Solar</a:t>
            </a:r>
            <a:r>
              <a:rPr lang="de-DE" altLang="de-DE" sz="1200" dirty="0">
                <a:solidFill>
                  <a:prstClr val="black"/>
                </a:solidFill>
              </a:rPr>
              <a:t>, </a:t>
            </a:r>
            <a:r>
              <a:rPr lang="de-DE" altLang="de-DE" sz="1200" dirty="0" err="1">
                <a:solidFill>
                  <a:prstClr val="black"/>
                </a:solidFill>
              </a:rPr>
              <a:t>Cölbe</a:t>
            </a:r>
            <a:endParaRPr lang="de-DE" altLang="de-DE" sz="1200" dirty="0">
              <a:solidFill>
                <a:prstClr val="black"/>
              </a:solidFill>
            </a:endParaRPr>
          </a:p>
        </p:txBody>
      </p:sp>
      <p:sp>
        <p:nvSpPr>
          <p:cNvPr id="9" name="Rectangle 9"/>
          <p:cNvSpPr>
            <a:spLocks noChangeArrowheads="1"/>
          </p:cNvSpPr>
          <p:nvPr/>
        </p:nvSpPr>
        <p:spPr bwMode="auto">
          <a:xfrm>
            <a:off x="6381751" y="2470150"/>
            <a:ext cx="2435697"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pPr algn="l"/>
            <a:r>
              <a:rPr lang="de-DE" altLang="de-DE" sz="2800" dirty="0" smtClean="0">
                <a:solidFill>
                  <a:prstClr val="black">
                    <a:lumMod val="75000"/>
                    <a:lumOff val="25000"/>
                  </a:prstClr>
                </a:solidFill>
              </a:rPr>
              <a:t>Kosten </a:t>
            </a:r>
          </a:p>
          <a:p>
            <a:pPr algn="l"/>
            <a:r>
              <a:rPr lang="de-DE" altLang="de-DE" sz="2800" dirty="0" smtClean="0">
                <a:solidFill>
                  <a:prstClr val="black">
                    <a:lumMod val="75000"/>
                    <a:lumOff val="25000"/>
                  </a:prstClr>
                </a:solidFill>
              </a:rPr>
              <a:t>ca</a:t>
            </a:r>
            <a:r>
              <a:rPr lang="de-DE" altLang="de-DE" sz="2800" dirty="0">
                <a:solidFill>
                  <a:prstClr val="black">
                    <a:lumMod val="75000"/>
                    <a:lumOff val="25000"/>
                  </a:prstClr>
                </a:solidFill>
              </a:rPr>
              <a:t>. 5.000,-€</a:t>
            </a:r>
          </a:p>
        </p:txBody>
      </p:sp>
    </p:spTree>
    <p:extLst>
      <p:ext uri="{BB962C8B-B14F-4D97-AF65-F5344CB8AC3E}">
        <p14:creationId xmlns:p14="http://schemas.microsoft.com/office/powerpoint/2010/main" val="2821635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Thermische </a:t>
            </a:r>
            <a:r>
              <a:rPr lang="de-DE" sz="2800" dirty="0" err="1" smtClean="0">
                <a:solidFill>
                  <a:schemeClr val="tx1">
                    <a:lumMod val="75000"/>
                    <a:lumOff val="25000"/>
                  </a:schemeClr>
                </a:solidFill>
              </a:rPr>
              <a:t>solaranlage</a:t>
            </a:r>
            <a:r>
              <a:rPr lang="de-DE" sz="2800" dirty="0" smtClean="0">
                <a:solidFill>
                  <a:schemeClr val="tx1">
                    <a:lumMod val="75000"/>
                    <a:lumOff val="25000"/>
                  </a:schemeClr>
                </a:solidFill>
              </a:rPr>
              <a:t/>
            </a:r>
            <a:br>
              <a:rPr lang="de-DE" sz="2800" dirty="0" smtClean="0">
                <a:solidFill>
                  <a:schemeClr val="tx1">
                    <a:lumMod val="75000"/>
                    <a:lumOff val="25000"/>
                  </a:schemeClr>
                </a:solidFill>
              </a:rPr>
            </a:br>
            <a:endParaRPr lang="de-DE" altLang="de-DE" sz="2800" b="1" dirty="0">
              <a:solidFill>
                <a:srgbClr val="0000FF"/>
              </a:solidFill>
              <a:latin typeface="Arial" pitchFamily="34" charset="0"/>
              <a:cs typeface="Arial" pitchFamily="34" charset="0"/>
            </a:endParaRPr>
          </a:p>
        </p:txBody>
      </p:sp>
      <p:sp>
        <p:nvSpPr>
          <p:cNvPr id="8" name="Rectangle 2"/>
          <p:cNvSpPr txBox="1">
            <a:spLocks noChangeArrowheads="1"/>
          </p:cNvSpPr>
          <p:nvPr/>
        </p:nvSpPr>
        <p:spPr>
          <a:xfrm>
            <a:off x="427438" y="798763"/>
            <a:ext cx="83641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zur Warmwasserbereitung und Heizungsunterstützung</a:t>
            </a:r>
          </a:p>
        </p:txBody>
      </p:sp>
      <p:sp>
        <p:nvSpPr>
          <p:cNvPr id="9" name="Rectangle 9"/>
          <p:cNvSpPr>
            <a:spLocks noChangeArrowheads="1"/>
          </p:cNvSpPr>
          <p:nvPr/>
        </p:nvSpPr>
        <p:spPr bwMode="auto">
          <a:xfrm>
            <a:off x="6381750" y="2470150"/>
            <a:ext cx="28384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pPr algn="l"/>
            <a:r>
              <a:rPr lang="de-DE" altLang="de-DE" sz="2800" dirty="0" smtClean="0">
                <a:solidFill>
                  <a:prstClr val="black">
                    <a:lumMod val="75000"/>
                    <a:lumOff val="25000"/>
                  </a:prstClr>
                </a:solidFill>
              </a:rPr>
              <a:t>Kosten ca.</a:t>
            </a:r>
          </a:p>
          <a:p>
            <a:pPr algn="l"/>
            <a:r>
              <a:rPr lang="de-DE" altLang="de-DE" sz="2800" dirty="0" smtClean="0">
                <a:solidFill>
                  <a:prstClr val="black">
                    <a:lumMod val="75000"/>
                    <a:lumOff val="25000"/>
                  </a:prstClr>
                </a:solidFill>
              </a:rPr>
              <a:t>12 - 14.000</a:t>
            </a:r>
            <a:r>
              <a:rPr lang="de-DE" altLang="de-DE" sz="2800" dirty="0">
                <a:solidFill>
                  <a:prstClr val="black">
                    <a:lumMod val="75000"/>
                    <a:lumOff val="25000"/>
                  </a:prstClr>
                </a:solidFill>
              </a:rPr>
              <a:t>,-€</a:t>
            </a:r>
          </a:p>
        </p:txBody>
      </p:sp>
      <p:pic>
        <p:nvPicPr>
          <p:cNvPr id="10" name="Picture 2" descr="VII.07_a (pro solar).jpg                                       00028A05&#10;AD Wallner                     B8365FC0:"/>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648020" y="2047875"/>
            <a:ext cx="5674139"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0447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Thermische </a:t>
            </a:r>
            <a:r>
              <a:rPr lang="de-DE" sz="2800" dirty="0" err="1" smtClean="0">
                <a:solidFill>
                  <a:schemeClr val="tx1">
                    <a:lumMod val="75000"/>
                    <a:lumOff val="25000"/>
                  </a:schemeClr>
                </a:solidFill>
              </a:rPr>
              <a:t>solaranlage</a:t>
            </a:r>
            <a:r>
              <a:rPr lang="de-DE" sz="2800" dirty="0" smtClean="0">
                <a:solidFill>
                  <a:schemeClr val="tx1">
                    <a:lumMod val="75000"/>
                    <a:lumOff val="25000"/>
                  </a:schemeClr>
                </a:solidFill>
              </a:rPr>
              <a:t/>
            </a:r>
            <a:br>
              <a:rPr lang="de-DE" sz="2800" dirty="0" smtClean="0">
                <a:solidFill>
                  <a:schemeClr val="tx1">
                    <a:lumMod val="75000"/>
                    <a:lumOff val="25000"/>
                  </a:schemeClr>
                </a:solidFill>
              </a:rPr>
            </a:br>
            <a:endParaRPr lang="de-DE" altLang="de-DE" sz="2800" b="1" dirty="0">
              <a:solidFill>
                <a:srgbClr val="0000FF"/>
              </a:solidFill>
              <a:latin typeface="Arial" pitchFamily="34" charset="0"/>
              <a:cs typeface="Arial" pitchFamily="34" charset="0"/>
            </a:endParaRPr>
          </a:p>
        </p:txBody>
      </p:sp>
      <p:sp>
        <p:nvSpPr>
          <p:cNvPr id="8" name="Rectangle 2"/>
          <p:cNvSpPr txBox="1">
            <a:spLocks noChangeArrowheads="1"/>
          </p:cNvSpPr>
          <p:nvPr/>
        </p:nvSpPr>
        <p:spPr>
          <a:xfrm>
            <a:off x="427439" y="798763"/>
            <a:ext cx="638803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Deckungsbeitrag der Solaranlage für Heizung und Warmwasser</a:t>
            </a:r>
          </a:p>
        </p:txBody>
      </p:sp>
      <p:grpSp>
        <p:nvGrpSpPr>
          <p:cNvPr id="6" name="Group 100"/>
          <p:cNvGrpSpPr>
            <a:grpSpLocks/>
          </p:cNvGrpSpPr>
          <p:nvPr/>
        </p:nvGrpSpPr>
        <p:grpSpPr bwMode="auto">
          <a:xfrm>
            <a:off x="133823" y="1934369"/>
            <a:ext cx="5763358" cy="4116388"/>
            <a:chOff x="2080" y="1440"/>
            <a:chExt cx="3933" cy="2593"/>
          </a:xfrm>
        </p:grpSpPr>
        <p:sp>
          <p:nvSpPr>
            <p:cNvPr id="7" name="Rectangle 2"/>
            <p:cNvSpPr>
              <a:spLocks noChangeArrowheads="1"/>
            </p:cNvSpPr>
            <p:nvPr/>
          </p:nvSpPr>
          <p:spPr bwMode="auto">
            <a:xfrm>
              <a:off x="2080" y="1440"/>
              <a:ext cx="3933" cy="25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1" name="Rectangle 3"/>
            <p:cNvSpPr>
              <a:spLocks noChangeArrowheads="1"/>
            </p:cNvSpPr>
            <p:nvPr/>
          </p:nvSpPr>
          <p:spPr bwMode="auto">
            <a:xfrm>
              <a:off x="2635" y="1506"/>
              <a:ext cx="3339" cy="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12" name="Line 4"/>
            <p:cNvSpPr>
              <a:spLocks noChangeShapeType="1"/>
            </p:cNvSpPr>
            <p:nvPr/>
          </p:nvSpPr>
          <p:spPr bwMode="auto">
            <a:xfrm>
              <a:off x="2635" y="3571"/>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 name="Line 5"/>
            <p:cNvSpPr>
              <a:spLocks noChangeShapeType="1"/>
            </p:cNvSpPr>
            <p:nvPr/>
          </p:nvSpPr>
          <p:spPr bwMode="auto">
            <a:xfrm>
              <a:off x="2635" y="3342"/>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4" name="Line 6"/>
            <p:cNvSpPr>
              <a:spLocks noChangeShapeType="1"/>
            </p:cNvSpPr>
            <p:nvPr/>
          </p:nvSpPr>
          <p:spPr bwMode="auto">
            <a:xfrm>
              <a:off x="2635" y="3113"/>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5" name="Line 7"/>
            <p:cNvSpPr>
              <a:spLocks noChangeShapeType="1"/>
            </p:cNvSpPr>
            <p:nvPr/>
          </p:nvSpPr>
          <p:spPr bwMode="auto">
            <a:xfrm>
              <a:off x="2635" y="2883"/>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6" name="Line 8"/>
            <p:cNvSpPr>
              <a:spLocks noChangeShapeType="1"/>
            </p:cNvSpPr>
            <p:nvPr/>
          </p:nvSpPr>
          <p:spPr bwMode="auto">
            <a:xfrm>
              <a:off x="2635" y="2653"/>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7" name="Line 9"/>
            <p:cNvSpPr>
              <a:spLocks noChangeShapeType="1"/>
            </p:cNvSpPr>
            <p:nvPr/>
          </p:nvSpPr>
          <p:spPr bwMode="auto">
            <a:xfrm>
              <a:off x="2635" y="2424"/>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8" name="Line 10"/>
            <p:cNvSpPr>
              <a:spLocks noChangeShapeType="1"/>
            </p:cNvSpPr>
            <p:nvPr/>
          </p:nvSpPr>
          <p:spPr bwMode="auto">
            <a:xfrm>
              <a:off x="2635" y="2194"/>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 name="Line 11"/>
            <p:cNvSpPr>
              <a:spLocks noChangeShapeType="1"/>
            </p:cNvSpPr>
            <p:nvPr/>
          </p:nvSpPr>
          <p:spPr bwMode="auto">
            <a:xfrm>
              <a:off x="2635" y="1965"/>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 name="Line 12"/>
            <p:cNvSpPr>
              <a:spLocks noChangeShapeType="1"/>
            </p:cNvSpPr>
            <p:nvPr/>
          </p:nvSpPr>
          <p:spPr bwMode="auto">
            <a:xfrm>
              <a:off x="2635" y="1736"/>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1" name="Rectangle 13"/>
            <p:cNvSpPr>
              <a:spLocks noChangeArrowheads="1"/>
            </p:cNvSpPr>
            <p:nvPr/>
          </p:nvSpPr>
          <p:spPr bwMode="auto">
            <a:xfrm>
              <a:off x="2635" y="1440"/>
              <a:ext cx="3345" cy="2361"/>
            </a:xfrm>
            <a:prstGeom prst="rect">
              <a:avLst/>
            </a:prstGeom>
            <a:noFill/>
            <a:ln w="7938">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2" name="Freeform 14"/>
            <p:cNvSpPr>
              <a:spLocks/>
            </p:cNvSpPr>
            <p:nvPr/>
          </p:nvSpPr>
          <p:spPr bwMode="auto">
            <a:xfrm>
              <a:off x="2774" y="2989"/>
              <a:ext cx="3060" cy="812"/>
            </a:xfrm>
            <a:custGeom>
              <a:avLst/>
              <a:gdLst>
                <a:gd name="T0" fmla="*/ 0 w 5648"/>
                <a:gd name="T1" fmla="*/ 812 h 812"/>
                <a:gd name="T2" fmla="*/ 0 w 5648"/>
                <a:gd name="T3" fmla="*/ 800 h 812"/>
                <a:gd name="T4" fmla="*/ 512 w 5648"/>
                <a:gd name="T5" fmla="*/ 663 h 812"/>
                <a:gd name="T6" fmla="*/ 1027 w 5648"/>
                <a:gd name="T7" fmla="*/ 463 h 812"/>
                <a:gd name="T8" fmla="*/ 1540 w 5648"/>
                <a:gd name="T9" fmla="*/ 344 h 812"/>
                <a:gd name="T10" fmla="*/ 2053 w 5648"/>
                <a:gd name="T11" fmla="*/ 250 h 812"/>
                <a:gd name="T12" fmla="*/ 2568 w 5648"/>
                <a:gd name="T13" fmla="*/ 41 h 812"/>
                <a:gd name="T14" fmla="*/ 3080 w 5648"/>
                <a:gd name="T15" fmla="*/ 0 h 812"/>
                <a:gd name="T16" fmla="*/ 3595 w 5648"/>
                <a:gd name="T17" fmla="*/ 56 h 812"/>
                <a:gd name="T18" fmla="*/ 4108 w 5648"/>
                <a:gd name="T19" fmla="*/ 313 h 812"/>
                <a:gd name="T20" fmla="*/ 4621 w 5648"/>
                <a:gd name="T21" fmla="*/ 545 h 812"/>
                <a:gd name="T22" fmla="*/ 5135 w 5648"/>
                <a:gd name="T23" fmla="*/ 722 h 812"/>
                <a:gd name="T24" fmla="*/ 5648 w 5648"/>
                <a:gd name="T25" fmla="*/ 812 h 812"/>
                <a:gd name="T26" fmla="*/ 5648 w 5648"/>
                <a:gd name="T27" fmla="*/ 812 h 812"/>
                <a:gd name="T28" fmla="*/ 5135 w 5648"/>
                <a:gd name="T29" fmla="*/ 812 h 812"/>
                <a:gd name="T30" fmla="*/ 4621 w 5648"/>
                <a:gd name="T31" fmla="*/ 812 h 812"/>
                <a:gd name="T32" fmla="*/ 4108 w 5648"/>
                <a:gd name="T33" fmla="*/ 812 h 812"/>
                <a:gd name="T34" fmla="*/ 3595 w 5648"/>
                <a:gd name="T35" fmla="*/ 812 h 812"/>
                <a:gd name="T36" fmla="*/ 3080 w 5648"/>
                <a:gd name="T37" fmla="*/ 812 h 812"/>
                <a:gd name="T38" fmla="*/ 2568 w 5648"/>
                <a:gd name="T39" fmla="*/ 812 h 812"/>
                <a:gd name="T40" fmla="*/ 2053 w 5648"/>
                <a:gd name="T41" fmla="*/ 812 h 812"/>
                <a:gd name="T42" fmla="*/ 1540 w 5648"/>
                <a:gd name="T43" fmla="*/ 812 h 812"/>
                <a:gd name="T44" fmla="*/ 1027 w 5648"/>
                <a:gd name="T45" fmla="*/ 812 h 812"/>
                <a:gd name="T46" fmla="*/ 512 w 5648"/>
                <a:gd name="T47" fmla="*/ 812 h 812"/>
                <a:gd name="T48" fmla="*/ 0 w 5648"/>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48" h="812">
                  <a:moveTo>
                    <a:pt x="0" y="812"/>
                  </a:moveTo>
                  <a:lnTo>
                    <a:pt x="0" y="800"/>
                  </a:lnTo>
                  <a:lnTo>
                    <a:pt x="512" y="663"/>
                  </a:lnTo>
                  <a:lnTo>
                    <a:pt x="1027" y="463"/>
                  </a:lnTo>
                  <a:lnTo>
                    <a:pt x="1540" y="344"/>
                  </a:lnTo>
                  <a:lnTo>
                    <a:pt x="2053" y="250"/>
                  </a:lnTo>
                  <a:lnTo>
                    <a:pt x="2568" y="41"/>
                  </a:lnTo>
                  <a:lnTo>
                    <a:pt x="3080" y="0"/>
                  </a:lnTo>
                  <a:lnTo>
                    <a:pt x="3595" y="56"/>
                  </a:lnTo>
                  <a:lnTo>
                    <a:pt x="4108" y="313"/>
                  </a:lnTo>
                  <a:lnTo>
                    <a:pt x="4621" y="545"/>
                  </a:lnTo>
                  <a:lnTo>
                    <a:pt x="5135" y="722"/>
                  </a:lnTo>
                  <a:lnTo>
                    <a:pt x="5648" y="812"/>
                  </a:lnTo>
                  <a:lnTo>
                    <a:pt x="5648" y="812"/>
                  </a:lnTo>
                  <a:lnTo>
                    <a:pt x="5135" y="812"/>
                  </a:lnTo>
                  <a:lnTo>
                    <a:pt x="4621" y="812"/>
                  </a:lnTo>
                  <a:lnTo>
                    <a:pt x="4108" y="812"/>
                  </a:lnTo>
                  <a:lnTo>
                    <a:pt x="3595" y="812"/>
                  </a:lnTo>
                  <a:lnTo>
                    <a:pt x="3080" y="812"/>
                  </a:lnTo>
                  <a:lnTo>
                    <a:pt x="2568" y="812"/>
                  </a:lnTo>
                  <a:lnTo>
                    <a:pt x="2053" y="812"/>
                  </a:lnTo>
                  <a:lnTo>
                    <a:pt x="1540" y="812"/>
                  </a:lnTo>
                  <a:lnTo>
                    <a:pt x="1027" y="812"/>
                  </a:lnTo>
                  <a:lnTo>
                    <a:pt x="512" y="812"/>
                  </a:lnTo>
                  <a:lnTo>
                    <a:pt x="0" y="812"/>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23" name="Freeform 15"/>
            <p:cNvSpPr>
              <a:spLocks/>
            </p:cNvSpPr>
            <p:nvPr/>
          </p:nvSpPr>
          <p:spPr bwMode="auto">
            <a:xfrm>
              <a:off x="2774" y="2989"/>
              <a:ext cx="3060" cy="812"/>
            </a:xfrm>
            <a:custGeom>
              <a:avLst/>
              <a:gdLst>
                <a:gd name="T0" fmla="*/ 0 w 5648"/>
                <a:gd name="T1" fmla="*/ 812 h 812"/>
                <a:gd name="T2" fmla="*/ 0 w 5648"/>
                <a:gd name="T3" fmla="*/ 800 h 812"/>
                <a:gd name="T4" fmla="*/ 512 w 5648"/>
                <a:gd name="T5" fmla="*/ 663 h 812"/>
                <a:gd name="T6" fmla="*/ 1027 w 5648"/>
                <a:gd name="T7" fmla="*/ 463 h 812"/>
                <a:gd name="T8" fmla="*/ 1540 w 5648"/>
                <a:gd name="T9" fmla="*/ 344 h 812"/>
                <a:gd name="T10" fmla="*/ 2053 w 5648"/>
                <a:gd name="T11" fmla="*/ 250 h 812"/>
                <a:gd name="T12" fmla="*/ 2568 w 5648"/>
                <a:gd name="T13" fmla="*/ 41 h 812"/>
                <a:gd name="T14" fmla="*/ 3080 w 5648"/>
                <a:gd name="T15" fmla="*/ 0 h 812"/>
                <a:gd name="T16" fmla="*/ 3595 w 5648"/>
                <a:gd name="T17" fmla="*/ 56 h 812"/>
                <a:gd name="T18" fmla="*/ 4108 w 5648"/>
                <a:gd name="T19" fmla="*/ 313 h 812"/>
                <a:gd name="T20" fmla="*/ 4621 w 5648"/>
                <a:gd name="T21" fmla="*/ 545 h 812"/>
                <a:gd name="T22" fmla="*/ 5135 w 5648"/>
                <a:gd name="T23" fmla="*/ 722 h 812"/>
                <a:gd name="T24" fmla="*/ 5648 w 5648"/>
                <a:gd name="T25" fmla="*/ 812 h 812"/>
                <a:gd name="T26" fmla="*/ 5648 w 5648"/>
                <a:gd name="T27" fmla="*/ 812 h 812"/>
                <a:gd name="T28" fmla="*/ 5135 w 5648"/>
                <a:gd name="T29" fmla="*/ 812 h 812"/>
                <a:gd name="T30" fmla="*/ 4621 w 5648"/>
                <a:gd name="T31" fmla="*/ 812 h 812"/>
                <a:gd name="T32" fmla="*/ 4108 w 5648"/>
                <a:gd name="T33" fmla="*/ 812 h 812"/>
                <a:gd name="T34" fmla="*/ 3595 w 5648"/>
                <a:gd name="T35" fmla="*/ 812 h 812"/>
                <a:gd name="T36" fmla="*/ 3080 w 5648"/>
                <a:gd name="T37" fmla="*/ 812 h 812"/>
                <a:gd name="T38" fmla="*/ 2568 w 5648"/>
                <a:gd name="T39" fmla="*/ 812 h 812"/>
                <a:gd name="T40" fmla="*/ 2053 w 5648"/>
                <a:gd name="T41" fmla="*/ 812 h 812"/>
                <a:gd name="T42" fmla="*/ 1540 w 5648"/>
                <a:gd name="T43" fmla="*/ 812 h 812"/>
                <a:gd name="T44" fmla="*/ 1027 w 5648"/>
                <a:gd name="T45" fmla="*/ 812 h 812"/>
                <a:gd name="T46" fmla="*/ 512 w 5648"/>
                <a:gd name="T47" fmla="*/ 812 h 812"/>
                <a:gd name="T48" fmla="*/ 0 w 5648"/>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48" h="812">
                  <a:moveTo>
                    <a:pt x="0" y="812"/>
                  </a:moveTo>
                  <a:lnTo>
                    <a:pt x="0" y="800"/>
                  </a:lnTo>
                  <a:lnTo>
                    <a:pt x="512" y="663"/>
                  </a:lnTo>
                  <a:lnTo>
                    <a:pt x="1027" y="463"/>
                  </a:lnTo>
                  <a:lnTo>
                    <a:pt x="1540" y="344"/>
                  </a:lnTo>
                  <a:lnTo>
                    <a:pt x="2053" y="250"/>
                  </a:lnTo>
                  <a:lnTo>
                    <a:pt x="2568" y="41"/>
                  </a:lnTo>
                  <a:lnTo>
                    <a:pt x="3080" y="0"/>
                  </a:lnTo>
                  <a:lnTo>
                    <a:pt x="3595" y="56"/>
                  </a:lnTo>
                  <a:lnTo>
                    <a:pt x="4108" y="313"/>
                  </a:lnTo>
                  <a:lnTo>
                    <a:pt x="4621" y="545"/>
                  </a:lnTo>
                  <a:lnTo>
                    <a:pt x="5135" y="722"/>
                  </a:lnTo>
                  <a:lnTo>
                    <a:pt x="5648" y="812"/>
                  </a:lnTo>
                  <a:lnTo>
                    <a:pt x="5648" y="812"/>
                  </a:lnTo>
                  <a:lnTo>
                    <a:pt x="5135" y="812"/>
                  </a:lnTo>
                  <a:lnTo>
                    <a:pt x="4621" y="812"/>
                  </a:lnTo>
                  <a:lnTo>
                    <a:pt x="4108" y="812"/>
                  </a:lnTo>
                  <a:lnTo>
                    <a:pt x="3595" y="812"/>
                  </a:lnTo>
                  <a:lnTo>
                    <a:pt x="3080" y="812"/>
                  </a:lnTo>
                  <a:lnTo>
                    <a:pt x="2568" y="812"/>
                  </a:lnTo>
                  <a:lnTo>
                    <a:pt x="2053" y="812"/>
                  </a:lnTo>
                  <a:lnTo>
                    <a:pt x="1540" y="812"/>
                  </a:lnTo>
                  <a:lnTo>
                    <a:pt x="1027" y="812"/>
                  </a:lnTo>
                  <a:lnTo>
                    <a:pt x="512" y="812"/>
                  </a:lnTo>
                  <a:lnTo>
                    <a:pt x="0" y="81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24" name="Rectangle 16"/>
            <p:cNvSpPr>
              <a:spLocks noChangeArrowheads="1"/>
            </p:cNvSpPr>
            <p:nvPr/>
          </p:nvSpPr>
          <p:spPr bwMode="auto">
            <a:xfrm>
              <a:off x="2718" y="3387"/>
              <a:ext cx="111" cy="414"/>
            </a:xfrm>
            <a:prstGeom prst="rect">
              <a:avLst/>
            </a:prstGeom>
            <a:solidFill>
              <a:srgbClr val="FF9999"/>
            </a:solidFill>
            <a:ln w="8001">
              <a:solidFill>
                <a:srgbClr val="000000"/>
              </a:solidFill>
              <a:miter lim="800000"/>
              <a:headEnd/>
              <a:tailEnd/>
            </a:ln>
          </p:spPr>
          <p:txBody>
            <a:bodyPr/>
            <a:lstStyle/>
            <a:p>
              <a:endParaRPr lang="de-DE"/>
            </a:p>
          </p:txBody>
        </p:sp>
        <p:sp>
          <p:nvSpPr>
            <p:cNvPr id="25" name="Rectangle 17"/>
            <p:cNvSpPr>
              <a:spLocks noChangeArrowheads="1"/>
            </p:cNvSpPr>
            <p:nvPr/>
          </p:nvSpPr>
          <p:spPr bwMode="auto">
            <a:xfrm>
              <a:off x="2995" y="3428"/>
              <a:ext cx="112" cy="373"/>
            </a:xfrm>
            <a:prstGeom prst="rect">
              <a:avLst/>
            </a:prstGeom>
            <a:solidFill>
              <a:srgbClr val="FF9999"/>
            </a:solidFill>
            <a:ln w="8001">
              <a:solidFill>
                <a:srgbClr val="000000"/>
              </a:solidFill>
              <a:miter lim="800000"/>
              <a:headEnd/>
              <a:tailEnd/>
            </a:ln>
          </p:spPr>
          <p:txBody>
            <a:bodyPr/>
            <a:lstStyle/>
            <a:p>
              <a:endParaRPr lang="de-DE"/>
            </a:p>
          </p:txBody>
        </p:sp>
        <p:sp>
          <p:nvSpPr>
            <p:cNvPr id="26" name="Rectangle 18"/>
            <p:cNvSpPr>
              <a:spLocks noChangeArrowheads="1"/>
            </p:cNvSpPr>
            <p:nvPr/>
          </p:nvSpPr>
          <p:spPr bwMode="auto">
            <a:xfrm>
              <a:off x="3274" y="3387"/>
              <a:ext cx="111" cy="414"/>
            </a:xfrm>
            <a:prstGeom prst="rect">
              <a:avLst/>
            </a:prstGeom>
            <a:solidFill>
              <a:srgbClr val="FF9999"/>
            </a:solidFill>
            <a:ln w="8001">
              <a:solidFill>
                <a:srgbClr val="000000"/>
              </a:solidFill>
              <a:miter lim="800000"/>
              <a:headEnd/>
              <a:tailEnd/>
            </a:ln>
          </p:spPr>
          <p:txBody>
            <a:bodyPr/>
            <a:lstStyle/>
            <a:p>
              <a:endParaRPr lang="de-DE"/>
            </a:p>
          </p:txBody>
        </p:sp>
        <p:sp>
          <p:nvSpPr>
            <p:cNvPr id="27" name="Rectangle 19"/>
            <p:cNvSpPr>
              <a:spLocks noChangeArrowheads="1"/>
            </p:cNvSpPr>
            <p:nvPr/>
          </p:nvSpPr>
          <p:spPr bwMode="auto">
            <a:xfrm>
              <a:off x="3552" y="3401"/>
              <a:ext cx="112" cy="400"/>
            </a:xfrm>
            <a:prstGeom prst="rect">
              <a:avLst/>
            </a:prstGeom>
            <a:solidFill>
              <a:srgbClr val="FF9999"/>
            </a:solidFill>
            <a:ln w="8001">
              <a:solidFill>
                <a:srgbClr val="000000"/>
              </a:solidFill>
              <a:miter lim="800000"/>
              <a:headEnd/>
              <a:tailEnd/>
            </a:ln>
          </p:spPr>
          <p:txBody>
            <a:bodyPr/>
            <a:lstStyle/>
            <a:p>
              <a:endParaRPr lang="de-DE"/>
            </a:p>
          </p:txBody>
        </p:sp>
        <p:sp>
          <p:nvSpPr>
            <p:cNvPr id="28" name="Rectangle 20"/>
            <p:cNvSpPr>
              <a:spLocks noChangeArrowheads="1"/>
            </p:cNvSpPr>
            <p:nvPr/>
          </p:nvSpPr>
          <p:spPr bwMode="auto">
            <a:xfrm>
              <a:off x="3831" y="3387"/>
              <a:ext cx="111" cy="414"/>
            </a:xfrm>
            <a:prstGeom prst="rect">
              <a:avLst/>
            </a:prstGeom>
            <a:solidFill>
              <a:srgbClr val="FF9999"/>
            </a:solidFill>
            <a:ln w="8001">
              <a:solidFill>
                <a:srgbClr val="000000"/>
              </a:solidFill>
              <a:miter lim="800000"/>
              <a:headEnd/>
              <a:tailEnd/>
            </a:ln>
          </p:spPr>
          <p:txBody>
            <a:bodyPr/>
            <a:lstStyle/>
            <a:p>
              <a:endParaRPr lang="de-DE"/>
            </a:p>
          </p:txBody>
        </p:sp>
        <p:sp>
          <p:nvSpPr>
            <p:cNvPr id="29" name="Rectangle 21"/>
            <p:cNvSpPr>
              <a:spLocks noChangeArrowheads="1"/>
            </p:cNvSpPr>
            <p:nvPr/>
          </p:nvSpPr>
          <p:spPr bwMode="auto">
            <a:xfrm>
              <a:off x="4109" y="3401"/>
              <a:ext cx="112" cy="400"/>
            </a:xfrm>
            <a:prstGeom prst="rect">
              <a:avLst/>
            </a:prstGeom>
            <a:solidFill>
              <a:srgbClr val="FF9999"/>
            </a:solidFill>
            <a:ln w="8001">
              <a:solidFill>
                <a:srgbClr val="000000"/>
              </a:solidFill>
              <a:miter lim="800000"/>
              <a:headEnd/>
              <a:tailEnd/>
            </a:ln>
          </p:spPr>
          <p:txBody>
            <a:bodyPr/>
            <a:lstStyle/>
            <a:p>
              <a:endParaRPr lang="de-DE"/>
            </a:p>
          </p:txBody>
        </p:sp>
        <p:sp>
          <p:nvSpPr>
            <p:cNvPr id="30" name="Rectangle 22"/>
            <p:cNvSpPr>
              <a:spLocks noChangeArrowheads="1"/>
            </p:cNvSpPr>
            <p:nvPr/>
          </p:nvSpPr>
          <p:spPr bwMode="auto">
            <a:xfrm>
              <a:off x="4388" y="3387"/>
              <a:ext cx="110" cy="414"/>
            </a:xfrm>
            <a:prstGeom prst="rect">
              <a:avLst/>
            </a:prstGeom>
            <a:solidFill>
              <a:srgbClr val="FF9999"/>
            </a:solidFill>
            <a:ln w="8001">
              <a:solidFill>
                <a:srgbClr val="000000"/>
              </a:solidFill>
              <a:miter lim="800000"/>
              <a:headEnd/>
              <a:tailEnd/>
            </a:ln>
          </p:spPr>
          <p:txBody>
            <a:bodyPr/>
            <a:lstStyle/>
            <a:p>
              <a:endParaRPr lang="de-DE"/>
            </a:p>
          </p:txBody>
        </p:sp>
        <p:sp>
          <p:nvSpPr>
            <p:cNvPr id="31" name="Rectangle 23"/>
            <p:cNvSpPr>
              <a:spLocks noChangeArrowheads="1"/>
            </p:cNvSpPr>
            <p:nvPr/>
          </p:nvSpPr>
          <p:spPr bwMode="auto">
            <a:xfrm>
              <a:off x="4665" y="3387"/>
              <a:ext cx="111" cy="414"/>
            </a:xfrm>
            <a:prstGeom prst="rect">
              <a:avLst/>
            </a:prstGeom>
            <a:solidFill>
              <a:srgbClr val="FF9999"/>
            </a:solidFill>
            <a:ln w="8001">
              <a:solidFill>
                <a:srgbClr val="000000"/>
              </a:solidFill>
              <a:miter lim="800000"/>
              <a:headEnd/>
              <a:tailEnd/>
            </a:ln>
          </p:spPr>
          <p:txBody>
            <a:bodyPr/>
            <a:lstStyle/>
            <a:p>
              <a:endParaRPr lang="de-DE"/>
            </a:p>
          </p:txBody>
        </p:sp>
        <p:sp>
          <p:nvSpPr>
            <p:cNvPr id="32" name="Rectangle 24"/>
            <p:cNvSpPr>
              <a:spLocks noChangeArrowheads="1"/>
            </p:cNvSpPr>
            <p:nvPr/>
          </p:nvSpPr>
          <p:spPr bwMode="auto">
            <a:xfrm>
              <a:off x="4943" y="3401"/>
              <a:ext cx="112" cy="400"/>
            </a:xfrm>
            <a:prstGeom prst="rect">
              <a:avLst/>
            </a:prstGeom>
            <a:solidFill>
              <a:srgbClr val="FF9999"/>
            </a:solidFill>
            <a:ln w="8001">
              <a:solidFill>
                <a:srgbClr val="000000"/>
              </a:solidFill>
              <a:miter lim="800000"/>
              <a:headEnd/>
              <a:tailEnd/>
            </a:ln>
          </p:spPr>
          <p:txBody>
            <a:bodyPr/>
            <a:lstStyle/>
            <a:p>
              <a:endParaRPr lang="de-DE"/>
            </a:p>
          </p:txBody>
        </p:sp>
        <p:sp>
          <p:nvSpPr>
            <p:cNvPr id="33" name="Rectangle 25"/>
            <p:cNvSpPr>
              <a:spLocks noChangeArrowheads="1"/>
            </p:cNvSpPr>
            <p:nvPr/>
          </p:nvSpPr>
          <p:spPr bwMode="auto">
            <a:xfrm>
              <a:off x="5222" y="3387"/>
              <a:ext cx="111" cy="414"/>
            </a:xfrm>
            <a:prstGeom prst="rect">
              <a:avLst/>
            </a:prstGeom>
            <a:solidFill>
              <a:srgbClr val="FF9999"/>
            </a:solidFill>
            <a:ln w="8001">
              <a:solidFill>
                <a:srgbClr val="000000"/>
              </a:solidFill>
              <a:miter lim="800000"/>
              <a:headEnd/>
              <a:tailEnd/>
            </a:ln>
          </p:spPr>
          <p:txBody>
            <a:bodyPr/>
            <a:lstStyle/>
            <a:p>
              <a:endParaRPr lang="de-DE"/>
            </a:p>
          </p:txBody>
        </p:sp>
        <p:sp>
          <p:nvSpPr>
            <p:cNvPr id="34" name="Rectangle 26"/>
            <p:cNvSpPr>
              <a:spLocks noChangeArrowheads="1"/>
            </p:cNvSpPr>
            <p:nvPr/>
          </p:nvSpPr>
          <p:spPr bwMode="auto">
            <a:xfrm>
              <a:off x="5499" y="3401"/>
              <a:ext cx="113" cy="400"/>
            </a:xfrm>
            <a:prstGeom prst="rect">
              <a:avLst/>
            </a:prstGeom>
            <a:solidFill>
              <a:srgbClr val="FF9999"/>
            </a:solidFill>
            <a:ln w="8001">
              <a:solidFill>
                <a:srgbClr val="000000"/>
              </a:solidFill>
              <a:miter lim="800000"/>
              <a:headEnd/>
              <a:tailEnd/>
            </a:ln>
          </p:spPr>
          <p:txBody>
            <a:bodyPr/>
            <a:lstStyle/>
            <a:p>
              <a:endParaRPr lang="de-DE"/>
            </a:p>
          </p:txBody>
        </p:sp>
        <p:sp>
          <p:nvSpPr>
            <p:cNvPr id="35" name="Rectangle 27"/>
            <p:cNvSpPr>
              <a:spLocks noChangeArrowheads="1"/>
            </p:cNvSpPr>
            <p:nvPr/>
          </p:nvSpPr>
          <p:spPr bwMode="auto">
            <a:xfrm>
              <a:off x="5779" y="3387"/>
              <a:ext cx="110" cy="414"/>
            </a:xfrm>
            <a:prstGeom prst="rect">
              <a:avLst/>
            </a:prstGeom>
            <a:solidFill>
              <a:srgbClr val="FF9999"/>
            </a:solidFill>
            <a:ln w="8001">
              <a:solidFill>
                <a:srgbClr val="000000"/>
              </a:solidFill>
              <a:miter lim="800000"/>
              <a:headEnd/>
              <a:tailEnd/>
            </a:ln>
          </p:spPr>
          <p:txBody>
            <a:bodyPr/>
            <a:lstStyle/>
            <a:p>
              <a:endParaRPr lang="de-DE"/>
            </a:p>
          </p:txBody>
        </p:sp>
        <p:sp>
          <p:nvSpPr>
            <p:cNvPr id="36" name="Rectangle 28"/>
            <p:cNvSpPr>
              <a:spLocks noChangeArrowheads="1"/>
            </p:cNvSpPr>
            <p:nvPr/>
          </p:nvSpPr>
          <p:spPr bwMode="auto">
            <a:xfrm>
              <a:off x="2718" y="1834"/>
              <a:ext cx="111" cy="1553"/>
            </a:xfrm>
            <a:prstGeom prst="rect">
              <a:avLst/>
            </a:prstGeom>
            <a:solidFill>
              <a:srgbClr val="FFCC99"/>
            </a:solidFill>
            <a:ln w="8001">
              <a:solidFill>
                <a:srgbClr val="000000"/>
              </a:solidFill>
              <a:miter lim="800000"/>
              <a:headEnd/>
              <a:tailEnd/>
            </a:ln>
          </p:spPr>
          <p:txBody>
            <a:bodyPr/>
            <a:lstStyle/>
            <a:p>
              <a:endParaRPr lang="de-DE"/>
            </a:p>
          </p:txBody>
        </p:sp>
        <p:sp>
          <p:nvSpPr>
            <p:cNvPr id="37" name="Rectangle 29"/>
            <p:cNvSpPr>
              <a:spLocks noChangeArrowheads="1"/>
            </p:cNvSpPr>
            <p:nvPr/>
          </p:nvSpPr>
          <p:spPr bwMode="auto">
            <a:xfrm>
              <a:off x="2995" y="2036"/>
              <a:ext cx="112" cy="1392"/>
            </a:xfrm>
            <a:prstGeom prst="rect">
              <a:avLst/>
            </a:prstGeom>
            <a:solidFill>
              <a:srgbClr val="FFCC99"/>
            </a:solidFill>
            <a:ln w="8001">
              <a:solidFill>
                <a:srgbClr val="000000"/>
              </a:solidFill>
              <a:miter lim="800000"/>
              <a:headEnd/>
              <a:tailEnd/>
            </a:ln>
          </p:spPr>
          <p:txBody>
            <a:bodyPr/>
            <a:lstStyle/>
            <a:p>
              <a:endParaRPr lang="de-DE"/>
            </a:p>
          </p:txBody>
        </p:sp>
        <p:sp>
          <p:nvSpPr>
            <p:cNvPr id="38" name="Rectangle 30"/>
            <p:cNvSpPr>
              <a:spLocks noChangeArrowheads="1"/>
            </p:cNvSpPr>
            <p:nvPr/>
          </p:nvSpPr>
          <p:spPr bwMode="auto">
            <a:xfrm>
              <a:off x="3274" y="2071"/>
              <a:ext cx="111" cy="1316"/>
            </a:xfrm>
            <a:prstGeom prst="rect">
              <a:avLst/>
            </a:prstGeom>
            <a:solidFill>
              <a:srgbClr val="FFCC99"/>
            </a:solidFill>
            <a:ln w="8001">
              <a:solidFill>
                <a:srgbClr val="000000"/>
              </a:solidFill>
              <a:miter lim="800000"/>
              <a:headEnd/>
              <a:tailEnd/>
            </a:ln>
          </p:spPr>
          <p:txBody>
            <a:bodyPr/>
            <a:lstStyle/>
            <a:p>
              <a:endParaRPr lang="de-DE"/>
            </a:p>
          </p:txBody>
        </p:sp>
        <p:sp>
          <p:nvSpPr>
            <p:cNvPr id="39" name="Rectangle 31"/>
            <p:cNvSpPr>
              <a:spLocks noChangeArrowheads="1"/>
            </p:cNvSpPr>
            <p:nvPr/>
          </p:nvSpPr>
          <p:spPr bwMode="auto">
            <a:xfrm>
              <a:off x="3552" y="2421"/>
              <a:ext cx="112" cy="980"/>
            </a:xfrm>
            <a:prstGeom prst="rect">
              <a:avLst/>
            </a:prstGeom>
            <a:solidFill>
              <a:srgbClr val="FFCC99"/>
            </a:solidFill>
            <a:ln w="8001">
              <a:solidFill>
                <a:srgbClr val="000000"/>
              </a:solidFill>
              <a:miter lim="800000"/>
              <a:headEnd/>
              <a:tailEnd/>
            </a:ln>
          </p:spPr>
          <p:txBody>
            <a:bodyPr/>
            <a:lstStyle/>
            <a:p>
              <a:endParaRPr lang="de-DE"/>
            </a:p>
          </p:txBody>
        </p:sp>
        <p:sp>
          <p:nvSpPr>
            <p:cNvPr id="40" name="Rectangle 32"/>
            <p:cNvSpPr>
              <a:spLocks noChangeArrowheads="1"/>
            </p:cNvSpPr>
            <p:nvPr/>
          </p:nvSpPr>
          <p:spPr bwMode="auto">
            <a:xfrm>
              <a:off x="3831" y="2792"/>
              <a:ext cx="111" cy="595"/>
            </a:xfrm>
            <a:prstGeom prst="rect">
              <a:avLst/>
            </a:prstGeom>
            <a:solidFill>
              <a:srgbClr val="FFCC99"/>
            </a:solidFill>
            <a:ln w="8001">
              <a:solidFill>
                <a:srgbClr val="000000"/>
              </a:solidFill>
              <a:miter lim="800000"/>
              <a:headEnd/>
              <a:tailEnd/>
            </a:ln>
          </p:spPr>
          <p:txBody>
            <a:bodyPr/>
            <a:lstStyle/>
            <a:p>
              <a:endParaRPr lang="de-DE"/>
            </a:p>
          </p:txBody>
        </p:sp>
        <p:sp>
          <p:nvSpPr>
            <p:cNvPr id="41" name="Rectangle 33"/>
            <p:cNvSpPr>
              <a:spLocks noChangeArrowheads="1"/>
            </p:cNvSpPr>
            <p:nvPr/>
          </p:nvSpPr>
          <p:spPr bwMode="auto">
            <a:xfrm>
              <a:off x="4109" y="3057"/>
              <a:ext cx="112" cy="344"/>
            </a:xfrm>
            <a:prstGeom prst="rect">
              <a:avLst/>
            </a:prstGeom>
            <a:solidFill>
              <a:srgbClr val="FFCC99"/>
            </a:solidFill>
            <a:ln w="8001">
              <a:solidFill>
                <a:srgbClr val="000000"/>
              </a:solidFill>
              <a:miter lim="800000"/>
              <a:headEnd/>
              <a:tailEnd/>
            </a:ln>
          </p:spPr>
          <p:txBody>
            <a:bodyPr/>
            <a:lstStyle/>
            <a:p>
              <a:endParaRPr lang="de-DE"/>
            </a:p>
          </p:txBody>
        </p:sp>
        <p:sp>
          <p:nvSpPr>
            <p:cNvPr id="42" name="Rectangle 34"/>
            <p:cNvSpPr>
              <a:spLocks noChangeArrowheads="1"/>
            </p:cNvSpPr>
            <p:nvPr/>
          </p:nvSpPr>
          <p:spPr bwMode="auto">
            <a:xfrm>
              <a:off x="4388" y="3263"/>
              <a:ext cx="110" cy="124"/>
            </a:xfrm>
            <a:prstGeom prst="rect">
              <a:avLst/>
            </a:prstGeom>
            <a:solidFill>
              <a:srgbClr val="FFCC99"/>
            </a:solidFill>
            <a:ln w="8001">
              <a:solidFill>
                <a:srgbClr val="000000"/>
              </a:solidFill>
              <a:miter lim="800000"/>
              <a:headEnd/>
              <a:tailEnd/>
            </a:ln>
          </p:spPr>
          <p:txBody>
            <a:bodyPr/>
            <a:lstStyle/>
            <a:p>
              <a:endParaRPr lang="de-DE"/>
            </a:p>
          </p:txBody>
        </p:sp>
        <p:sp>
          <p:nvSpPr>
            <p:cNvPr id="43" name="Rectangle 35"/>
            <p:cNvSpPr>
              <a:spLocks noChangeArrowheads="1"/>
            </p:cNvSpPr>
            <p:nvPr/>
          </p:nvSpPr>
          <p:spPr bwMode="auto">
            <a:xfrm>
              <a:off x="4665" y="3251"/>
              <a:ext cx="111" cy="136"/>
            </a:xfrm>
            <a:prstGeom prst="rect">
              <a:avLst/>
            </a:prstGeom>
            <a:solidFill>
              <a:srgbClr val="FFCC99"/>
            </a:solidFill>
            <a:ln w="8001">
              <a:solidFill>
                <a:srgbClr val="000000"/>
              </a:solidFill>
              <a:miter lim="800000"/>
              <a:headEnd/>
              <a:tailEnd/>
            </a:ln>
          </p:spPr>
          <p:txBody>
            <a:bodyPr/>
            <a:lstStyle/>
            <a:p>
              <a:endParaRPr lang="de-DE"/>
            </a:p>
          </p:txBody>
        </p:sp>
        <p:sp>
          <p:nvSpPr>
            <p:cNvPr id="44" name="Rectangle 36"/>
            <p:cNvSpPr>
              <a:spLocks noChangeArrowheads="1"/>
            </p:cNvSpPr>
            <p:nvPr/>
          </p:nvSpPr>
          <p:spPr bwMode="auto">
            <a:xfrm>
              <a:off x="4943" y="2935"/>
              <a:ext cx="112" cy="466"/>
            </a:xfrm>
            <a:prstGeom prst="rect">
              <a:avLst/>
            </a:prstGeom>
            <a:solidFill>
              <a:srgbClr val="FFCC99"/>
            </a:solidFill>
            <a:ln w="8001">
              <a:solidFill>
                <a:srgbClr val="000000"/>
              </a:solidFill>
              <a:miter lim="800000"/>
              <a:headEnd/>
              <a:tailEnd/>
            </a:ln>
          </p:spPr>
          <p:txBody>
            <a:bodyPr/>
            <a:lstStyle/>
            <a:p>
              <a:endParaRPr lang="de-DE"/>
            </a:p>
          </p:txBody>
        </p:sp>
        <p:sp>
          <p:nvSpPr>
            <p:cNvPr id="45" name="Rectangle 37"/>
            <p:cNvSpPr>
              <a:spLocks noChangeArrowheads="1"/>
            </p:cNvSpPr>
            <p:nvPr/>
          </p:nvSpPr>
          <p:spPr bwMode="auto">
            <a:xfrm>
              <a:off x="5222" y="2547"/>
              <a:ext cx="111" cy="840"/>
            </a:xfrm>
            <a:prstGeom prst="rect">
              <a:avLst/>
            </a:prstGeom>
            <a:solidFill>
              <a:srgbClr val="FFCC99"/>
            </a:solidFill>
            <a:ln w="8001">
              <a:solidFill>
                <a:srgbClr val="000000"/>
              </a:solidFill>
              <a:miter lim="800000"/>
              <a:headEnd/>
              <a:tailEnd/>
            </a:ln>
          </p:spPr>
          <p:txBody>
            <a:bodyPr/>
            <a:lstStyle/>
            <a:p>
              <a:endParaRPr lang="de-DE"/>
            </a:p>
          </p:txBody>
        </p:sp>
        <p:sp>
          <p:nvSpPr>
            <p:cNvPr id="46" name="Rectangle 38"/>
            <p:cNvSpPr>
              <a:spLocks noChangeArrowheads="1"/>
            </p:cNvSpPr>
            <p:nvPr/>
          </p:nvSpPr>
          <p:spPr bwMode="auto">
            <a:xfrm>
              <a:off x="5499" y="2176"/>
              <a:ext cx="113" cy="1225"/>
            </a:xfrm>
            <a:prstGeom prst="rect">
              <a:avLst/>
            </a:prstGeom>
            <a:solidFill>
              <a:srgbClr val="FFCC99"/>
            </a:solidFill>
            <a:ln w="8001">
              <a:solidFill>
                <a:srgbClr val="000000"/>
              </a:solidFill>
              <a:miter lim="800000"/>
              <a:headEnd/>
              <a:tailEnd/>
            </a:ln>
          </p:spPr>
          <p:txBody>
            <a:bodyPr/>
            <a:lstStyle/>
            <a:p>
              <a:endParaRPr lang="de-DE"/>
            </a:p>
          </p:txBody>
        </p:sp>
        <p:sp>
          <p:nvSpPr>
            <p:cNvPr id="47" name="Rectangle 39"/>
            <p:cNvSpPr>
              <a:spLocks noChangeArrowheads="1"/>
            </p:cNvSpPr>
            <p:nvPr/>
          </p:nvSpPr>
          <p:spPr bwMode="auto">
            <a:xfrm>
              <a:off x="5779" y="1918"/>
              <a:ext cx="110" cy="1469"/>
            </a:xfrm>
            <a:prstGeom prst="rect">
              <a:avLst/>
            </a:prstGeom>
            <a:solidFill>
              <a:srgbClr val="FFCC99"/>
            </a:solidFill>
            <a:ln w="8001">
              <a:solidFill>
                <a:srgbClr val="000000"/>
              </a:solidFill>
              <a:miter lim="800000"/>
              <a:headEnd/>
              <a:tailEnd/>
            </a:ln>
          </p:spPr>
          <p:txBody>
            <a:bodyPr/>
            <a:lstStyle/>
            <a:p>
              <a:endParaRPr lang="de-DE"/>
            </a:p>
          </p:txBody>
        </p:sp>
        <p:sp>
          <p:nvSpPr>
            <p:cNvPr id="48" name="Line 40"/>
            <p:cNvSpPr>
              <a:spLocks noChangeShapeType="1"/>
            </p:cNvSpPr>
            <p:nvPr/>
          </p:nvSpPr>
          <p:spPr bwMode="auto">
            <a:xfrm flipH="1">
              <a:off x="2636" y="1536"/>
              <a:ext cx="16" cy="226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 name="Line 41"/>
            <p:cNvSpPr>
              <a:spLocks noChangeShapeType="1"/>
            </p:cNvSpPr>
            <p:nvPr/>
          </p:nvSpPr>
          <p:spPr bwMode="auto">
            <a:xfrm>
              <a:off x="2613" y="3801"/>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0" name="Line 42"/>
            <p:cNvSpPr>
              <a:spLocks noChangeShapeType="1"/>
            </p:cNvSpPr>
            <p:nvPr/>
          </p:nvSpPr>
          <p:spPr bwMode="auto">
            <a:xfrm>
              <a:off x="2613" y="3571"/>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1" name="Line 43"/>
            <p:cNvSpPr>
              <a:spLocks noChangeShapeType="1"/>
            </p:cNvSpPr>
            <p:nvPr/>
          </p:nvSpPr>
          <p:spPr bwMode="auto">
            <a:xfrm>
              <a:off x="2613" y="3342"/>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2" name="Line 44"/>
            <p:cNvSpPr>
              <a:spLocks noChangeShapeType="1"/>
            </p:cNvSpPr>
            <p:nvPr/>
          </p:nvSpPr>
          <p:spPr bwMode="auto">
            <a:xfrm>
              <a:off x="2613" y="3113"/>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3" name="Line 45"/>
            <p:cNvSpPr>
              <a:spLocks noChangeShapeType="1"/>
            </p:cNvSpPr>
            <p:nvPr/>
          </p:nvSpPr>
          <p:spPr bwMode="auto">
            <a:xfrm>
              <a:off x="2613" y="2883"/>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4" name="Line 46"/>
            <p:cNvSpPr>
              <a:spLocks noChangeShapeType="1"/>
            </p:cNvSpPr>
            <p:nvPr/>
          </p:nvSpPr>
          <p:spPr bwMode="auto">
            <a:xfrm>
              <a:off x="2613" y="2653"/>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5" name="Line 47"/>
            <p:cNvSpPr>
              <a:spLocks noChangeShapeType="1"/>
            </p:cNvSpPr>
            <p:nvPr/>
          </p:nvSpPr>
          <p:spPr bwMode="auto">
            <a:xfrm>
              <a:off x="2613" y="2424"/>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 name="Line 48"/>
            <p:cNvSpPr>
              <a:spLocks noChangeShapeType="1"/>
            </p:cNvSpPr>
            <p:nvPr/>
          </p:nvSpPr>
          <p:spPr bwMode="auto">
            <a:xfrm>
              <a:off x="2613" y="2194"/>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 name="Line 49"/>
            <p:cNvSpPr>
              <a:spLocks noChangeShapeType="1"/>
            </p:cNvSpPr>
            <p:nvPr/>
          </p:nvSpPr>
          <p:spPr bwMode="auto">
            <a:xfrm>
              <a:off x="2613" y="1965"/>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 name="Line 50"/>
            <p:cNvSpPr>
              <a:spLocks noChangeShapeType="1"/>
            </p:cNvSpPr>
            <p:nvPr/>
          </p:nvSpPr>
          <p:spPr bwMode="auto">
            <a:xfrm>
              <a:off x="2613" y="173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9" name="Line 51"/>
            <p:cNvSpPr>
              <a:spLocks noChangeShapeType="1"/>
            </p:cNvSpPr>
            <p:nvPr/>
          </p:nvSpPr>
          <p:spPr bwMode="auto">
            <a:xfrm>
              <a:off x="2600" y="14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0" name="Line 52"/>
            <p:cNvSpPr>
              <a:spLocks noChangeShapeType="1"/>
            </p:cNvSpPr>
            <p:nvPr/>
          </p:nvSpPr>
          <p:spPr bwMode="auto">
            <a:xfrm>
              <a:off x="2635" y="3801"/>
              <a:ext cx="333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 name="Line 53"/>
            <p:cNvSpPr>
              <a:spLocks noChangeShapeType="1"/>
            </p:cNvSpPr>
            <p:nvPr/>
          </p:nvSpPr>
          <p:spPr bwMode="auto">
            <a:xfrm flipV="1">
              <a:off x="2635"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2" name="Line 54"/>
            <p:cNvSpPr>
              <a:spLocks noChangeShapeType="1"/>
            </p:cNvSpPr>
            <p:nvPr/>
          </p:nvSpPr>
          <p:spPr bwMode="auto">
            <a:xfrm flipV="1">
              <a:off x="2913"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3" name="Line 55"/>
            <p:cNvSpPr>
              <a:spLocks noChangeShapeType="1"/>
            </p:cNvSpPr>
            <p:nvPr/>
          </p:nvSpPr>
          <p:spPr bwMode="auto">
            <a:xfrm flipV="1">
              <a:off x="3192"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4" name="Line 56"/>
            <p:cNvSpPr>
              <a:spLocks noChangeShapeType="1"/>
            </p:cNvSpPr>
            <p:nvPr/>
          </p:nvSpPr>
          <p:spPr bwMode="auto">
            <a:xfrm flipV="1">
              <a:off x="3469"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5" name="Line 57"/>
            <p:cNvSpPr>
              <a:spLocks noChangeShapeType="1"/>
            </p:cNvSpPr>
            <p:nvPr/>
          </p:nvSpPr>
          <p:spPr bwMode="auto">
            <a:xfrm flipV="1">
              <a:off x="3748"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6" name="Line 58"/>
            <p:cNvSpPr>
              <a:spLocks noChangeShapeType="1"/>
            </p:cNvSpPr>
            <p:nvPr/>
          </p:nvSpPr>
          <p:spPr bwMode="auto">
            <a:xfrm flipV="1">
              <a:off x="4026"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7" name="Line 59"/>
            <p:cNvSpPr>
              <a:spLocks noChangeShapeType="1"/>
            </p:cNvSpPr>
            <p:nvPr/>
          </p:nvSpPr>
          <p:spPr bwMode="auto">
            <a:xfrm flipV="1">
              <a:off x="4304"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8" name="Line 60"/>
            <p:cNvSpPr>
              <a:spLocks noChangeShapeType="1"/>
            </p:cNvSpPr>
            <p:nvPr/>
          </p:nvSpPr>
          <p:spPr bwMode="auto">
            <a:xfrm flipV="1">
              <a:off x="4583"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9" name="Line 61"/>
            <p:cNvSpPr>
              <a:spLocks noChangeShapeType="1"/>
            </p:cNvSpPr>
            <p:nvPr/>
          </p:nvSpPr>
          <p:spPr bwMode="auto">
            <a:xfrm flipV="1">
              <a:off x="4860"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0" name="Line 62"/>
            <p:cNvSpPr>
              <a:spLocks noChangeShapeType="1"/>
            </p:cNvSpPr>
            <p:nvPr/>
          </p:nvSpPr>
          <p:spPr bwMode="auto">
            <a:xfrm flipV="1">
              <a:off x="5139"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1" name="Line 63"/>
            <p:cNvSpPr>
              <a:spLocks noChangeShapeType="1"/>
            </p:cNvSpPr>
            <p:nvPr/>
          </p:nvSpPr>
          <p:spPr bwMode="auto">
            <a:xfrm flipV="1">
              <a:off x="5417"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2" name="Line 64"/>
            <p:cNvSpPr>
              <a:spLocks noChangeShapeType="1"/>
            </p:cNvSpPr>
            <p:nvPr/>
          </p:nvSpPr>
          <p:spPr bwMode="auto">
            <a:xfrm flipV="1">
              <a:off x="5695"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3" name="Line 65"/>
            <p:cNvSpPr>
              <a:spLocks noChangeShapeType="1"/>
            </p:cNvSpPr>
            <p:nvPr/>
          </p:nvSpPr>
          <p:spPr bwMode="auto">
            <a:xfrm flipV="1">
              <a:off x="5974" y="3801"/>
              <a:ext cx="1" cy="2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4" name="Rectangle 66"/>
            <p:cNvSpPr>
              <a:spLocks noChangeArrowheads="1"/>
            </p:cNvSpPr>
            <p:nvPr/>
          </p:nvSpPr>
          <p:spPr bwMode="auto">
            <a:xfrm>
              <a:off x="2520" y="3753"/>
              <a:ext cx="48"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0</a:t>
              </a:r>
              <a:endParaRPr lang="de-DE" altLang="de-DE">
                <a:latin typeface="Times" pitchFamily="18" charset="0"/>
              </a:endParaRPr>
            </a:p>
          </p:txBody>
        </p:sp>
        <p:sp>
          <p:nvSpPr>
            <p:cNvPr id="75" name="Rectangle 67"/>
            <p:cNvSpPr>
              <a:spLocks noChangeArrowheads="1"/>
            </p:cNvSpPr>
            <p:nvPr/>
          </p:nvSpPr>
          <p:spPr bwMode="auto">
            <a:xfrm>
              <a:off x="2438" y="3523"/>
              <a:ext cx="14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200</a:t>
              </a:r>
              <a:endParaRPr lang="de-DE" altLang="de-DE">
                <a:latin typeface="Times" pitchFamily="18" charset="0"/>
              </a:endParaRPr>
            </a:p>
          </p:txBody>
        </p:sp>
        <p:sp>
          <p:nvSpPr>
            <p:cNvPr id="76" name="Rectangle 68"/>
            <p:cNvSpPr>
              <a:spLocks noChangeArrowheads="1"/>
            </p:cNvSpPr>
            <p:nvPr/>
          </p:nvSpPr>
          <p:spPr bwMode="auto">
            <a:xfrm>
              <a:off x="2438" y="3295"/>
              <a:ext cx="14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400</a:t>
              </a:r>
              <a:endParaRPr lang="de-DE" altLang="de-DE">
                <a:latin typeface="Times" pitchFamily="18" charset="0"/>
              </a:endParaRPr>
            </a:p>
          </p:txBody>
        </p:sp>
        <p:sp>
          <p:nvSpPr>
            <p:cNvPr id="77" name="Rectangle 69"/>
            <p:cNvSpPr>
              <a:spLocks noChangeArrowheads="1"/>
            </p:cNvSpPr>
            <p:nvPr/>
          </p:nvSpPr>
          <p:spPr bwMode="auto">
            <a:xfrm>
              <a:off x="2438" y="3065"/>
              <a:ext cx="14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600</a:t>
              </a:r>
              <a:endParaRPr lang="de-DE" altLang="de-DE">
                <a:latin typeface="Times" pitchFamily="18" charset="0"/>
              </a:endParaRPr>
            </a:p>
          </p:txBody>
        </p:sp>
        <p:sp>
          <p:nvSpPr>
            <p:cNvPr id="78" name="Rectangle 70"/>
            <p:cNvSpPr>
              <a:spLocks noChangeArrowheads="1"/>
            </p:cNvSpPr>
            <p:nvPr/>
          </p:nvSpPr>
          <p:spPr bwMode="auto">
            <a:xfrm>
              <a:off x="2438" y="2835"/>
              <a:ext cx="14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800</a:t>
              </a:r>
              <a:endParaRPr lang="de-DE" altLang="de-DE">
                <a:latin typeface="Times" pitchFamily="18" charset="0"/>
              </a:endParaRPr>
            </a:p>
          </p:txBody>
        </p:sp>
        <p:sp>
          <p:nvSpPr>
            <p:cNvPr id="79" name="Rectangle 71"/>
            <p:cNvSpPr>
              <a:spLocks noChangeArrowheads="1"/>
            </p:cNvSpPr>
            <p:nvPr/>
          </p:nvSpPr>
          <p:spPr bwMode="auto">
            <a:xfrm>
              <a:off x="2377" y="2605"/>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1.000</a:t>
              </a:r>
              <a:endParaRPr lang="de-DE" altLang="de-DE">
                <a:latin typeface="Times" pitchFamily="18" charset="0"/>
              </a:endParaRPr>
            </a:p>
          </p:txBody>
        </p:sp>
        <p:sp>
          <p:nvSpPr>
            <p:cNvPr id="80" name="Rectangle 72"/>
            <p:cNvSpPr>
              <a:spLocks noChangeArrowheads="1"/>
            </p:cNvSpPr>
            <p:nvPr/>
          </p:nvSpPr>
          <p:spPr bwMode="auto">
            <a:xfrm>
              <a:off x="2377" y="2376"/>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1.200</a:t>
              </a:r>
              <a:endParaRPr lang="de-DE" altLang="de-DE">
                <a:latin typeface="Times" pitchFamily="18" charset="0"/>
              </a:endParaRPr>
            </a:p>
          </p:txBody>
        </p:sp>
        <p:sp>
          <p:nvSpPr>
            <p:cNvPr id="81" name="Rectangle 73"/>
            <p:cNvSpPr>
              <a:spLocks noChangeArrowheads="1"/>
            </p:cNvSpPr>
            <p:nvPr/>
          </p:nvSpPr>
          <p:spPr bwMode="auto">
            <a:xfrm>
              <a:off x="2377" y="2147"/>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1.400</a:t>
              </a:r>
              <a:endParaRPr lang="de-DE" altLang="de-DE">
                <a:latin typeface="Times" pitchFamily="18" charset="0"/>
              </a:endParaRPr>
            </a:p>
          </p:txBody>
        </p:sp>
        <p:sp>
          <p:nvSpPr>
            <p:cNvPr id="82" name="Rectangle 74"/>
            <p:cNvSpPr>
              <a:spLocks noChangeArrowheads="1"/>
            </p:cNvSpPr>
            <p:nvPr/>
          </p:nvSpPr>
          <p:spPr bwMode="auto">
            <a:xfrm>
              <a:off x="2377" y="1917"/>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1.600</a:t>
              </a:r>
              <a:endParaRPr lang="de-DE" altLang="de-DE">
                <a:latin typeface="Times" pitchFamily="18" charset="0"/>
              </a:endParaRPr>
            </a:p>
          </p:txBody>
        </p:sp>
        <p:sp>
          <p:nvSpPr>
            <p:cNvPr id="83" name="Rectangle 75"/>
            <p:cNvSpPr>
              <a:spLocks noChangeArrowheads="1"/>
            </p:cNvSpPr>
            <p:nvPr/>
          </p:nvSpPr>
          <p:spPr bwMode="auto">
            <a:xfrm>
              <a:off x="2377" y="1688"/>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1.800</a:t>
              </a:r>
              <a:endParaRPr lang="de-DE" altLang="de-DE">
                <a:latin typeface="Times" pitchFamily="18" charset="0"/>
              </a:endParaRPr>
            </a:p>
          </p:txBody>
        </p:sp>
        <p:sp>
          <p:nvSpPr>
            <p:cNvPr id="84" name="Rectangle 76"/>
            <p:cNvSpPr>
              <a:spLocks noChangeArrowheads="1"/>
            </p:cNvSpPr>
            <p:nvPr/>
          </p:nvSpPr>
          <p:spPr bwMode="auto">
            <a:xfrm>
              <a:off x="2377" y="1458"/>
              <a:ext cx="21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2.000</a:t>
              </a:r>
              <a:endParaRPr lang="de-DE" altLang="de-DE">
                <a:latin typeface="Times" pitchFamily="18" charset="0"/>
              </a:endParaRPr>
            </a:p>
          </p:txBody>
        </p:sp>
        <p:sp>
          <p:nvSpPr>
            <p:cNvPr id="85" name="Rectangle 77"/>
            <p:cNvSpPr>
              <a:spLocks noChangeArrowheads="1"/>
            </p:cNvSpPr>
            <p:nvPr/>
          </p:nvSpPr>
          <p:spPr bwMode="auto">
            <a:xfrm>
              <a:off x="2716" y="3871"/>
              <a:ext cx="1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Jan</a:t>
              </a:r>
              <a:endParaRPr lang="de-DE" altLang="de-DE">
                <a:latin typeface="Times" pitchFamily="18" charset="0"/>
              </a:endParaRPr>
            </a:p>
          </p:txBody>
        </p:sp>
        <p:sp>
          <p:nvSpPr>
            <p:cNvPr id="86" name="Rectangle 78"/>
            <p:cNvSpPr>
              <a:spLocks noChangeArrowheads="1"/>
            </p:cNvSpPr>
            <p:nvPr/>
          </p:nvSpPr>
          <p:spPr bwMode="auto">
            <a:xfrm>
              <a:off x="2989" y="3871"/>
              <a:ext cx="15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Feb</a:t>
              </a:r>
              <a:endParaRPr lang="de-DE" altLang="de-DE">
                <a:latin typeface="Times" pitchFamily="18" charset="0"/>
              </a:endParaRPr>
            </a:p>
          </p:txBody>
        </p:sp>
        <p:sp>
          <p:nvSpPr>
            <p:cNvPr id="87" name="Rectangle 79"/>
            <p:cNvSpPr>
              <a:spLocks noChangeArrowheads="1"/>
            </p:cNvSpPr>
            <p:nvPr/>
          </p:nvSpPr>
          <p:spPr bwMode="auto">
            <a:xfrm>
              <a:off x="3271" y="3871"/>
              <a:ext cx="14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Mrz</a:t>
              </a:r>
              <a:endParaRPr lang="de-DE" altLang="de-DE">
                <a:latin typeface="Times" pitchFamily="18" charset="0"/>
              </a:endParaRPr>
            </a:p>
          </p:txBody>
        </p:sp>
        <p:sp>
          <p:nvSpPr>
            <p:cNvPr id="88" name="Rectangle 80"/>
            <p:cNvSpPr>
              <a:spLocks noChangeArrowheads="1"/>
            </p:cNvSpPr>
            <p:nvPr/>
          </p:nvSpPr>
          <p:spPr bwMode="auto">
            <a:xfrm>
              <a:off x="3552" y="3871"/>
              <a:ext cx="13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Apr</a:t>
              </a:r>
              <a:endParaRPr lang="de-DE" altLang="de-DE">
                <a:latin typeface="Times" pitchFamily="18" charset="0"/>
              </a:endParaRPr>
            </a:p>
          </p:txBody>
        </p:sp>
        <p:sp>
          <p:nvSpPr>
            <p:cNvPr id="89" name="Rectangle 81"/>
            <p:cNvSpPr>
              <a:spLocks noChangeArrowheads="1"/>
            </p:cNvSpPr>
            <p:nvPr/>
          </p:nvSpPr>
          <p:spPr bwMode="auto">
            <a:xfrm>
              <a:off x="3827" y="3871"/>
              <a:ext cx="14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Mai</a:t>
              </a:r>
              <a:endParaRPr lang="de-DE" altLang="de-DE">
                <a:latin typeface="Times" pitchFamily="18" charset="0"/>
              </a:endParaRPr>
            </a:p>
          </p:txBody>
        </p:sp>
        <p:sp>
          <p:nvSpPr>
            <p:cNvPr id="90" name="Rectangle 82"/>
            <p:cNvSpPr>
              <a:spLocks noChangeArrowheads="1"/>
            </p:cNvSpPr>
            <p:nvPr/>
          </p:nvSpPr>
          <p:spPr bwMode="auto">
            <a:xfrm>
              <a:off x="4107" y="3871"/>
              <a:ext cx="1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Jun</a:t>
              </a:r>
              <a:endParaRPr lang="de-DE" altLang="de-DE">
                <a:latin typeface="Times" pitchFamily="18" charset="0"/>
              </a:endParaRPr>
            </a:p>
          </p:txBody>
        </p:sp>
        <p:sp>
          <p:nvSpPr>
            <p:cNvPr id="91" name="Rectangle 83"/>
            <p:cNvSpPr>
              <a:spLocks noChangeArrowheads="1"/>
            </p:cNvSpPr>
            <p:nvPr/>
          </p:nvSpPr>
          <p:spPr bwMode="auto">
            <a:xfrm>
              <a:off x="4396" y="3871"/>
              <a:ext cx="11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Jul</a:t>
              </a:r>
              <a:endParaRPr lang="de-DE" altLang="de-DE">
                <a:latin typeface="Times" pitchFamily="18" charset="0"/>
              </a:endParaRPr>
            </a:p>
          </p:txBody>
        </p:sp>
        <p:sp>
          <p:nvSpPr>
            <p:cNvPr id="92" name="Rectangle 84"/>
            <p:cNvSpPr>
              <a:spLocks noChangeArrowheads="1"/>
            </p:cNvSpPr>
            <p:nvPr/>
          </p:nvSpPr>
          <p:spPr bwMode="auto">
            <a:xfrm>
              <a:off x="4657" y="3871"/>
              <a:ext cx="1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Aug</a:t>
              </a:r>
              <a:endParaRPr lang="de-DE" altLang="de-DE">
                <a:latin typeface="Times" pitchFamily="18" charset="0"/>
              </a:endParaRPr>
            </a:p>
          </p:txBody>
        </p:sp>
        <p:sp>
          <p:nvSpPr>
            <p:cNvPr id="93" name="Rectangle 85"/>
            <p:cNvSpPr>
              <a:spLocks noChangeArrowheads="1"/>
            </p:cNvSpPr>
            <p:nvPr/>
          </p:nvSpPr>
          <p:spPr bwMode="auto">
            <a:xfrm>
              <a:off x="4935" y="3871"/>
              <a:ext cx="154"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Sep</a:t>
              </a:r>
              <a:endParaRPr lang="de-DE" altLang="de-DE">
                <a:latin typeface="Times" pitchFamily="18" charset="0"/>
              </a:endParaRPr>
            </a:p>
          </p:txBody>
        </p:sp>
        <p:sp>
          <p:nvSpPr>
            <p:cNvPr id="94" name="Rectangle 86"/>
            <p:cNvSpPr>
              <a:spLocks noChangeArrowheads="1"/>
            </p:cNvSpPr>
            <p:nvPr/>
          </p:nvSpPr>
          <p:spPr bwMode="auto">
            <a:xfrm>
              <a:off x="5221" y="3871"/>
              <a:ext cx="13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Okt</a:t>
              </a:r>
              <a:endParaRPr lang="de-DE" altLang="de-DE">
                <a:latin typeface="Times" pitchFamily="18" charset="0"/>
              </a:endParaRPr>
            </a:p>
          </p:txBody>
        </p:sp>
        <p:sp>
          <p:nvSpPr>
            <p:cNvPr id="95" name="Rectangle 87"/>
            <p:cNvSpPr>
              <a:spLocks noChangeArrowheads="1"/>
            </p:cNvSpPr>
            <p:nvPr/>
          </p:nvSpPr>
          <p:spPr bwMode="auto">
            <a:xfrm>
              <a:off x="5491" y="3871"/>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Nov</a:t>
              </a:r>
              <a:endParaRPr lang="de-DE" altLang="de-DE">
                <a:latin typeface="Times" pitchFamily="18" charset="0"/>
              </a:endParaRPr>
            </a:p>
          </p:txBody>
        </p:sp>
        <p:sp>
          <p:nvSpPr>
            <p:cNvPr id="96" name="Rectangle 88"/>
            <p:cNvSpPr>
              <a:spLocks noChangeArrowheads="1"/>
            </p:cNvSpPr>
            <p:nvPr/>
          </p:nvSpPr>
          <p:spPr bwMode="auto">
            <a:xfrm>
              <a:off x="5769" y="3871"/>
              <a:ext cx="155"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a:solidFill>
                    <a:srgbClr val="000000"/>
                  </a:solidFill>
                </a:rPr>
                <a:t>Dez</a:t>
              </a:r>
              <a:endParaRPr lang="de-DE" altLang="de-DE">
                <a:latin typeface="Times" pitchFamily="18" charset="0"/>
              </a:endParaRPr>
            </a:p>
          </p:txBody>
        </p:sp>
        <p:sp>
          <p:nvSpPr>
            <p:cNvPr id="97" name="Rectangle 89"/>
            <p:cNvSpPr>
              <a:spLocks noChangeArrowheads="1"/>
            </p:cNvSpPr>
            <p:nvPr/>
          </p:nvSpPr>
          <p:spPr bwMode="auto">
            <a:xfrm rot="16200000">
              <a:off x="1988" y="2535"/>
              <a:ext cx="652"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200" b="1">
                  <a:solidFill>
                    <a:srgbClr val="000000"/>
                  </a:solidFill>
                </a:rPr>
                <a:t>Energie (kWh)</a:t>
              </a:r>
              <a:endParaRPr lang="de-DE" altLang="de-DE" sz="1200"/>
            </a:p>
          </p:txBody>
        </p:sp>
        <p:sp>
          <p:nvSpPr>
            <p:cNvPr id="98" name="Rectangle 90"/>
            <p:cNvSpPr>
              <a:spLocks noChangeArrowheads="1"/>
            </p:cNvSpPr>
            <p:nvPr/>
          </p:nvSpPr>
          <p:spPr bwMode="auto">
            <a:xfrm>
              <a:off x="3459" y="1824"/>
              <a:ext cx="2105" cy="101"/>
            </a:xfrm>
            <a:prstGeom prst="rect">
              <a:avLst/>
            </a:prstGeom>
            <a:solidFill>
              <a:srgbClr val="FFFFFF"/>
            </a:solidFill>
            <a:ln w="0">
              <a:solidFill>
                <a:srgbClr val="000000"/>
              </a:solidFill>
              <a:miter lim="800000"/>
              <a:headEnd/>
              <a:tailEnd/>
            </a:ln>
          </p:spPr>
          <p:txBody>
            <a:bodyPr/>
            <a:lstStyle/>
            <a:p>
              <a:endParaRPr lang="de-DE"/>
            </a:p>
          </p:txBody>
        </p:sp>
        <p:sp>
          <p:nvSpPr>
            <p:cNvPr id="99" name="Rectangle 91"/>
            <p:cNvSpPr>
              <a:spLocks noChangeArrowheads="1"/>
            </p:cNvSpPr>
            <p:nvPr/>
          </p:nvSpPr>
          <p:spPr bwMode="auto">
            <a:xfrm>
              <a:off x="3481" y="1841"/>
              <a:ext cx="46" cy="51"/>
            </a:xfrm>
            <a:prstGeom prst="rect">
              <a:avLst/>
            </a:prstGeom>
            <a:solidFill>
              <a:srgbClr val="C0C0C0"/>
            </a:solidFill>
            <a:ln w="8001">
              <a:solidFill>
                <a:srgbClr val="000000"/>
              </a:solidFill>
              <a:miter lim="800000"/>
              <a:headEnd/>
              <a:tailEnd/>
            </a:ln>
          </p:spPr>
          <p:txBody>
            <a:bodyPr/>
            <a:lstStyle/>
            <a:p>
              <a:endParaRPr lang="de-DE"/>
            </a:p>
          </p:txBody>
        </p:sp>
        <p:sp>
          <p:nvSpPr>
            <p:cNvPr id="100" name="Rectangle 92"/>
            <p:cNvSpPr>
              <a:spLocks noChangeArrowheads="1"/>
            </p:cNvSpPr>
            <p:nvPr/>
          </p:nvSpPr>
          <p:spPr bwMode="auto">
            <a:xfrm>
              <a:off x="3545" y="1819"/>
              <a:ext cx="51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b="1">
                  <a:solidFill>
                    <a:srgbClr val="000000"/>
                  </a:solidFill>
                </a:rPr>
                <a:t>Solargewinn</a:t>
              </a:r>
              <a:endParaRPr lang="de-DE" altLang="de-DE">
                <a:latin typeface="Times" pitchFamily="18" charset="0"/>
              </a:endParaRPr>
            </a:p>
          </p:txBody>
        </p:sp>
        <p:sp>
          <p:nvSpPr>
            <p:cNvPr id="101" name="Rectangle 93"/>
            <p:cNvSpPr>
              <a:spLocks noChangeArrowheads="1"/>
            </p:cNvSpPr>
            <p:nvPr/>
          </p:nvSpPr>
          <p:spPr bwMode="auto">
            <a:xfrm>
              <a:off x="4098" y="1841"/>
              <a:ext cx="47" cy="51"/>
            </a:xfrm>
            <a:prstGeom prst="rect">
              <a:avLst/>
            </a:prstGeom>
            <a:solidFill>
              <a:srgbClr val="FF9999"/>
            </a:solidFill>
            <a:ln w="8001">
              <a:solidFill>
                <a:srgbClr val="000000"/>
              </a:solidFill>
              <a:miter lim="800000"/>
              <a:headEnd/>
              <a:tailEnd/>
            </a:ln>
          </p:spPr>
          <p:txBody>
            <a:bodyPr/>
            <a:lstStyle/>
            <a:p>
              <a:endParaRPr lang="de-DE"/>
            </a:p>
          </p:txBody>
        </p:sp>
        <p:sp>
          <p:nvSpPr>
            <p:cNvPr id="102" name="Rectangle 94"/>
            <p:cNvSpPr>
              <a:spLocks noChangeArrowheads="1"/>
            </p:cNvSpPr>
            <p:nvPr/>
          </p:nvSpPr>
          <p:spPr bwMode="auto">
            <a:xfrm>
              <a:off x="4170" y="1819"/>
              <a:ext cx="537"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b="1">
                  <a:solidFill>
                    <a:srgbClr val="000000"/>
                  </a:solidFill>
                </a:rPr>
                <a:t>Warmwasser</a:t>
              </a:r>
              <a:endParaRPr lang="de-DE" altLang="de-DE">
                <a:latin typeface="Times" pitchFamily="18" charset="0"/>
              </a:endParaRPr>
            </a:p>
          </p:txBody>
        </p:sp>
        <p:sp>
          <p:nvSpPr>
            <p:cNvPr id="103" name="Rectangle 95"/>
            <p:cNvSpPr>
              <a:spLocks noChangeArrowheads="1"/>
            </p:cNvSpPr>
            <p:nvPr/>
          </p:nvSpPr>
          <p:spPr bwMode="auto">
            <a:xfrm>
              <a:off x="4739" y="1841"/>
              <a:ext cx="46" cy="51"/>
            </a:xfrm>
            <a:prstGeom prst="rect">
              <a:avLst/>
            </a:prstGeom>
            <a:solidFill>
              <a:srgbClr val="FFCC99"/>
            </a:solidFill>
            <a:ln w="8001">
              <a:solidFill>
                <a:srgbClr val="000000"/>
              </a:solidFill>
              <a:miter lim="800000"/>
              <a:headEnd/>
              <a:tailEnd/>
            </a:ln>
          </p:spPr>
          <p:txBody>
            <a:bodyPr/>
            <a:lstStyle/>
            <a:p>
              <a:endParaRPr lang="de-DE"/>
            </a:p>
          </p:txBody>
        </p:sp>
        <p:sp>
          <p:nvSpPr>
            <p:cNvPr id="104" name="Rectangle 96"/>
            <p:cNvSpPr>
              <a:spLocks noChangeArrowheads="1"/>
            </p:cNvSpPr>
            <p:nvPr/>
          </p:nvSpPr>
          <p:spPr bwMode="auto">
            <a:xfrm>
              <a:off x="4818" y="1819"/>
              <a:ext cx="722"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de-DE" altLang="de-DE" sz="1000" b="1">
                  <a:solidFill>
                    <a:srgbClr val="000000"/>
                  </a:solidFill>
                </a:rPr>
                <a:t>Heizwärmebedarf</a:t>
              </a:r>
              <a:endParaRPr lang="de-DE" altLang="de-DE">
                <a:latin typeface="Times" pitchFamily="18" charset="0"/>
              </a:endParaRPr>
            </a:p>
          </p:txBody>
        </p:sp>
      </p:grpSp>
      <p:sp>
        <p:nvSpPr>
          <p:cNvPr id="105" name="Rectangle 98"/>
          <p:cNvSpPr>
            <a:spLocks noChangeArrowheads="1"/>
          </p:cNvSpPr>
          <p:nvPr/>
        </p:nvSpPr>
        <p:spPr bwMode="auto">
          <a:xfrm>
            <a:off x="6138895" y="2781301"/>
            <a:ext cx="280307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de-DE" altLang="de-DE" sz="2000" b="1" dirty="0"/>
              <a:t>Deckungsbeitrag im </a:t>
            </a:r>
            <a:br>
              <a:rPr lang="de-DE" altLang="de-DE" sz="2000" b="1" dirty="0"/>
            </a:br>
            <a:r>
              <a:rPr lang="de-DE" altLang="de-DE" sz="2000" b="1" dirty="0"/>
              <a:t>Jahresmittel bis zu ca. 30%.</a:t>
            </a:r>
          </a:p>
          <a:p>
            <a:pPr eaLnBrk="0" hangingPunct="0"/>
            <a:r>
              <a:rPr lang="de-DE" altLang="de-DE" sz="2000" b="1" dirty="0"/>
              <a:t>Hängt sehr vom </a:t>
            </a:r>
            <a:r>
              <a:rPr lang="de-DE" altLang="de-DE" sz="2000" b="1" dirty="0" smtClean="0"/>
              <a:t>Gesamtwärmebedarf </a:t>
            </a:r>
            <a:r>
              <a:rPr lang="de-DE" altLang="de-DE" sz="2000" b="1" dirty="0"/>
              <a:t>ab.</a:t>
            </a:r>
            <a:endParaRPr lang="de-DE" altLang="de-DE" sz="2000" b="1" dirty="0">
              <a:latin typeface="Letter Gothic" pitchFamily="49" charset="0"/>
            </a:endParaRPr>
          </a:p>
        </p:txBody>
      </p:sp>
    </p:spTree>
    <p:extLst>
      <p:ext uri="{BB962C8B-B14F-4D97-AF65-F5344CB8AC3E}">
        <p14:creationId xmlns:p14="http://schemas.microsoft.com/office/powerpoint/2010/main" val="39971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8" name="Picture 2" descr="Vorratsbehälter 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74477" y="1533525"/>
            <a:ext cx="3212123" cy="44719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dirty="0" smtClean="0"/>
              <a:t>Pellet-</a:t>
            </a:r>
            <a:r>
              <a:rPr lang="de-DE" dirty="0" err="1" smtClean="0"/>
              <a:t>einzelofen</a:t>
            </a:r>
            <a:r>
              <a:rPr lang="de-DE" dirty="0" smtClean="0"/>
              <a:t/>
            </a:r>
            <a:br>
              <a:rPr lang="de-DE" dirty="0" smtClean="0"/>
            </a:br>
            <a:endParaRPr lang="de-DE" dirty="0"/>
          </a:p>
        </p:txBody>
      </p:sp>
      <p:sp>
        <p:nvSpPr>
          <p:cNvPr id="6"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schemeClr val="tx1">
                    <a:lumMod val="75000"/>
                    <a:lumOff val="25000"/>
                  </a:schemeClr>
                </a:solidFill>
                <a:latin typeface="Arial" pitchFamily="34" charset="0"/>
                <a:cs typeface="Arial" pitchFamily="34" charset="0"/>
              </a:rPr>
              <a:t>m</a:t>
            </a:r>
            <a:r>
              <a:rPr lang="de-DE" sz="2800" dirty="0" smtClean="0">
                <a:solidFill>
                  <a:schemeClr val="tx1">
                    <a:lumMod val="75000"/>
                    <a:lumOff val="25000"/>
                  </a:schemeClr>
                </a:solidFill>
                <a:latin typeface="Arial" pitchFamily="34" charset="0"/>
                <a:cs typeface="Arial" pitchFamily="34" charset="0"/>
              </a:rPr>
              <a:t>it Vorratsbehälter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Pellet-Zentralheizung</a:t>
            </a:r>
            <a:endParaRPr lang="de-DE" altLang="de-DE" sz="2800" b="1" dirty="0">
              <a:solidFill>
                <a:srgbClr val="0000FF"/>
              </a:solidFill>
              <a:latin typeface="Arial" pitchFamily="34" charset="0"/>
              <a:cs typeface="Arial" pitchFamily="34" charset="0"/>
            </a:endParaRPr>
          </a:p>
        </p:txBody>
      </p:sp>
      <p:pic>
        <p:nvPicPr>
          <p:cNvPr id="6"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8313" y="1371600"/>
            <a:ext cx="2861162" cy="47834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p:cNvSpPr txBox="1">
            <a:spLocks noChangeArrowheads="1"/>
          </p:cNvSpPr>
          <p:nvPr/>
        </p:nvSpPr>
        <p:spPr>
          <a:xfrm>
            <a:off x="4010794" y="1524794"/>
            <a:ext cx="4895081" cy="484981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ct val="10000"/>
              </a:spcBef>
              <a:buClr>
                <a:prstClr val="black">
                  <a:lumMod val="75000"/>
                  <a:lumOff val="25000"/>
                </a:prstClr>
              </a:buClr>
            </a:pPr>
            <a:r>
              <a:rPr lang="de-DE" altLang="de-DE" sz="1800" dirty="0" smtClean="0">
                <a:solidFill>
                  <a:prstClr val="black"/>
                </a:solidFill>
                <a:latin typeface="Arial" pitchFamily="34" charset="0"/>
                <a:cs typeface="Arial" pitchFamily="34" charset="0"/>
              </a:rPr>
              <a:t>Brennstoff CO</a:t>
            </a:r>
            <a:r>
              <a:rPr lang="de-DE" altLang="de-DE" sz="1800" baseline="-14000" dirty="0" smtClean="0">
                <a:solidFill>
                  <a:prstClr val="black"/>
                </a:solidFill>
                <a:latin typeface="Arial" pitchFamily="34" charset="0"/>
                <a:cs typeface="Arial" pitchFamily="34" charset="0"/>
              </a:rPr>
              <a:t>2</a:t>
            </a:r>
            <a:r>
              <a:rPr lang="de-DE" altLang="de-DE" sz="1800" dirty="0" smtClean="0">
                <a:solidFill>
                  <a:prstClr val="black"/>
                </a:solidFill>
                <a:latin typeface="Arial" pitchFamily="34" charset="0"/>
                <a:cs typeface="Arial" pitchFamily="34" charset="0"/>
              </a:rPr>
              <a:t>-neutral </a:t>
            </a:r>
          </a:p>
          <a:p>
            <a:pPr>
              <a:lnSpc>
                <a:spcPct val="90000"/>
              </a:lnSpc>
              <a:spcBef>
                <a:spcPct val="10000"/>
              </a:spcBef>
              <a:buClr>
                <a:prstClr val="black">
                  <a:lumMod val="75000"/>
                  <a:lumOff val="25000"/>
                </a:prstClr>
              </a:buClr>
            </a:pPr>
            <a:r>
              <a:rPr lang="de-DE" altLang="de-DE" sz="1800" dirty="0" smtClean="0">
                <a:solidFill>
                  <a:prstClr val="black"/>
                </a:solidFill>
                <a:latin typeface="Arial" pitchFamily="34" charset="0"/>
                <a:cs typeface="Arial" pitchFamily="34" charset="0"/>
              </a:rPr>
              <a:t>Heizwert: 1 kg Pellets </a:t>
            </a:r>
            <a:r>
              <a:rPr lang="de-DE" altLang="de-DE" sz="1800" dirty="0" smtClean="0">
                <a:solidFill>
                  <a:prstClr val="black"/>
                </a:solidFill>
                <a:latin typeface="Arial" pitchFamily="34" charset="0"/>
                <a:cs typeface="Arial" pitchFamily="34" charset="0"/>
                <a:sym typeface="Symbol" pitchFamily="18" charset="2"/>
              </a:rPr>
              <a:t></a:t>
            </a:r>
            <a:r>
              <a:rPr lang="de-DE" altLang="de-DE" sz="1800" dirty="0" smtClean="0">
                <a:solidFill>
                  <a:prstClr val="black"/>
                </a:solidFill>
                <a:latin typeface="Arial" pitchFamily="34" charset="0"/>
                <a:cs typeface="Arial" pitchFamily="34" charset="0"/>
              </a:rPr>
              <a:t> 5 kWh</a:t>
            </a:r>
          </a:p>
          <a:p>
            <a:pPr>
              <a:lnSpc>
                <a:spcPct val="90000"/>
              </a:lnSpc>
              <a:spcBef>
                <a:spcPct val="10000"/>
              </a:spcBef>
              <a:buClr>
                <a:prstClr val="black">
                  <a:lumMod val="75000"/>
                  <a:lumOff val="25000"/>
                </a:prstClr>
              </a:buClr>
            </a:pPr>
            <a:r>
              <a:rPr lang="de-DE" altLang="de-DE" sz="1800" dirty="0" smtClean="0">
                <a:solidFill>
                  <a:prstClr val="black"/>
                </a:solidFill>
                <a:latin typeface="Arial" pitchFamily="34" charset="0"/>
                <a:cs typeface="Arial" pitchFamily="34" charset="0"/>
              </a:rPr>
              <a:t>Kosten: ca. 25 </a:t>
            </a:r>
            <a:r>
              <a:rPr lang="de-DE" altLang="de-DE" sz="1800" dirty="0" err="1" smtClean="0">
                <a:solidFill>
                  <a:prstClr val="black"/>
                </a:solidFill>
                <a:latin typeface="Arial" pitchFamily="34" charset="0"/>
                <a:cs typeface="Arial" pitchFamily="34" charset="0"/>
              </a:rPr>
              <a:t>Ct</a:t>
            </a:r>
            <a:r>
              <a:rPr lang="de-DE" altLang="de-DE" sz="1800" dirty="0" smtClean="0">
                <a:solidFill>
                  <a:prstClr val="black"/>
                </a:solidFill>
                <a:latin typeface="Arial" pitchFamily="34" charset="0"/>
                <a:cs typeface="Arial" pitchFamily="34" charset="0"/>
              </a:rPr>
              <a:t> pro kg oder ca. 5 </a:t>
            </a:r>
            <a:r>
              <a:rPr lang="de-DE" altLang="de-DE" sz="1800" dirty="0" err="1" smtClean="0">
                <a:solidFill>
                  <a:prstClr val="black"/>
                </a:solidFill>
                <a:latin typeface="Arial" pitchFamily="34" charset="0"/>
                <a:cs typeface="Arial" pitchFamily="34" charset="0"/>
              </a:rPr>
              <a:t>Ct</a:t>
            </a:r>
            <a:r>
              <a:rPr lang="de-DE" altLang="de-DE" sz="1800" dirty="0" smtClean="0">
                <a:solidFill>
                  <a:prstClr val="black"/>
                </a:solidFill>
                <a:latin typeface="Arial" pitchFamily="34" charset="0"/>
                <a:cs typeface="Arial" pitchFamily="34" charset="0"/>
              </a:rPr>
              <a:t>/kWh</a:t>
            </a:r>
          </a:p>
          <a:p>
            <a:pPr>
              <a:lnSpc>
                <a:spcPct val="90000"/>
              </a:lnSpc>
              <a:spcBef>
                <a:spcPct val="10000"/>
              </a:spcBef>
              <a:buClr>
                <a:prstClr val="black">
                  <a:lumMod val="75000"/>
                  <a:lumOff val="25000"/>
                </a:prstClr>
              </a:buClr>
            </a:pPr>
            <a:r>
              <a:rPr lang="de-DE" altLang="de-DE" sz="1800" dirty="0" smtClean="0">
                <a:solidFill>
                  <a:prstClr val="black"/>
                </a:solidFill>
                <a:latin typeface="Arial" pitchFamily="34" charset="0"/>
                <a:cs typeface="Arial" pitchFamily="34" charset="0"/>
              </a:rPr>
              <a:t>Kessel sind etwa 50 bis 100 % teurer als Ölheizkessel: </a:t>
            </a:r>
            <a:r>
              <a:rPr lang="de-DE" altLang="de-DE" sz="1800" b="1" dirty="0" smtClean="0">
                <a:solidFill>
                  <a:prstClr val="black"/>
                </a:solidFill>
                <a:latin typeface="Arial" pitchFamily="34" charset="0"/>
                <a:cs typeface="Arial" pitchFamily="34" charset="0"/>
                <a:sym typeface="Symbol" pitchFamily="18" charset="2"/>
              </a:rPr>
              <a:t>ca. 6</a:t>
            </a:r>
            <a:r>
              <a:rPr lang="de-DE" altLang="de-DE" sz="1800" b="1" dirty="0" smtClean="0">
                <a:solidFill>
                  <a:prstClr val="black"/>
                </a:solidFill>
                <a:latin typeface="Arial" pitchFamily="34" charset="0"/>
                <a:cs typeface="Arial" pitchFamily="34" charset="0"/>
              </a:rPr>
              <a:t> - 10.000,- €</a:t>
            </a:r>
          </a:p>
          <a:p>
            <a:pPr>
              <a:lnSpc>
                <a:spcPct val="90000"/>
              </a:lnSpc>
              <a:spcBef>
                <a:spcPct val="10000"/>
              </a:spcBef>
              <a:buClr>
                <a:prstClr val="black">
                  <a:lumMod val="75000"/>
                  <a:lumOff val="25000"/>
                </a:prstClr>
              </a:buClr>
            </a:pPr>
            <a:endParaRPr lang="de-DE" altLang="de-DE" sz="1800" b="1" dirty="0" smtClean="0">
              <a:solidFill>
                <a:prstClr val="black"/>
              </a:solidFill>
              <a:latin typeface="Arial" pitchFamily="34" charset="0"/>
              <a:cs typeface="Arial" pitchFamily="34" charset="0"/>
            </a:endParaRPr>
          </a:p>
          <a:p>
            <a:pPr>
              <a:lnSpc>
                <a:spcPct val="90000"/>
              </a:lnSpc>
              <a:spcBef>
                <a:spcPct val="10000"/>
              </a:spcBef>
              <a:buClr>
                <a:prstClr val="black">
                  <a:lumMod val="75000"/>
                  <a:lumOff val="25000"/>
                </a:prstClr>
              </a:buClr>
            </a:pPr>
            <a:r>
              <a:rPr lang="de-DE" altLang="de-DE" sz="1800" b="1" dirty="0" smtClean="0">
                <a:solidFill>
                  <a:srgbClr val="C00000"/>
                </a:solidFill>
                <a:latin typeface="Arial" pitchFamily="34" charset="0"/>
                <a:cs typeface="Arial" pitchFamily="34" charset="0"/>
              </a:rPr>
              <a:t>Förderung :</a:t>
            </a:r>
            <a:r>
              <a:rPr lang="de-DE" altLang="de-DE" sz="1800" dirty="0" smtClean="0">
                <a:solidFill>
                  <a:prstClr val="black"/>
                </a:solidFill>
                <a:latin typeface="Arial" pitchFamily="34" charset="0"/>
                <a:cs typeface="Arial" pitchFamily="34" charset="0"/>
              </a:rPr>
              <a:t/>
            </a:r>
            <a:br>
              <a:rPr lang="de-DE" altLang="de-DE" sz="1800" dirty="0" smtClean="0">
                <a:solidFill>
                  <a:prstClr val="black"/>
                </a:solidFill>
                <a:latin typeface="Arial" pitchFamily="34" charset="0"/>
                <a:cs typeface="Arial" pitchFamily="34" charset="0"/>
              </a:rPr>
            </a:br>
            <a:r>
              <a:rPr lang="de-DE" altLang="de-DE" sz="1800" b="1" dirty="0" err="1" smtClean="0">
                <a:solidFill>
                  <a:prstClr val="black">
                    <a:lumMod val="75000"/>
                    <a:lumOff val="25000"/>
                  </a:prstClr>
                </a:solidFill>
                <a:latin typeface="Arial" pitchFamily="34" charset="0"/>
                <a:cs typeface="Arial" pitchFamily="34" charset="0"/>
              </a:rPr>
              <a:t>Pelletöfen</a:t>
            </a:r>
            <a:r>
              <a:rPr lang="de-DE" altLang="de-DE" sz="1800" dirty="0" smtClean="0">
                <a:solidFill>
                  <a:prstClr val="black">
                    <a:lumMod val="75000"/>
                    <a:lumOff val="25000"/>
                  </a:prstClr>
                </a:solidFill>
                <a:latin typeface="Arial" pitchFamily="34" charset="0"/>
                <a:cs typeface="Arial" pitchFamily="34" charset="0"/>
              </a:rPr>
              <a:t> mit Wassertasche:</a:t>
            </a:r>
            <a:br>
              <a:rPr lang="de-DE" altLang="de-DE" sz="1800" dirty="0" smtClean="0">
                <a:solidFill>
                  <a:prstClr val="black">
                    <a:lumMod val="75000"/>
                    <a:lumOff val="25000"/>
                  </a:prstClr>
                </a:solidFill>
                <a:latin typeface="Arial" pitchFamily="34" charset="0"/>
                <a:cs typeface="Arial" pitchFamily="34" charset="0"/>
              </a:rPr>
            </a:br>
            <a:r>
              <a:rPr lang="de-DE" altLang="de-DE" sz="1800" dirty="0">
                <a:solidFill>
                  <a:prstClr val="black"/>
                </a:solidFill>
                <a:latin typeface="Arial" pitchFamily="34" charset="0"/>
                <a:cs typeface="Arial" pitchFamily="34" charset="0"/>
              </a:rPr>
              <a:t>80,- € je </a:t>
            </a:r>
            <a:r>
              <a:rPr lang="de-DE" altLang="de-DE" sz="1800" dirty="0" smtClean="0">
                <a:solidFill>
                  <a:prstClr val="black"/>
                </a:solidFill>
                <a:latin typeface="Arial" pitchFamily="34" charset="0"/>
                <a:cs typeface="Arial" pitchFamily="34" charset="0"/>
              </a:rPr>
              <a:t>kW, </a:t>
            </a:r>
            <a:r>
              <a:rPr lang="de-DE" altLang="de-DE" sz="1800" dirty="0" smtClean="0">
                <a:solidFill>
                  <a:prstClr val="black">
                    <a:lumMod val="75000"/>
                    <a:lumOff val="25000"/>
                  </a:prstClr>
                </a:solidFill>
                <a:latin typeface="Arial" pitchFamily="34" charset="0"/>
                <a:cs typeface="Arial" pitchFamily="34" charset="0"/>
              </a:rPr>
              <a:t>mindestens 2.000,- €</a:t>
            </a:r>
            <a:br>
              <a:rPr lang="de-DE" altLang="de-DE" sz="1800" dirty="0" smtClean="0">
                <a:solidFill>
                  <a:prstClr val="black">
                    <a:lumMod val="75000"/>
                    <a:lumOff val="25000"/>
                  </a:prstClr>
                </a:solidFill>
                <a:latin typeface="Arial" pitchFamily="34" charset="0"/>
                <a:cs typeface="Arial" pitchFamily="34" charset="0"/>
              </a:rPr>
            </a:br>
            <a:r>
              <a:rPr lang="de-DE" altLang="de-DE" sz="1800" b="1" dirty="0" err="1" smtClean="0">
                <a:solidFill>
                  <a:prstClr val="black">
                    <a:lumMod val="75000"/>
                    <a:lumOff val="25000"/>
                  </a:prstClr>
                </a:solidFill>
                <a:latin typeface="Arial" pitchFamily="34" charset="0"/>
                <a:cs typeface="Arial" pitchFamily="34" charset="0"/>
              </a:rPr>
              <a:t>Pelletkessel</a:t>
            </a:r>
            <a:r>
              <a:rPr lang="de-DE" altLang="de-DE" sz="1800" b="1" dirty="0" smtClean="0">
                <a:solidFill>
                  <a:prstClr val="black">
                    <a:lumMod val="75000"/>
                    <a:lumOff val="25000"/>
                  </a:prstClr>
                </a:solidFill>
                <a:latin typeface="Arial" pitchFamily="34" charset="0"/>
                <a:cs typeface="Arial" pitchFamily="34" charset="0"/>
              </a:rPr>
              <a:t>: </a:t>
            </a:r>
            <a:r>
              <a:rPr lang="de-DE" altLang="de-DE" sz="1800" dirty="0" smtClean="0">
                <a:solidFill>
                  <a:prstClr val="black">
                    <a:lumMod val="75000"/>
                    <a:lumOff val="25000"/>
                  </a:prstClr>
                </a:solidFill>
                <a:latin typeface="Arial" pitchFamily="34" charset="0"/>
                <a:cs typeface="Arial" pitchFamily="34" charset="0"/>
              </a:rPr>
              <a:t>80,-€ je kW, mind. 3.000,- €, mit Pufferspeicher (≥30L/kW): mindestens 3.500 €</a:t>
            </a:r>
          </a:p>
          <a:p>
            <a:pPr>
              <a:lnSpc>
                <a:spcPct val="90000"/>
              </a:lnSpc>
              <a:spcBef>
                <a:spcPct val="10000"/>
              </a:spcBef>
              <a:buClr>
                <a:srgbClr val="FF0000"/>
              </a:buClr>
              <a:buFont typeface="Wingdings" pitchFamily="2" charset="2"/>
              <a:buNone/>
            </a:pPr>
            <a:r>
              <a:rPr lang="de-DE" altLang="de-DE" sz="1800" dirty="0" smtClean="0">
                <a:solidFill>
                  <a:prstClr val="black">
                    <a:lumMod val="75000"/>
                    <a:lumOff val="25000"/>
                  </a:prstClr>
                </a:solidFill>
                <a:latin typeface="Arial" pitchFamily="34" charset="0"/>
                <a:cs typeface="Arial" pitchFamily="34" charset="0"/>
              </a:rPr>
              <a:t> 	</a:t>
            </a:r>
            <a:r>
              <a:rPr lang="de-DE" altLang="de-DE" sz="1800" b="1" dirty="0" smtClean="0">
                <a:solidFill>
                  <a:prstClr val="black">
                    <a:lumMod val="75000"/>
                    <a:lumOff val="25000"/>
                  </a:prstClr>
                </a:solidFill>
                <a:latin typeface="Arial" pitchFamily="34" charset="0"/>
                <a:cs typeface="Arial" pitchFamily="34" charset="0"/>
              </a:rPr>
              <a:t>Voraussetzungen:</a:t>
            </a:r>
            <a:r>
              <a:rPr lang="de-DE" altLang="de-DE" sz="1800" dirty="0" smtClean="0">
                <a:solidFill>
                  <a:prstClr val="black">
                    <a:lumMod val="75000"/>
                    <a:lumOff val="25000"/>
                  </a:prstClr>
                </a:solidFill>
                <a:latin typeface="Arial" pitchFamily="34" charset="0"/>
                <a:cs typeface="Arial" pitchFamily="34" charset="0"/>
              </a:rPr>
              <a:t> Kesselwirkungsgrad ≥ 89%, bei </a:t>
            </a:r>
            <a:r>
              <a:rPr lang="de-DE" altLang="de-DE" sz="1800" dirty="0" err="1" smtClean="0">
                <a:solidFill>
                  <a:prstClr val="black">
                    <a:lumMod val="75000"/>
                    <a:lumOff val="25000"/>
                  </a:prstClr>
                </a:solidFill>
                <a:latin typeface="Arial" pitchFamily="34" charset="0"/>
                <a:cs typeface="Arial" pitchFamily="34" charset="0"/>
              </a:rPr>
              <a:t>Pelletöfen</a:t>
            </a:r>
            <a:r>
              <a:rPr lang="de-DE" altLang="de-DE" sz="1800" dirty="0">
                <a:solidFill>
                  <a:prstClr val="black">
                    <a:lumMod val="75000"/>
                    <a:lumOff val="25000"/>
                  </a:prstClr>
                </a:solidFill>
                <a:latin typeface="Arial" pitchFamily="34" charset="0"/>
                <a:cs typeface="Arial" pitchFamily="34" charset="0"/>
              </a:rPr>
              <a:t> </a:t>
            </a:r>
            <a:r>
              <a:rPr lang="de-DE" altLang="de-DE" sz="1800" dirty="0" smtClean="0">
                <a:solidFill>
                  <a:prstClr val="black">
                    <a:lumMod val="75000"/>
                    <a:lumOff val="25000"/>
                  </a:prstClr>
                </a:solidFill>
                <a:latin typeface="Arial" pitchFamily="34" charset="0"/>
                <a:cs typeface="Arial" pitchFamily="34" charset="0"/>
              </a:rPr>
              <a:t>≥ 90%</a:t>
            </a:r>
          </a:p>
          <a:p>
            <a:pPr>
              <a:lnSpc>
                <a:spcPct val="90000"/>
              </a:lnSpc>
              <a:spcBef>
                <a:spcPct val="10000"/>
              </a:spcBef>
              <a:buClr>
                <a:srgbClr val="FF0000"/>
              </a:buClr>
              <a:buFont typeface="Wingdings" pitchFamily="2" charset="2"/>
              <a:buNone/>
            </a:pPr>
            <a:r>
              <a:rPr lang="de-DE" altLang="de-DE" sz="1800" dirty="0" smtClean="0">
                <a:solidFill>
                  <a:prstClr val="black">
                    <a:lumMod val="75000"/>
                    <a:lumOff val="25000"/>
                  </a:prstClr>
                </a:solidFill>
                <a:latin typeface="Arial" pitchFamily="34" charset="0"/>
                <a:cs typeface="Arial" pitchFamily="34" charset="0"/>
              </a:rPr>
              <a:t>	Grenzwerte für CO und Staub sind einzuhalten und hydraulischer Abgleich</a:t>
            </a:r>
            <a:endParaRPr lang="de-DE" altLang="de-DE" sz="1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566662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2"/>
          <p:cNvSpPr>
            <a:spLocks noGrp="1" noChangeArrowheads="1"/>
          </p:cNvSpPr>
          <p:nvPr>
            <p:ph type="title"/>
          </p:nvPr>
        </p:nvSpPr>
        <p:spPr>
          <a:prstGeom prst="rect">
            <a:avLst/>
          </a:prstGeom>
        </p:spPr>
        <p:txBody>
          <a:bodyPr/>
          <a:lstStyle/>
          <a:p>
            <a:r>
              <a:rPr lang="de-DE" sz="2800" dirty="0" smtClean="0">
                <a:solidFill>
                  <a:schemeClr val="tx1">
                    <a:lumMod val="75000"/>
                    <a:lumOff val="25000"/>
                  </a:schemeClr>
                </a:solidFill>
              </a:rPr>
              <a:t>Wärmepumpe</a:t>
            </a:r>
            <a:br>
              <a:rPr lang="de-DE" sz="2800" dirty="0" smtClean="0">
                <a:solidFill>
                  <a:schemeClr val="tx1">
                    <a:lumMod val="75000"/>
                    <a:lumOff val="25000"/>
                  </a:schemeClr>
                </a:solidFill>
              </a:rPr>
            </a:br>
            <a:endParaRPr lang="de-DE" altLang="de-DE" sz="2800" b="1" dirty="0">
              <a:solidFill>
                <a:srgbClr val="0000FF"/>
              </a:solidFill>
              <a:latin typeface="Arial" pitchFamily="34" charset="0"/>
              <a:cs typeface="Arial" pitchFamily="34" charset="0"/>
            </a:endParaRPr>
          </a:p>
        </p:txBody>
      </p:sp>
      <p:pic>
        <p:nvPicPr>
          <p:cNvPr id="9"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9358" y="1460500"/>
            <a:ext cx="3745523" cy="4337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25110" y="1395416"/>
            <a:ext cx="3631223" cy="44291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1096720" y="5768975"/>
            <a:ext cx="7935913" cy="52705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400" dirty="0" smtClean="0">
                <a:solidFill>
                  <a:prstClr val="black">
                    <a:lumMod val="75000"/>
                    <a:lumOff val="25000"/>
                  </a:prstClr>
                </a:solidFill>
                <a:latin typeface="Arial" pitchFamily="34" charset="0"/>
                <a:cs typeface="Arial" pitchFamily="34" charset="0"/>
              </a:rPr>
              <a:t>mit Erdkollektor             		     mit </a:t>
            </a:r>
            <a:r>
              <a:rPr lang="de-DE" altLang="de-DE" sz="2400" dirty="0" err="1" smtClean="0">
                <a:solidFill>
                  <a:prstClr val="black">
                    <a:lumMod val="75000"/>
                    <a:lumOff val="25000"/>
                  </a:prstClr>
                </a:solidFill>
                <a:latin typeface="Arial" pitchFamily="34" charset="0"/>
                <a:cs typeface="Arial" pitchFamily="34" charset="0"/>
              </a:rPr>
              <a:t>Erdsonde</a:t>
            </a:r>
            <a:r>
              <a:rPr lang="de-DE" altLang="de-DE" sz="2400" dirty="0" smtClean="0">
                <a:solidFill>
                  <a:prstClr val="black">
                    <a:lumMod val="75000"/>
                    <a:lumOff val="25000"/>
                  </a:prstClr>
                </a:solidFill>
                <a:latin typeface="Arial" pitchFamily="34" charset="0"/>
                <a:cs typeface="Arial" pitchFamily="34" charset="0"/>
              </a:rPr>
              <a:t> </a:t>
            </a:r>
            <a:endParaRPr lang="de-DE" altLang="de-DE" sz="2400" dirty="0">
              <a:solidFill>
                <a:prstClr val="black">
                  <a:lumMod val="75000"/>
                  <a:lumOff val="25000"/>
                </a:prstClr>
              </a:solidFill>
              <a:latin typeface="Arial" pitchFamily="34" charset="0"/>
              <a:cs typeface="Arial" pitchFamily="34" charset="0"/>
            </a:endParaRPr>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Wärmequelle Erdreich</a:t>
            </a:r>
          </a:p>
        </p:txBody>
      </p:sp>
    </p:spTree>
    <p:extLst>
      <p:ext uri="{BB962C8B-B14F-4D97-AF65-F5344CB8AC3E}">
        <p14:creationId xmlns:p14="http://schemas.microsoft.com/office/powerpoint/2010/main" val="1426280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p:txBody>
          <a:bodyPr/>
          <a:lstStyle/>
          <a:p>
            <a:r>
              <a:rPr lang="de-DE" altLang="de-DE" sz="2800" dirty="0" smtClean="0"/>
              <a:t>Wärmepumpen</a:t>
            </a:r>
            <a:br>
              <a:rPr lang="de-DE" altLang="de-DE" sz="2800" dirty="0" smtClean="0"/>
            </a:br>
            <a:endParaRPr lang="de-DE" altLang="de-DE" sz="2800" dirty="0"/>
          </a:p>
        </p:txBody>
      </p:sp>
      <p:sp>
        <p:nvSpPr>
          <p:cNvPr id="883715" name="Rectangle 3"/>
          <p:cNvSpPr>
            <a:spLocks noGrp="1" noChangeArrowheads="1"/>
          </p:cNvSpPr>
          <p:nvPr>
            <p:ph sz="half" idx="4294967295"/>
          </p:nvPr>
        </p:nvSpPr>
        <p:spPr>
          <a:xfrm>
            <a:off x="476249" y="1676400"/>
            <a:ext cx="7743826" cy="4572000"/>
          </a:xfrm>
          <a:prstGeom prst="rect">
            <a:avLst/>
          </a:prstGeom>
        </p:spPr>
        <p:txBody>
          <a:bodyPr/>
          <a:lstStyle/>
          <a:p>
            <a:pPr>
              <a:lnSpc>
                <a:spcPct val="90000"/>
              </a:lnSpc>
              <a:buClr>
                <a:schemeClr val="tx1">
                  <a:lumMod val="75000"/>
                  <a:lumOff val="25000"/>
                </a:schemeClr>
              </a:buClr>
            </a:pPr>
            <a:r>
              <a:rPr lang="de-DE" altLang="de-DE" sz="2400" dirty="0">
                <a:latin typeface="Arial" pitchFamily="34" charset="0"/>
                <a:cs typeface="Arial" pitchFamily="34" charset="0"/>
              </a:rPr>
              <a:t>Grundsätzlich sollte nur </a:t>
            </a:r>
            <a:r>
              <a:rPr lang="de-DE" altLang="de-DE" sz="2400" b="1" dirty="0">
                <a:solidFill>
                  <a:srgbClr val="C00000"/>
                </a:solidFill>
                <a:latin typeface="Arial" pitchFamily="34" charset="0"/>
                <a:cs typeface="Arial" pitchFamily="34" charset="0"/>
              </a:rPr>
              <a:t>monovalente</a:t>
            </a:r>
            <a:r>
              <a:rPr lang="de-DE" altLang="de-DE" sz="2400" dirty="0">
                <a:solidFill>
                  <a:srgbClr val="C00000"/>
                </a:solidFill>
                <a:latin typeface="Arial" pitchFamily="34" charset="0"/>
                <a:cs typeface="Arial" pitchFamily="34" charset="0"/>
              </a:rPr>
              <a:t> </a:t>
            </a:r>
            <a:r>
              <a:rPr lang="de-DE" altLang="de-DE" sz="2400" dirty="0">
                <a:latin typeface="Arial" pitchFamily="34" charset="0"/>
                <a:cs typeface="Arial" pitchFamily="34" charset="0"/>
              </a:rPr>
              <a:t>und nicht </a:t>
            </a:r>
            <a:r>
              <a:rPr lang="de-DE" altLang="de-DE" sz="2400" b="1" dirty="0">
                <a:solidFill>
                  <a:srgbClr val="C00000"/>
                </a:solidFill>
                <a:latin typeface="Arial" pitchFamily="34" charset="0"/>
                <a:cs typeface="Arial" pitchFamily="34" charset="0"/>
              </a:rPr>
              <a:t>monoenergetische</a:t>
            </a:r>
            <a:r>
              <a:rPr lang="de-DE" altLang="de-DE" sz="2400" dirty="0">
                <a:latin typeface="Arial" pitchFamily="34" charset="0"/>
                <a:cs typeface="Arial" pitchFamily="34" charset="0"/>
              </a:rPr>
              <a:t> Betriebsweise realisiert werden</a:t>
            </a:r>
          </a:p>
          <a:p>
            <a:pPr>
              <a:spcBef>
                <a:spcPts val="1200"/>
              </a:spcBef>
              <a:buClr>
                <a:schemeClr val="tx1">
                  <a:lumMod val="75000"/>
                  <a:lumOff val="25000"/>
                </a:schemeClr>
              </a:buClr>
            </a:pPr>
            <a:r>
              <a:rPr lang="de-DE" altLang="de-DE" sz="2400" dirty="0">
                <a:latin typeface="Arial" pitchFamily="34" charset="0"/>
                <a:cs typeface="Arial" pitchFamily="34" charset="0"/>
              </a:rPr>
              <a:t>Die Warmwasserbereitung sollte unbedingt mit einbezogen werden</a:t>
            </a:r>
          </a:p>
          <a:p>
            <a:pPr>
              <a:spcBef>
                <a:spcPts val="1200"/>
              </a:spcBef>
              <a:buClr>
                <a:schemeClr val="tx1">
                  <a:lumMod val="75000"/>
                  <a:lumOff val="25000"/>
                </a:schemeClr>
              </a:buClr>
            </a:pPr>
            <a:r>
              <a:rPr lang="de-DE" altLang="de-DE" sz="2400" dirty="0">
                <a:latin typeface="Arial" pitchFamily="34" charset="0"/>
                <a:cs typeface="Arial" pitchFamily="34" charset="0"/>
              </a:rPr>
              <a:t>Niedrige Vorlauftemperaturen bei der Verteilung anstreben</a:t>
            </a:r>
          </a:p>
          <a:p>
            <a:pPr>
              <a:spcBef>
                <a:spcPts val="1200"/>
              </a:spcBef>
              <a:buClr>
                <a:schemeClr val="tx1">
                  <a:lumMod val="75000"/>
                  <a:lumOff val="25000"/>
                </a:schemeClr>
              </a:buClr>
            </a:pPr>
            <a:r>
              <a:rPr lang="de-DE" altLang="de-DE" sz="2400" dirty="0">
                <a:latin typeface="Arial" pitchFamily="34" charset="0"/>
                <a:cs typeface="Arial" pitchFamily="34" charset="0"/>
              </a:rPr>
              <a:t>Die </a:t>
            </a:r>
            <a:r>
              <a:rPr lang="de-DE" altLang="de-DE" sz="2400" b="1" dirty="0">
                <a:solidFill>
                  <a:srgbClr val="C00000"/>
                </a:solidFill>
                <a:latin typeface="Arial" pitchFamily="34" charset="0"/>
                <a:cs typeface="Arial" pitchFamily="34" charset="0"/>
              </a:rPr>
              <a:t>Jahresarbeitszahl</a:t>
            </a:r>
            <a:r>
              <a:rPr lang="de-DE" altLang="de-DE" sz="2400" dirty="0">
                <a:latin typeface="Arial" pitchFamily="34" charset="0"/>
                <a:cs typeface="Arial" pitchFamily="34" charset="0"/>
              </a:rPr>
              <a:t> sollte deutlich über 3 liegen und vertraglich vereinbart werden</a:t>
            </a:r>
          </a:p>
          <a:p>
            <a:pPr>
              <a:spcBef>
                <a:spcPts val="1200"/>
              </a:spcBef>
              <a:buClr>
                <a:schemeClr val="tx1">
                  <a:lumMod val="75000"/>
                  <a:lumOff val="25000"/>
                </a:schemeClr>
              </a:buClr>
            </a:pPr>
            <a:r>
              <a:rPr lang="de-DE" altLang="de-DE" sz="2400" dirty="0">
                <a:latin typeface="Arial" pitchFamily="34" charset="0"/>
                <a:cs typeface="Arial" pitchFamily="34" charset="0"/>
              </a:rPr>
              <a:t>Neben dem Stromzähler sollte immer ein Wärmezähler eingebaut werden </a:t>
            </a:r>
          </a:p>
        </p:txBody>
      </p:sp>
      <p:sp>
        <p:nvSpPr>
          <p:cNvPr id="6"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Wichtige Hinweise zur Planung</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p:txBody>
          <a:bodyPr/>
          <a:lstStyle/>
          <a:p>
            <a:r>
              <a:rPr lang="de-DE" altLang="de-DE" sz="2800" dirty="0" smtClean="0"/>
              <a:t>Wärmepumpen</a:t>
            </a:r>
            <a:br>
              <a:rPr lang="de-DE" altLang="de-DE" sz="2800" dirty="0" smtClean="0"/>
            </a:br>
            <a:endParaRPr lang="de-DE" altLang="de-DE" sz="2800" dirty="0"/>
          </a:p>
        </p:txBody>
      </p:sp>
      <p:sp>
        <p:nvSpPr>
          <p:cNvPr id="883716" name="Rectangle 4"/>
          <p:cNvSpPr>
            <a:spLocks noGrp="1" noChangeArrowheads="1"/>
          </p:cNvSpPr>
          <p:nvPr>
            <p:ph sz="half" idx="4294967295"/>
          </p:nvPr>
        </p:nvSpPr>
        <p:spPr>
          <a:xfrm>
            <a:off x="477840" y="1638300"/>
            <a:ext cx="8018461" cy="4775200"/>
          </a:xfrm>
          <a:prstGeom prst="rect">
            <a:avLst/>
          </a:prstGeom>
        </p:spPr>
        <p:txBody>
          <a:bodyPr/>
          <a:lstStyle/>
          <a:p>
            <a:pPr>
              <a:spcBef>
                <a:spcPts val="1200"/>
              </a:spcBef>
            </a:pPr>
            <a:r>
              <a:rPr lang="de-DE" altLang="de-DE" sz="2400" dirty="0">
                <a:latin typeface="Arial" pitchFamily="34" charset="0"/>
                <a:cs typeface="Arial" pitchFamily="34" charset="0"/>
              </a:rPr>
              <a:t>Zu jeder Wärmepumpe gehört ein </a:t>
            </a:r>
            <a:r>
              <a:rPr lang="de-DE" altLang="de-DE" sz="2400" b="1" dirty="0">
                <a:latin typeface="Arial" pitchFamily="34" charset="0"/>
                <a:cs typeface="Arial" pitchFamily="34" charset="0"/>
              </a:rPr>
              <a:t>Sondervertrag mit dem Stromversorger</a:t>
            </a:r>
            <a:r>
              <a:rPr lang="de-DE" altLang="de-DE" sz="2400" dirty="0">
                <a:latin typeface="Arial" pitchFamily="34" charset="0"/>
                <a:cs typeface="Arial" pitchFamily="34" charset="0"/>
              </a:rPr>
              <a:t>. Die Preise liegen zwischen 15 und 19 </a:t>
            </a:r>
            <a:r>
              <a:rPr lang="de-DE" altLang="de-DE" sz="2400" dirty="0" err="1">
                <a:latin typeface="Arial" pitchFamily="34" charset="0"/>
                <a:cs typeface="Arial" pitchFamily="34" charset="0"/>
              </a:rPr>
              <a:t>Ct</a:t>
            </a:r>
            <a:r>
              <a:rPr lang="de-DE" altLang="de-DE" sz="2400" dirty="0">
                <a:latin typeface="Arial" pitchFamily="34" charset="0"/>
                <a:cs typeface="Arial" pitchFamily="34" charset="0"/>
              </a:rPr>
              <a:t> pro kWh</a:t>
            </a:r>
          </a:p>
          <a:p>
            <a:pPr>
              <a:spcBef>
                <a:spcPts val="1200"/>
              </a:spcBef>
            </a:pPr>
            <a:r>
              <a:rPr lang="de-DE" altLang="de-DE" sz="2400" dirty="0">
                <a:latin typeface="Arial" pitchFamily="34" charset="0"/>
                <a:cs typeface="Arial" pitchFamily="34" charset="0"/>
              </a:rPr>
              <a:t>Die Investitionskosten hängen sehr stark vom Aufwand zur Erschließung der Wärmequelle ab</a:t>
            </a:r>
          </a:p>
          <a:p>
            <a:pPr>
              <a:spcBef>
                <a:spcPts val="1200"/>
              </a:spcBef>
            </a:pPr>
            <a:r>
              <a:rPr lang="de-DE" altLang="de-DE" sz="2400" dirty="0">
                <a:latin typeface="Arial" pitchFamily="34" charset="0"/>
                <a:cs typeface="Arial" pitchFamily="34" charset="0"/>
              </a:rPr>
              <a:t>Eine knappe und möglichst genaue Dimensionierung ist unbedingt erforderlich</a:t>
            </a:r>
          </a:p>
          <a:p>
            <a:pPr>
              <a:spcBef>
                <a:spcPts val="1200"/>
              </a:spcBef>
            </a:pPr>
            <a:r>
              <a:rPr lang="de-DE" altLang="de-DE" sz="2400" dirty="0">
                <a:latin typeface="Arial" pitchFamily="34" charset="0"/>
                <a:cs typeface="Arial" pitchFamily="34" charset="0"/>
              </a:rPr>
              <a:t>Eine Wärmepumpe reagiert viel sensibler auf Planungs- und Ausführungsfehler als Öl- oder Gaskessel</a:t>
            </a:r>
          </a:p>
        </p:txBody>
      </p:sp>
      <p:sp>
        <p:nvSpPr>
          <p:cNvPr id="6"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Wichtige Hinweise zur Planung</a:t>
            </a:r>
          </a:p>
        </p:txBody>
      </p:sp>
    </p:spTree>
    <p:extLst>
      <p:ext uri="{BB962C8B-B14F-4D97-AF65-F5344CB8AC3E}">
        <p14:creationId xmlns:p14="http://schemas.microsoft.com/office/powerpoint/2010/main" val="3618159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LÜFTUNGSANLAGEN</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595575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5" name="Text Box 25"/>
          <p:cNvSpPr txBox="1">
            <a:spLocks noChangeArrowheads="1"/>
          </p:cNvSpPr>
          <p:nvPr/>
        </p:nvSpPr>
        <p:spPr bwMode="auto">
          <a:xfrm>
            <a:off x="5122986" y="2413000"/>
            <a:ext cx="402101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400" b="1" dirty="0">
                <a:solidFill>
                  <a:schemeClr val="tx1">
                    <a:lumMod val="75000"/>
                    <a:lumOff val="25000"/>
                  </a:schemeClr>
                </a:solidFill>
              </a:rPr>
              <a:t>Die Wärmedämmung sollte den beheizten Bereich möglichst lückenlos umschließen!</a:t>
            </a:r>
          </a:p>
        </p:txBody>
      </p:sp>
      <p:sp>
        <p:nvSpPr>
          <p:cNvPr id="491524" name="AutoShape 4"/>
          <p:cNvSpPr>
            <a:spLocks noChangeAspect="1" noChangeArrowheads="1" noTextEdit="1"/>
          </p:cNvSpPr>
          <p:nvPr/>
        </p:nvSpPr>
        <p:spPr bwMode="auto">
          <a:xfrm>
            <a:off x="219809" y="755650"/>
            <a:ext cx="4227635"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491527" name="Rectangle 7"/>
          <p:cNvSpPr>
            <a:spLocks noChangeArrowheads="1"/>
          </p:cNvSpPr>
          <p:nvPr/>
        </p:nvSpPr>
        <p:spPr bwMode="auto">
          <a:xfrm>
            <a:off x="5109749" y="6315075"/>
            <a:ext cx="3526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de-DE" altLang="de-DE" sz="1000">
                <a:solidFill>
                  <a:srgbClr val="000000"/>
                </a:solidFill>
              </a:rPr>
              <a:t> </a:t>
            </a:r>
            <a:endParaRPr lang="de-DE" altLang="de-DE"/>
          </a:p>
        </p:txBody>
      </p:sp>
      <p:grpSp>
        <p:nvGrpSpPr>
          <p:cNvPr id="6" name="Gruppieren 5"/>
          <p:cNvGrpSpPr/>
          <p:nvPr/>
        </p:nvGrpSpPr>
        <p:grpSpPr>
          <a:xfrm>
            <a:off x="296008" y="606056"/>
            <a:ext cx="4813740" cy="5187468"/>
            <a:chOff x="296008" y="803276"/>
            <a:chExt cx="4572000" cy="4990248"/>
          </a:xfrm>
        </p:grpSpPr>
        <p:sp>
          <p:nvSpPr>
            <p:cNvPr id="491543" name="Rectangle 23"/>
            <p:cNvSpPr>
              <a:spLocks noChangeArrowheads="1"/>
            </p:cNvSpPr>
            <p:nvPr/>
          </p:nvSpPr>
          <p:spPr bwMode="auto">
            <a:xfrm>
              <a:off x="2687781" y="803276"/>
              <a:ext cx="63946" cy="28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de-DE" altLang="de-DE" sz="1900" b="1">
                  <a:solidFill>
                    <a:srgbClr val="0000FF"/>
                  </a:solidFill>
                </a:rPr>
                <a:t> </a:t>
              </a:r>
              <a:endParaRPr lang="de-DE" altLang="de-DE"/>
            </a:p>
          </p:txBody>
        </p:sp>
        <p:pic>
          <p:nvPicPr>
            <p:cNvPr id="22" name="Picture 6"/>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6008" y="1181836"/>
              <a:ext cx="45720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Line 8"/>
            <p:cNvSpPr>
              <a:spLocks noChangeShapeType="1"/>
            </p:cNvSpPr>
            <p:nvPr/>
          </p:nvSpPr>
          <p:spPr bwMode="auto">
            <a:xfrm>
              <a:off x="4072747" y="2981273"/>
              <a:ext cx="1414" cy="436532"/>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4" name="Line 10"/>
            <p:cNvSpPr>
              <a:spLocks noChangeShapeType="1"/>
            </p:cNvSpPr>
            <p:nvPr/>
          </p:nvSpPr>
          <p:spPr bwMode="auto">
            <a:xfrm>
              <a:off x="3483117" y="2428044"/>
              <a:ext cx="592458" cy="563314"/>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5" name="Line 11"/>
            <p:cNvSpPr>
              <a:spLocks noChangeShapeType="1"/>
            </p:cNvSpPr>
            <p:nvPr/>
          </p:nvSpPr>
          <p:spPr bwMode="auto">
            <a:xfrm>
              <a:off x="4072747" y="3414924"/>
              <a:ext cx="2828" cy="1319683"/>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 name="Line 12"/>
            <p:cNvSpPr>
              <a:spLocks noChangeShapeType="1"/>
            </p:cNvSpPr>
            <p:nvPr/>
          </p:nvSpPr>
          <p:spPr bwMode="auto">
            <a:xfrm>
              <a:off x="2653112" y="4489688"/>
              <a:ext cx="1414" cy="850014"/>
            </a:xfrm>
            <a:prstGeom prst="line">
              <a:avLst/>
            </a:prstGeom>
            <a:noFill/>
            <a:ln w="50800">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7" name="Line 13"/>
            <p:cNvSpPr>
              <a:spLocks noChangeShapeType="1"/>
            </p:cNvSpPr>
            <p:nvPr/>
          </p:nvSpPr>
          <p:spPr bwMode="auto">
            <a:xfrm flipH="1">
              <a:off x="2638972" y="4504095"/>
              <a:ext cx="1346108" cy="1441"/>
            </a:xfrm>
            <a:prstGeom prst="line">
              <a:avLst/>
            </a:prstGeom>
            <a:noFill/>
            <a:ln w="39688">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8" name="Line 14"/>
            <p:cNvSpPr>
              <a:spLocks noChangeShapeType="1"/>
            </p:cNvSpPr>
            <p:nvPr/>
          </p:nvSpPr>
          <p:spPr bwMode="auto">
            <a:xfrm flipH="1">
              <a:off x="1459713" y="5362754"/>
              <a:ext cx="1115629" cy="1441"/>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9" name="Line 15"/>
            <p:cNvSpPr>
              <a:spLocks noChangeShapeType="1"/>
            </p:cNvSpPr>
            <p:nvPr/>
          </p:nvSpPr>
          <p:spPr bwMode="auto">
            <a:xfrm>
              <a:off x="1367804" y="4466637"/>
              <a:ext cx="1414" cy="898998"/>
            </a:xfrm>
            <a:prstGeom prst="line">
              <a:avLst/>
            </a:prstGeom>
            <a:noFill/>
            <a:ln w="50800">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0" name="Line 16"/>
            <p:cNvSpPr>
              <a:spLocks noChangeShapeType="1"/>
            </p:cNvSpPr>
            <p:nvPr/>
          </p:nvSpPr>
          <p:spPr bwMode="auto">
            <a:xfrm>
              <a:off x="1350836" y="2916441"/>
              <a:ext cx="1414" cy="1553077"/>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1" name="Line 18"/>
            <p:cNvSpPr>
              <a:spLocks noChangeShapeType="1"/>
            </p:cNvSpPr>
            <p:nvPr/>
          </p:nvSpPr>
          <p:spPr bwMode="auto">
            <a:xfrm flipH="1">
              <a:off x="1340939" y="2417958"/>
              <a:ext cx="548624" cy="498483"/>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2" name="Line 24"/>
            <p:cNvSpPr>
              <a:spLocks noChangeShapeType="1"/>
            </p:cNvSpPr>
            <p:nvPr/>
          </p:nvSpPr>
          <p:spPr bwMode="auto">
            <a:xfrm flipH="1">
              <a:off x="2619176" y="4351381"/>
              <a:ext cx="1344694" cy="1441"/>
            </a:xfrm>
            <a:prstGeom prst="line">
              <a:avLst/>
            </a:prstGeom>
            <a:noFill/>
            <a:ln w="25400">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3" name="Line 9"/>
            <p:cNvSpPr>
              <a:spLocks noChangeShapeType="1"/>
            </p:cNvSpPr>
            <p:nvPr/>
          </p:nvSpPr>
          <p:spPr bwMode="auto">
            <a:xfrm flipV="1">
              <a:off x="1871181" y="2428044"/>
              <a:ext cx="1627490" cy="4322"/>
            </a:xfrm>
            <a:prstGeom prst="line">
              <a:avLst/>
            </a:prstGeom>
            <a:noFill/>
            <a:ln w="60325">
              <a:solidFill>
                <a:srgbClr val="FF9900"/>
              </a:solidFill>
              <a:round/>
              <a:headEnd/>
              <a:tailEnd/>
            </a:ln>
            <a:extLst>
              <a:ext uri="{909E8E84-426E-40DD-AFC4-6F175D3DCCD1}">
                <a14:hiddenFill xmlns:a14="http://schemas.microsoft.com/office/drawing/2010/main">
                  <a:noFill/>
                </a14:hiddenFill>
              </a:ext>
            </a:extLst>
          </p:spPr>
          <p:txBody>
            <a:bodyPr/>
            <a:lstStyle/>
            <a:p>
              <a:endParaRPr lang="de-DE"/>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3902" y="460824"/>
            <a:ext cx="6161568" cy="560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996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ChangeArrowheads="1"/>
          </p:cNvSpPr>
          <p:nvPr>
            <p:ph type="title"/>
          </p:nvPr>
        </p:nvSpPr>
        <p:spPr/>
        <p:txBody>
          <a:bodyPr/>
          <a:lstStyle/>
          <a:p>
            <a:pPr algn="l"/>
            <a:r>
              <a:rPr lang="de-DE" altLang="de-DE" sz="2800" dirty="0"/>
              <a:t>Mechanische </a:t>
            </a:r>
            <a:r>
              <a:rPr lang="de-DE" altLang="de-DE" sz="2800" dirty="0" smtClean="0"/>
              <a:t>Abluftanlage</a:t>
            </a:r>
            <a:br>
              <a:rPr lang="de-DE" altLang="de-DE" sz="2800" dirty="0" smtClean="0"/>
            </a:br>
            <a:endParaRPr lang="de-DE" altLang="de-DE" sz="2800" dirty="0"/>
          </a:p>
        </p:txBody>
      </p:sp>
      <p:sp>
        <p:nvSpPr>
          <p:cNvPr id="696323" name="Text Box 3"/>
          <p:cNvSpPr txBox="1">
            <a:spLocks noChangeArrowheads="1"/>
          </p:cNvSpPr>
          <p:nvPr/>
        </p:nvSpPr>
        <p:spPr bwMode="auto">
          <a:xfrm>
            <a:off x="5996309" y="2111400"/>
            <a:ext cx="2692017"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b="1" dirty="0"/>
              <a:t>Leistung des Ventilators: 20 W im Einfamilienhaus</a:t>
            </a:r>
          </a:p>
          <a:p>
            <a:pPr>
              <a:spcBef>
                <a:spcPct val="50000"/>
              </a:spcBef>
            </a:pPr>
            <a:r>
              <a:rPr lang="de-DE" altLang="de-DE" sz="1600" b="1" dirty="0"/>
              <a:t>Jahresstromverbrauch: ca. 150 kWh/a</a:t>
            </a:r>
          </a:p>
        </p:txBody>
      </p:sp>
      <p:sp>
        <p:nvSpPr>
          <p:cNvPr id="696376" name="Text Box 56"/>
          <p:cNvSpPr txBox="1">
            <a:spLocks noChangeArrowheads="1"/>
          </p:cNvSpPr>
          <p:nvPr/>
        </p:nvSpPr>
        <p:spPr bwMode="auto">
          <a:xfrm>
            <a:off x="5995240" y="3716487"/>
            <a:ext cx="2415090" cy="147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2000" b="1" dirty="0"/>
              <a:t>Investitionskosten bei einem Einfamilienhaus:</a:t>
            </a:r>
          </a:p>
          <a:p>
            <a:pPr>
              <a:spcBef>
                <a:spcPct val="50000"/>
              </a:spcBef>
            </a:pPr>
            <a:r>
              <a:rPr lang="de-DE" altLang="de-DE" sz="2000" b="1" dirty="0">
                <a:solidFill>
                  <a:srgbClr val="C00000"/>
                </a:solidFill>
              </a:rPr>
              <a:t>ca. 4.000,- €</a:t>
            </a:r>
          </a:p>
        </p:txBody>
      </p:sp>
      <p:sp>
        <p:nvSpPr>
          <p:cNvPr id="696325" name="Line 5"/>
          <p:cNvSpPr>
            <a:spLocks noChangeShapeType="1"/>
          </p:cNvSpPr>
          <p:nvPr/>
        </p:nvSpPr>
        <p:spPr bwMode="auto">
          <a:xfrm flipV="1">
            <a:off x="1260577" y="1588125"/>
            <a:ext cx="2049506" cy="14755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26" name="Line 6"/>
          <p:cNvSpPr>
            <a:spLocks noChangeShapeType="1"/>
          </p:cNvSpPr>
          <p:nvPr/>
        </p:nvSpPr>
        <p:spPr bwMode="auto">
          <a:xfrm rot="14919860" flipV="1">
            <a:off x="3223878" y="1665736"/>
            <a:ext cx="2147503" cy="13898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27" name="Line 7"/>
          <p:cNvSpPr>
            <a:spLocks noChangeShapeType="1"/>
          </p:cNvSpPr>
          <p:nvPr/>
        </p:nvSpPr>
        <p:spPr bwMode="auto">
          <a:xfrm rot="4123705" flipV="1">
            <a:off x="3216124" y="1609354"/>
            <a:ext cx="2228597" cy="1430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28" name="Rectangle 8"/>
          <p:cNvSpPr>
            <a:spLocks noChangeArrowheads="1"/>
          </p:cNvSpPr>
          <p:nvPr/>
        </p:nvSpPr>
        <p:spPr bwMode="auto">
          <a:xfrm>
            <a:off x="1261839" y="6213295"/>
            <a:ext cx="4095229" cy="104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29" name="Rectangle 9"/>
          <p:cNvSpPr>
            <a:spLocks noChangeArrowheads="1"/>
          </p:cNvSpPr>
          <p:nvPr/>
        </p:nvSpPr>
        <p:spPr bwMode="auto">
          <a:xfrm>
            <a:off x="1260578" y="3069512"/>
            <a:ext cx="4092707" cy="897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0" name="Rectangle 10"/>
          <p:cNvSpPr>
            <a:spLocks noChangeArrowheads="1"/>
          </p:cNvSpPr>
          <p:nvPr/>
        </p:nvSpPr>
        <p:spPr bwMode="auto">
          <a:xfrm>
            <a:off x="1333728" y="4655160"/>
            <a:ext cx="3948926" cy="1028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1" name="Rectangle 11"/>
          <p:cNvSpPr>
            <a:spLocks noChangeArrowheads="1"/>
          </p:cNvSpPr>
          <p:nvPr/>
        </p:nvSpPr>
        <p:spPr bwMode="auto">
          <a:xfrm rot="16200000">
            <a:off x="1203121" y="3216749"/>
            <a:ext cx="186803" cy="71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2" name="Rectangle 12"/>
          <p:cNvSpPr>
            <a:spLocks noChangeArrowheads="1"/>
          </p:cNvSpPr>
          <p:nvPr/>
        </p:nvSpPr>
        <p:spPr bwMode="auto">
          <a:xfrm>
            <a:off x="1276973" y="3346096"/>
            <a:ext cx="39098" cy="9470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3" name="Rectangle 13"/>
          <p:cNvSpPr>
            <a:spLocks noChangeArrowheads="1"/>
          </p:cNvSpPr>
          <p:nvPr/>
        </p:nvSpPr>
        <p:spPr bwMode="auto">
          <a:xfrm rot="16200000">
            <a:off x="5088519" y="4492321"/>
            <a:ext cx="467730" cy="693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4" name="Rectangle 14"/>
          <p:cNvSpPr>
            <a:spLocks noChangeArrowheads="1"/>
          </p:cNvSpPr>
          <p:nvPr/>
        </p:nvSpPr>
        <p:spPr bwMode="auto">
          <a:xfrm rot="16200000">
            <a:off x="5165570" y="3274229"/>
            <a:ext cx="299753" cy="75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5" name="Rectangle 15"/>
          <p:cNvSpPr>
            <a:spLocks noChangeArrowheads="1"/>
          </p:cNvSpPr>
          <p:nvPr/>
        </p:nvSpPr>
        <p:spPr bwMode="auto">
          <a:xfrm>
            <a:off x="5297790" y="3464838"/>
            <a:ext cx="39098" cy="8268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6" name="Line 16"/>
          <p:cNvSpPr>
            <a:spLocks noChangeShapeType="1"/>
          </p:cNvSpPr>
          <p:nvPr/>
        </p:nvSpPr>
        <p:spPr bwMode="auto">
          <a:xfrm flipV="1">
            <a:off x="1338774" y="1650393"/>
            <a:ext cx="1971310" cy="14162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696337" name="AutoShape 17"/>
          <p:cNvCxnSpPr>
            <a:cxnSpLocks noChangeShapeType="1"/>
            <a:stCxn id="696327" idx="0"/>
            <a:endCxn id="696327" idx="1"/>
          </p:cNvCxnSpPr>
          <p:nvPr/>
        </p:nvCxnSpPr>
        <p:spPr bwMode="auto">
          <a:xfrm>
            <a:off x="3312606" y="1583781"/>
            <a:ext cx="2036895" cy="1479939"/>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96338" name="Rectangle 18"/>
          <p:cNvSpPr>
            <a:spLocks noChangeArrowheads="1"/>
          </p:cNvSpPr>
          <p:nvPr/>
        </p:nvSpPr>
        <p:spPr bwMode="auto">
          <a:xfrm rot="16200000">
            <a:off x="1208166" y="4824119"/>
            <a:ext cx="186803" cy="71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39" name="Rectangle 19"/>
          <p:cNvSpPr>
            <a:spLocks noChangeArrowheads="1"/>
          </p:cNvSpPr>
          <p:nvPr/>
        </p:nvSpPr>
        <p:spPr bwMode="auto">
          <a:xfrm>
            <a:off x="1289586" y="4953465"/>
            <a:ext cx="34054" cy="7645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0" name="Rectangle 20"/>
          <p:cNvSpPr>
            <a:spLocks noChangeArrowheads="1"/>
          </p:cNvSpPr>
          <p:nvPr/>
        </p:nvSpPr>
        <p:spPr bwMode="auto">
          <a:xfrm>
            <a:off x="1263100" y="5718052"/>
            <a:ext cx="80719" cy="4952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1" name="Rectangle 21"/>
          <p:cNvSpPr>
            <a:spLocks noChangeArrowheads="1"/>
          </p:cNvSpPr>
          <p:nvPr/>
        </p:nvSpPr>
        <p:spPr bwMode="auto">
          <a:xfrm>
            <a:off x="1265622" y="4296037"/>
            <a:ext cx="68107" cy="4662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2" name="Rectangle 22"/>
          <p:cNvSpPr>
            <a:spLocks noChangeArrowheads="1"/>
          </p:cNvSpPr>
          <p:nvPr/>
        </p:nvSpPr>
        <p:spPr bwMode="auto">
          <a:xfrm rot="16200000">
            <a:off x="5181476" y="4864945"/>
            <a:ext cx="278032" cy="756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3" name="Rectangle 23"/>
          <p:cNvSpPr>
            <a:spLocks noChangeArrowheads="1"/>
          </p:cNvSpPr>
          <p:nvPr/>
        </p:nvSpPr>
        <p:spPr bwMode="auto">
          <a:xfrm>
            <a:off x="5304096" y="5044694"/>
            <a:ext cx="37837" cy="6733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4" name="Rectangle 24"/>
          <p:cNvSpPr>
            <a:spLocks noChangeArrowheads="1"/>
          </p:cNvSpPr>
          <p:nvPr/>
        </p:nvSpPr>
        <p:spPr bwMode="auto">
          <a:xfrm>
            <a:off x="5276349" y="5718052"/>
            <a:ext cx="80719" cy="49524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5" name="Rectangle 25"/>
          <p:cNvSpPr>
            <a:spLocks noChangeArrowheads="1"/>
          </p:cNvSpPr>
          <p:nvPr/>
        </p:nvSpPr>
        <p:spPr bwMode="auto">
          <a:xfrm rot="16200000">
            <a:off x="2917139" y="4817065"/>
            <a:ext cx="186803" cy="74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6" name="Rectangle 26"/>
          <p:cNvSpPr>
            <a:spLocks noChangeArrowheads="1"/>
          </p:cNvSpPr>
          <p:nvPr/>
        </p:nvSpPr>
        <p:spPr bwMode="auto">
          <a:xfrm>
            <a:off x="2994775" y="4947673"/>
            <a:ext cx="51711" cy="1265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7" name="Rectangle 27"/>
          <p:cNvSpPr>
            <a:spLocks noChangeArrowheads="1"/>
          </p:cNvSpPr>
          <p:nvPr/>
        </p:nvSpPr>
        <p:spPr bwMode="auto">
          <a:xfrm>
            <a:off x="2974595" y="4947673"/>
            <a:ext cx="22702" cy="1265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8" name="Rectangle 28"/>
          <p:cNvSpPr>
            <a:spLocks noChangeArrowheads="1"/>
          </p:cNvSpPr>
          <p:nvPr/>
        </p:nvSpPr>
        <p:spPr bwMode="auto">
          <a:xfrm rot="16200000">
            <a:off x="2915878" y="3222541"/>
            <a:ext cx="186803" cy="718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49" name="Rectangle 29"/>
          <p:cNvSpPr>
            <a:spLocks noChangeArrowheads="1"/>
          </p:cNvSpPr>
          <p:nvPr/>
        </p:nvSpPr>
        <p:spPr bwMode="auto">
          <a:xfrm>
            <a:off x="2992252" y="3348991"/>
            <a:ext cx="51711" cy="1303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0" name="Rectangle 30"/>
          <p:cNvSpPr>
            <a:spLocks noChangeArrowheads="1"/>
          </p:cNvSpPr>
          <p:nvPr/>
        </p:nvSpPr>
        <p:spPr bwMode="auto">
          <a:xfrm>
            <a:off x="2972073" y="3348991"/>
            <a:ext cx="22702" cy="13032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1" name="Rectangle 31"/>
          <p:cNvSpPr>
            <a:spLocks noChangeArrowheads="1"/>
          </p:cNvSpPr>
          <p:nvPr/>
        </p:nvSpPr>
        <p:spPr bwMode="auto">
          <a:xfrm>
            <a:off x="5241034" y="3247626"/>
            <a:ext cx="147564" cy="108606"/>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2" name="Rectangle 32"/>
          <p:cNvSpPr>
            <a:spLocks noChangeArrowheads="1"/>
          </p:cNvSpPr>
          <p:nvPr/>
        </p:nvSpPr>
        <p:spPr bwMode="auto">
          <a:xfrm>
            <a:off x="5208242" y="3212872"/>
            <a:ext cx="34053" cy="173770"/>
          </a:xfrm>
          <a:prstGeom prst="rect">
            <a:avLst/>
          </a:prstGeom>
          <a:solidFill>
            <a:schemeClr val="hlink">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3" name="Rectangle 33"/>
          <p:cNvSpPr>
            <a:spLocks noChangeArrowheads="1"/>
          </p:cNvSpPr>
          <p:nvPr/>
        </p:nvSpPr>
        <p:spPr bwMode="auto">
          <a:xfrm>
            <a:off x="5244818" y="4850652"/>
            <a:ext cx="147564" cy="108607"/>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4" name="Rectangle 34"/>
          <p:cNvSpPr>
            <a:spLocks noChangeArrowheads="1"/>
          </p:cNvSpPr>
          <p:nvPr/>
        </p:nvSpPr>
        <p:spPr bwMode="auto">
          <a:xfrm>
            <a:off x="5212025" y="4815897"/>
            <a:ext cx="34054" cy="173770"/>
          </a:xfrm>
          <a:prstGeom prst="rect">
            <a:avLst/>
          </a:prstGeom>
          <a:solidFill>
            <a:schemeClr val="hlink">
              <a:alpha val="50000"/>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5" name="AutoShape 35"/>
          <p:cNvSpPr>
            <a:spLocks noChangeArrowheads="1"/>
          </p:cNvSpPr>
          <p:nvPr/>
        </p:nvSpPr>
        <p:spPr bwMode="auto">
          <a:xfrm>
            <a:off x="5188062" y="3417052"/>
            <a:ext cx="70630" cy="217212"/>
          </a:xfrm>
          <a:prstGeom prst="downArrow">
            <a:avLst>
              <a:gd name="adj1" fmla="val 50000"/>
              <a:gd name="adj2" fmla="val 66964"/>
            </a:avLst>
          </a:prstGeom>
          <a:solidFill>
            <a:schemeClr val="hlink"/>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6" name="AutoShape 36"/>
          <p:cNvSpPr>
            <a:spLocks noChangeArrowheads="1"/>
          </p:cNvSpPr>
          <p:nvPr/>
        </p:nvSpPr>
        <p:spPr bwMode="auto">
          <a:xfrm>
            <a:off x="5188062" y="5024421"/>
            <a:ext cx="70630" cy="217212"/>
          </a:xfrm>
          <a:prstGeom prst="downArrow">
            <a:avLst>
              <a:gd name="adj1" fmla="val 50000"/>
              <a:gd name="adj2" fmla="val 66964"/>
            </a:avLst>
          </a:prstGeom>
          <a:solidFill>
            <a:schemeClr val="hlink"/>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7" name="Rectangle 37"/>
          <p:cNvSpPr>
            <a:spLocks noChangeArrowheads="1"/>
          </p:cNvSpPr>
          <p:nvPr/>
        </p:nvSpPr>
        <p:spPr bwMode="auto">
          <a:xfrm>
            <a:off x="2481453" y="4811553"/>
            <a:ext cx="282516" cy="150600"/>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8" name="Rectangle 38"/>
          <p:cNvSpPr>
            <a:spLocks noChangeArrowheads="1"/>
          </p:cNvSpPr>
          <p:nvPr/>
        </p:nvSpPr>
        <p:spPr bwMode="auto">
          <a:xfrm rot="5400000">
            <a:off x="1810105" y="3877120"/>
            <a:ext cx="2038898" cy="131168"/>
          </a:xfrm>
          <a:prstGeom prst="rect">
            <a:avLst/>
          </a:prstGeom>
          <a:gradFill rotWithShape="0">
            <a:gsLst>
              <a:gs pos="0">
                <a:srgbClr val="FF6600"/>
              </a:gs>
              <a:gs pos="100000">
                <a:srgbClr val="FF6600">
                  <a:gamma/>
                  <a:tint val="27451"/>
                  <a:invGamma/>
                </a:srgb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59" name="Rectangle 39"/>
          <p:cNvSpPr>
            <a:spLocks noChangeArrowheads="1"/>
          </p:cNvSpPr>
          <p:nvPr/>
        </p:nvSpPr>
        <p:spPr bwMode="auto">
          <a:xfrm>
            <a:off x="2683250" y="2729214"/>
            <a:ext cx="292606" cy="1940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0" name="Oval 40"/>
          <p:cNvSpPr>
            <a:spLocks noChangeArrowheads="1"/>
          </p:cNvSpPr>
          <p:nvPr/>
        </p:nvSpPr>
        <p:spPr bwMode="auto">
          <a:xfrm>
            <a:off x="2758924" y="2749486"/>
            <a:ext cx="141258" cy="150600"/>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1" name="Line 41"/>
          <p:cNvSpPr>
            <a:spLocks noChangeShapeType="1"/>
          </p:cNvSpPr>
          <p:nvPr/>
        </p:nvSpPr>
        <p:spPr bwMode="auto">
          <a:xfrm flipH="1">
            <a:off x="2784149" y="2755278"/>
            <a:ext cx="45405" cy="12163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62" name="Line 42"/>
          <p:cNvSpPr>
            <a:spLocks noChangeShapeType="1"/>
          </p:cNvSpPr>
          <p:nvPr/>
        </p:nvSpPr>
        <p:spPr bwMode="auto">
          <a:xfrm>
            <a:off x="2835859" y="2758174"/>
            <a:ext cx="45405" cy="121639"/>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63" name="Rectangle 43"/>
          <p:cNvSpPr>
            <a:spLocks noChangeArrowheads="1"/>
          </p:cNvSpPr>
          <p:nvPr/>
        </p:nvSpPr>
        <p:spPr bwMode="auto">
          <a:xfrm rot="5400000">
            <a:off x="2199825" y="2030817"/>
            <a:ext cx="1256934" cy="131168"/>
          </a:xfrm>
          <a:prstGeom prst="rect">
            <a:avLst/>
          </a:prstGeom>
          <a:gradFill rotWithShape="0">
            <a:gsLst>
              <a:gs pos="0">
                <a:srgbClr val="FF6600"/>
              </a:gs>
              <a:gs pos="100000">
                <a:srgbClr val="FF6600">
                  <a:gamma/>
                  <a:tint val="27451"/>
                  <a:invGamma/>
                </a:srgb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4" name="AutoShape 44"/>
          <p:cNvSpPr>
            <a:spLocks noChangeArrowheads="1"/>
          </p:cNvSpPr>
          <p:nvPr/>
        </p:nvSpPr>
        <p:spPr bwMode="auto">
          <a:xfrm>
            <a:off x="2732438" y="1359328"/>
            <a:ext cx="185402" cy="110054"/>
          </a:xfrm>
          <a:prstGeom prst="can">
            <a:avLst>
              <a:gd name="adj" fmla="val 25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5" name="Rectangle 45"/>
          <p:cNvSpPr>
            <a:spLocks noChangeArrowheads="1"/>
          </p:cNvSpPr>
          <p:nvPr/>
        </p:nvSpPr>
        <p:spPr bwMode="auto">
          <a:xfrm>
            <a:off x="2481453" y="3212872"/>
            <a:ext cx="282516" cy="150600"/>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6" name="AutoShape 46"/>
          <p:cNvSpPr>
            <a:spLocks noChangeArrowheads="1"/>
          </p:cNvSpPr>
          <p:nvPr/>
        </p:nvSpPr>
        <p:spPr bwMode="auto">
          <a:xfrm>
            <a:off x="2092992" y="4817345"/>
            <a:ext cx="332966" cy="139016"/>
          </a:xfrm>
          <a:prstGeom prst="rightArrow">
            <a:avLst>
              <a:gd name="adj1" fmla="val 50000"/>
              <a:gd name="adj2" fmla="val 68750"/>
            </a:avLst>
          </a:prstGeom>
          <a:gradFill rotWithShape="0">
            <a:gsLst>
              <a:gs pos="0">
                <a:srgbClr val="FF0000"/>
              </a:gs>
              <a:gs pos="100000">
                <a:srgbClr val="FF0000">
                  <a:gamma/>
                  <a:tint val="27451"/>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7" name="AutoShape 47"/>
          <p:cNvSpPr>
            <a:spLocks noChangeArrowheads="1"/>
          </p:cNvSpPr>
          <p:nvPr/>
        </p:nvSpPr>
        <p:spPr bwMode="auto">
          <a:xfrm>
            <a:off x="2103082" y="3218664"/>
            <a:ext cx="332966" cy="139016"/>
          </a:xfrm>
          <a:prstGeom prst="rightArrow">
            <a:avLst>
              <a:gd name="adj1" fmla="val 50000"/>
              <a:gd name="adj2" fmla="val 68750"/>
            </a:avLst>
          </a:prstGeom>
          <a:gradFill rotWithShape="0">
            <a:gsLst>
              <a:gs pos="0">
                <a:srgbClr val="FF0000"/>
              </a:gs>
              <a:gs pos="100000">
                <a:srgbClr val="FF0000">
                  <a:gamma/>
                  <a:tint val="27451"/>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8" name="AutoShape 48"/>
          <p:cNvSpPr>
            <a:spLocks noChangeArrowheads="1"/>
          </p:cNvSpPr>
          <p:nvPr/>
        </p:nvSpPr>
        <p:spPr bwMode="auto">
          <a:xfrm rot="16200000">
            <a:off x="2643451" y="1072889"/>
            <a:ext cx="382293" cy="121079"/>
          </a:xfrm>
          <a:prstGeom prst="rightArrow">
            <a:avLst>
              <a:gd name="adj1" fmla="val 50000"/>
              <a:gd name="adj2" fmla="val 68750"/>
            </a:avLst>
          </a:prstGeom>
          <a:gradFill rotWithShape="0">
            <a:gsLst>
              <a:gs pos="0">
                <a:srgbClr val="FF0000"/>
              </a:gs>
              <a:gs pos="100000">
                <a:srgbClr val="FF0000">
                  <a:gamma/>
                  <a:tint val="27451"/>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69" name="AutoShape 49"/>
          <p:cNvSpPr>
            <a:spLocks noChangeArrowheads="1"/>
          </p:cNvSpPr>
          <p:nvPr/>
        </p:nvSpPr>
        <p:spPr bwMode="auto">
          <a:xfrm flipH="1">
            <a:off x="2436048" y="5883133"/>
            <a:ext cx="1008988" cy="208524"/>
          </a:xfrm>
          <a:prstGeom prst="curvedUpArrow">
            <a:avLst>
              <a:gd name="adj1" fmla="val 111111"/>
              <a:gd name="adj2" fmla="val 222222"/>
              <a:gd name="adj3" fmla="val 33333"/>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70" name="AutoShape 50"/>
          <p:cNvSpPr>
            <a:spLocks noChangeArrowheads="1"/>
          </p:cNvSpPr>
          <p:nvPr/>
        </p:nvSpPr>
        <p:spPr bwMode="auto">
          <a:xfrm flipH="1">
            <a:off x="2425958" y="4272867"/>
            <a:ext cx="1029168" cy="196939"/>
          </a:xfrm>
          <a:prstGeom prst="curvedUpArrow">
            <a:avLst>
              <a:gd name="adj1" fmla="val 120000"/>
              <a:gd name="adj2" fmla="val 240000"/>
              <a:gd name="adj3" fmla="val 33333"/>
            </a:avLst>
          </a:prstGeom>
          <a:solidFill>
            <a:srgbClr val="FF0000">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96371" name="Text Box 51"/>
          <p:cNvSpPr txBox="1">
            <a:spLocks noChangeArrowheads="1"/>
          </p:cNvSpPr>
          <p:nvPr/>
        </p:nvSpPr>
        <p:spPr bwMode="auto">
          <a:xfrm>
            <a:off x="3445036" y="3749706"/>
            <a:ext cx="15288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600" dirty="0"/>
              <a:t>Schlafzimmer</a:t>
            </a:r>
          </a:p>
        </p:txBody>
      </p:sp>
      <p:sp>
        <p:nvSpPr>
          <p:cNvPr id="696372" name="Text Box 52"/>
          <p:cNvSpPr txBox="1">
            <a:spLocks noChangeArrowheads="1"/>
          </p:cNvSpPr>
          <p:nvPr/>
        </p:nvSpPr>
        <p:spPr bwMode="auto">
          <a:xfrm>
            <a:off x="1376611" y="3771872"/>
            <a:ext cx="1341954" cy="30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t>Bad</a:t>
            </a:r>
          </a:p>
        </p:txBody>
      </p:sp>
      <p:sp>
        <p:nvSpPr>
          <p:cNvPr id="696373" name="Text Box 53"/>
          <p:cNvSpPr txBox="1">
            <a:spLocks noChangeArrowheads="1"/>
          </p:cNvSpPr>
          <p:nvPr/>
        </p:nvSpPr>
        <p:spPr bwMode="auto">
          <a:xfrm>
            <a:off x="3376391" y="5358042"/>
            <a:ext cx="16660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600" dirty="0"/>
              <a:t>Wohnzimmer</a:t>
            </a:r>
          </a:p>
        </p:txBody>
      </p:sp>
      <p:sp>
        <p:nvSpPr>
          <p:cNvPr id="696374" name="Text Box 54"/>
          <p:cNvSpPr txBox="1">
            <a:spLocks noChangeArrowheads="1"/>
          </p:cNvSpPr>
          <p:nvPr/>
        </p:nvSpPr>
        <p:spPr bwMode="auto">
          <a:xfrm>
            <a:off x="1437150" y="5347384"/>
            <a:ext cx="1341954" cy="30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t>Küche</a:t>
            </a:r>
          </a:p>
        </p:txBody>
      </p:sp>
      <p:sp>
        <p:nvSpPr>
          <p:cNvPr id="696375" name="Line 55"/>
          <p:cNvSpPr>
            <a:spLocks noChangeShapeType="1"/>
          </p:cNvSpPr>
          <p:nvPr/>
        </p:nvSpPr>
        <p:spPr bwMode="auto">
          <a:xfrm flipH="1">
            <a:off x="3031350" y="2466754"/>
            <a:ext cx="2954325" cy="31169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96377" name="Text Box 57"/>
          <p:cNvSpPr txBox="1">
            <a:spLocks noChangeArrowheads="1"/>
          </p:cNvSpPr>
          <p:nvPr/>
        </p:nvSpPr>
        <p:spPr bwMode="auto">
          <a:xfrm>
            <a:off x="4631857" y="3321478"/>
            <a:ext cx="528694" cy="252672"/>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Zuluft</a:t>
            </a:r>
          </a:p>
        </p:txBody>
      </p:sp>
      <p:sp>
        <p:nvSpPr>
          <p:cNvPr id="696378" name="Text Box 58"/>
          <p:cNvSpPr txBox="1">
            <a:spLocks noChangeArrowheads="1"/>
          </p:cNvSpPr>
          <p:nvPr/>
        </p:nvSpPr>
        <p:spPr bwMode="auto">
          <a:xfrm>
            <a:off x="4633119" y="4933192"/>
            <a:ext cx="528694" cy="252672"/>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Zuluft</a:t>
            </a:r>
          </a:p>
        </p:txBody>
      </p:sp>
      <p:sp>
        <p:nvSpPr>
          <p:cNvPr id="696379" name="Text Box 59"/>
          <p:cNvSpPr txBox="1">
            <a:spLocks noChangeArrowheads="1"/>
          </p:cNvSpPr>
          <p:nvPr/>
        </p:nvSpPr>
        <p:spPr bwMode="auto">
          <a:xfrm>
            <a:off x="1514085" y="3240386"/>
            <a:ext cx="542491" cy="2526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Abluft</a:t>
            </a:r>
          </a:p>
        </p:txBody>
      </p:sp>
      <p:sp>
        <p:nvSpPr>
          <p:cNvPr id="696380" name="Text Box 60"/>
          <p:cNvSpPr txBox="1">
            <a:spLocks noChangeArrowheads="1"/>
          </p:cNvSpPr>
          <p:nvPr/>
        </p:nvSpPr>
        <p:spPr bwMode="auto">
          <a:xfrm>
            <a:off x="1524175" y="4815898"/>
            <a:ext cx="542491" cy="252672"/>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Abluft</a:t>
            </a:r>
          </a:p>
        </p:txBody>
      </p:sp>
      <p:sp>
        <p:nvSpPr>
          <p:cNvPr id="696381" name="Text Box 61"/>
          <p:cNvSpPr txBox="1">
            <a:spLocks noChangeArrowheads="1"/>
          </p:cNvSpPr>
          <p:nvPr/>
        </p:nvSpPr>
        <p:spPr bwMode="auto">
          <a:xfrm>
            <a:off x="3047747" y="1216710"/>
            <a:ext cx="737444" cy="276999"/>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1200" b="1" dirty="0">
                <a:solidFill>
                  <a:srgbClr val="FF0000"/>
                </a:solidFill>
              </a:rPr>
              <a:t>Fortluft</a:t>
            </a:r>
          </a:p>
        </p:txBody>
      </p:sp>
    </p:spTree>
    <p:extLst>
      <p:ext uri="{BB962C8B-B14F-4D97-AF65-F5344CB8AC3E}">
        <p14:creationId xmlns:p14="http://schemas.microsoft.com/office/powerpoint/2010/main" val="4054048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9637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9637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696380"/>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69637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6963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7" grpId="0" animBg="1"/>
      <p:bldP spid="696378" grpId="0" animBg="1"/>
      <p:bldP spid="696379" grpId="0" animBg="1"/>
      <p:bldP spid="696380" grpId="0" animBg="1"/>
      <p:bldP spid="696381"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p:txBody>
          <a:bodyPr/>
          <a:lstStyle/>
          <a:p>
            <a:pPr algn="l"/>
            <a:r>
              <a:rPr lang="de-DE" altLang="de-DE" sz="2800" dirty="0"/>
              <a:t>Lüftungsanlage mit Wärmerück-gewinnung</a:t>
            </a:r>
            <a:endParaRPr lang="de-DE" altLang="de-DE" dirty="0"/>
          </a:p>
        </p:txBody>
      </p:sp>
      <p:sp>
        <p:nvSpPr>
          <p:cNvPr id="697347" name="Text Box 3"/>
          <p:cNvSpPr txBox="1">
            <a:spLocks noChangeArrowheads="1"/>
          </p:cNvSpPr>
          <p:nvPr/>
        </p:nvSpPr>
        <p:spPr bwMode="auto">
          <a:xfrm>
            <a:off x="5995263" y="2108717"/>
            <a:ext cx="2808495"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b="1" dirty="0"/>
              <a:t>Leistung der Ventilatoren: 50 W im Einfamilienhaus</a:t>
            </a:r>
          </a:p>
          <a:p>
            <a:pPr>
              <a:spcBef>
                <a:spcPct val="50000"/>
              </a:spcBef>
            </a:pPr>
            <a:r>
              <a:rPr lang="de-DE" altLang="de-DE" sz="1600" b="1" dirty="0"/>
              <a:t>Jahresstromverbrauch: ca. 400 kWh/a</a:t>
            </a:r>
          </a:p>
        </p:txBody>
      </p:sp>
      <p:sp>
        <p:nvSpPr>
          <p:cNvPr id="697419" name="Text Box 75"/>
          <p:cNvSpPr txBox="1">
            <a:spLocks noChangeArrowheads="1"/>
          </p:cNvSpPr>
          <p:nvPr/>
        </p:nvSpPr>
        <p:spPr bwMode="auto">
          <a:xfrm>
            <a:off x="5995264" y="3723011"/>
            <a:ext cx="2480282" cy="1473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2000" b="1" dirty="0"/>
              <a:t>Investitionskosten bei einem Einfamilienhaus:</a:t>
            </a:r>
          </a:p>
          <a:p>
            <a:pPr>
              <a:spcBef>
                <a:spcPct val="50000"/>
              </a:spcBef>
            </a:pPr>
            <a:r>
              <a:rPr lang="de-DE" altLang="de-DE" sz="2000" b="1" dirty="0">
                <a:solidFill>
                  <a:srgbClr val="C00000"/>
                </a:solidFill>
              </a:rPr>
              <a:t>ca. 8.000,- €</a:t>
            </a:r>
          </a:p>
        </p:txBody>
      </p:sp>
      <p:grpSp>
        <p:nvGrpSpPr>
          <p:cNvPr id="85" name="Group 4"/>
          <p:cNvGrpSpPr>
            <a:grpSpLocks/>
          </p:cNvGrpSpPr>
          <p:nvPr/>
        </p:nvGrpSpPr>
        <p:grpSpPr bwMode="auto">
          <a:xfrm>
            <a:off x="1271470" y="1278400"/>
            <a:ext cx="4724177" cy="5023664"/>
            <a:chOff x="1356" y="217"/>
            <a:chExt cx="3720" cy="3715"/>
          </a:xfrm>
        </p:grpSpPr>
        <p:sp>
          <p:nvSpPr>
            <p:cNvPr id="92" name="Rectangle 5"/>
            <p:cNvSpPr>
              <a:spLocks noChangeArrowheads="1"/>
            </p:cNvSpPr>
            <p:nvPr/>
          </p:nvSpPr>
          <p:spPr bwMode="auto">
            <a:xfrm>
              <a:off x="3072" y="1207"/>
              <a:ext cx="328" cy="77"/>
            </a:xfrm>
            <a:prstGeom prst="rect">
              <a:avLst/>
            </a:prstGeom>
            <a:gradFill rotWithShape="0">
              <a:gsLst>
                <a:gs pos="0">
                  <a:srgbClr val="CCECFF"/>
                </a:gs>
                <a:gs pos="100000">
                  <a:srgbClr val="FFE1C3"/>
                </a:gs>
              </a:gsLst>
              <a:lin ang="27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3" name="Rectangle 6"/>
            <p:cNvSpPr>
              <a:spLocks noChangeArrowheads="1"/>
            </p:cNvSpPr>
            <p:nvPr/>
          </p:nvSpPr>
          <p:spPr bwMode="auto">
            <a:xfrm>
              <a:off x="2764" y="1374"/>
              <a:ext cx="40" cy="77"/>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 name="Rectangle 7"/>
            <p:cNvSpPr>
              <a:spLocks noChangeArrowheads="1"/>
            </p:cNvSpPr>
            <p:nvPr/>
          </p:nvSpPr>
          <p:spPr bwMode="auto">
            <a:xfrm>
              <a:off x="2907" y="1371"/>
              <a:ext cx="147" cy="77"/>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5" name="Rectangle 8"/>
            <p:cNvSpPr>
              <a:spLocks noChangeArrowheads="1"/>
            </p:cNvSpPr>
            <p:nvPr/>
          </p:nvSpPr>
          <p:spPr bwMode="auto">
            <a:xfrm>
              <a:off x="3064" y="1381"/>
              <a:ext cx="214" cy="77"/>
            </a:xfrm>
            <a:prstGeom prst="rect">
              <a:avLst/>
            </a:prstGeom>
            <a:gradFill rotWithShape="0">
              <a:gsLst>
                <a:gs pos="0">
                  <a:srgbClr val="FFCC99"/>
                </a:gs>
                <a:gs pos="100000">
                  <a:srgbClr val="FFCC99">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6" name="Rectangle 9"/>
            <p:cNvSpPr>
              <a:spLocks noChangeArrowheads="1"/>
            </p:cNvSpPr>
            <p:nvPr/>
          </p:nvSpPr>
          <p:spPr bwMode="auto">
            <a:xfrm>
              <a:off x="2768" y="1200"/>
              <a:ext cx="294" cy="76"/>
            </a:xfrm>
            <a:prstGeom prst="rect">
              <a:avLst/>
            </a:prstGeom>
            <a:gradFill rotWithShape="0">
              <a:gsLst>
                <a:gs pos="0">
                  <a:schemeClr val="hlink"/>
                </a:gs>
                <a:gs pos="100000">
                  <a:schemeClr val="hlink">
                    <a:gamma/>
                    <a:tint val="0"/>
                    <a:invGamma/>
                  </a:schemeClr>
                </a:gs>
              </a:gsLst>
              <a:lin ang="27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7" name="Line 10"/>
            <p:cNvSpPr>
              <a:spLocks noChangeShapeType="1"/>
            </p:cNvSpPr>
            <p:nvPr/>
          </p:nvSpPr>
          <p:spPr bwMode="auto">
            <a:xfrm flipV="1">
              <a:off x="1356" y="666"/>
              <a:ext cx="1625" cy="101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8" name="Line 11"/>
            <p:cNvSpPr>
              <a:spLocks noChangeShapeType="1"/>
            </p:cNvSpPr>
            <p:nvPr/>
          </p:nvSpPr>
          <p:spPr bwMode="auto">
            <a:xfrm rot="14919860" flipV="1">
              <a:off x="3022" y="649"/>
              <a:ext cx="1483" cy="110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9" name="Line 12"/>
            <p:cNvSpPr>
              <a:spLocks noChangeShapeType="1"/>
            </p:cNvSpPr>
            <p:nvPr/>
          </p:nvSpPr>
          <p:spPr bwMode="auto">
            <a:xfrm rot="4123705" flipV="1">
              <a:off x="3020" y="608"/>
              <a:ext cx="1539" cy="11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00" name="Rectangle 13"/>
            <p:cNvSpPr>
              <a:spLocks noChangeArrowheads="1"/>
            </p:cNvSpPr>
            <p:nvPr/>
          </p:nvSpPr>
          <p:spPr bwMode="auto">
            <a:xfrm>
              <a:off x="1357" y="3860"/>
              <a:ext cx="3247" cy="7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Rectangle 14"/>
            <p:cNvSpPr>
              <a:spLocks noChangeArrowheads="1"/>
            </p:cNvSpPr>
            <p:nvPr/>
          </p:nvSpPr>
          <p:spPr bwMode="auto">
            <a:xfrm>
              <a:off x="1356" y="1689"/>
              <a:ext cx="3245" cy="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2" name="Rectangle 15"/>
            <p:cNvSpPr>
              <a:spLocks noChangeArrowheads="1"/>
            </p:cNvSpPr>
            <p:nvPr/>
          </p:nvSpPr>
          <p:spPr bwMode="auto">
            <a:xfrm>
              <a:off x="1414" y="2784"/>
              <a:ext cx="3131" cy="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Rectangle 16"/>
            <p:cNvSpPr>
              <a:spLocks noChangeArrowheads="1"/>
            </p:cNvSpPr>
            <p:nvPr/>
          </p:nvSpPr>
          <p:spPr bwMode="auto">
            <a:xfrm rot="-5400000">
              <a:off x="1320" y="1787"/>
              <a:ext cx="129"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Rectangle 17"/>
            <p:cNvSpPr>
              <a:spLocks noChangeArrowheads="1"/>
            </p:cNvSpPr>
            <p:nvPr/>
          </p:nvSpPr>
          <p:spPr bwMode="auto">
            <a:xfrm>
              <a:off x="1369" y="1880"/>
              <a:ext cx="31" cy="65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Rectangle 18"/>
            <p:cNvSpPr>
              <a:spLocks noChangeArrowheads="1"/>
            </p:cNvSpPr>
            <p:nvPr/>
          </p:nvSpPr>
          <p:spPr bwMode="auto">
            <a:xfrm rot="-5400000">
              <a:off x="4415" y="2668"/>
              <a:ext cx="323" cy="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Rectangle 19"/>
            <p:cNvSpPr>
              <a:spLocks noChangeArrowheads="1"/>
            </p:cNvSpPr>
            <p:nvPr/>
          </p:nvSpPr>
          <p:spPr bwMode="auto">
            <a:xfrm rot="-5400000">
              <a:off x="4467" y="1827"/>
              <a:ext cx="207" cy="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Rectangle 20"/>
            <p:cNvSpPr>
              <a:spLocks noChangeArrowheads="1"/>
            </p:cNvSpPr>
            <p:nvPr/>
          </p:nvSpPr>
          <p:spPr bwMode="auto">
            <a:xfrm>
              <a:off x="4557" y="1962"/>
              <a:ext cx="31" cy="57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Line 21"/>
            <p:cNvSpPr>
              <a:spLocks noChangeShapeType="1"/>
            </p:cNvSpPr>
            <p:nvPr/>
          </p:nvSpPr>
          <p:spPr bwMode="auto">
            <a:xfrm flipV="1">
              <a:off x="1418" y="709"/>
              <a:ext cx="1563" cy="97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cxnSp>
          <p:nvCxnSpPr>
            <p:cNvPr id="109" name="AutoShape 22"/>
            <p:cNvCxnSpPr>
              <a:cxnSpLocks noChangeShapeType="1"/>
              <a:stCxn id="99" idx="0"/>
              <a:endCxn id="99" idx="1"/>
            </p:cNvCxnSpPr>
            <p:nvPr/>
          </p:nvCxnSpPr>
          <p:spPr bwMode="auto">
            <a:xfrm>
              <a:off x="2983" y="663"/>
              <a:ext cx="1615" cy="102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0" name="Rectangle 23"/>
            <p:cNvSpPr>
              <a:spLocks noChangeArrowheads="1"/>
            </p:cNvSpPr>
            <p:nvPr/>
          </p:nvSpPr>
          <p:spPr bwMode="auto">
            <a:xfrm rot="-5400000">
              <a:off x="1324" y="2897"/>
              <a:ext cx="129"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1" name="Rectangle 24"/>
            <p:cNvSpPr>
              <a:spLocks noChangeArrowheads="1"/>
            </p:cNvSpPr>
            <p:nvPr/>
          </p:nvSpPr>
          <p:spPr bwMode="auto">
            <a:xfrm>
              <a:off x="1379" y="2990"/>
              <a:ext cx="27" cy="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Rectangle 25"/>
            <p:cNvSpPr>
              <a:spLocks noChangeArrowheads="1"/>
            </p:cNvSpPr>
            <p:nvPr/>
          </p:nvSpPr>
          <p:spPr bwMode="auto">
            <a:xfrm>
              <a:off x="1358" y="3518"/>
              <a:ext cx="64" cy="3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3" name="Rectangle 26"/>
            <p:cNvSpPr>
              <a:spLocks noChangeArrowheads="1"/>
            </p:cNvSpPr>
            <p:nvPr/>
          </p:nvSpPr>
          <p:spPr bwMode="auto">
            <a:xfrm>
              <a:off x="1360" y="2536"/>
              <a:ext cx="54" cy="3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4" name="Rectangle 27"/>
            <p:cNvSpPr>
              <a:spLocks noChangeArrowheads="1"/>
            </p:cNvSpPr>
            <p:nvPr/>
          </p:nvSpPr>
          <p:spPr bwMode="auto">
            <a:xfrm rot="-5400000">
              <a:off x="4479" y="2925"/>
              <a:ext cx="192" cy="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5" name="Rectangle 28"/>
            <p:cNvSpPr>
              <a:spLocks noChangeArrowheads="1"/>
            </p:cNvSpPr>
            <p:nvPr/>
          </p:nvSpPr>
          <p:spPr bwMode="auto">
            <a:xfrm>
              <a:off x="4562" y="3053"/>
              <a:ext cx="30" cy="4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6" name="Rectangle 29"/>
            <p:cNvSpPr>
              <a:spLocks noChangeArrowheads="1"/>
            </p:cNvSpPr>
            <p:nvPr/>
          </p:nvSpPr>
          <p:spPr bwMode="auto">
            <a:xfrm>
              <a:off x="4540" y="3518"/>
              <a:ext cx="64" cy="34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7" name="Rectangle 30"/>
            <p:cNvSpPr>
              <a:spLocks noChangeArrowheads="1"/>
            </p:cNvSpPr>
            <p:nvPr/>
          </p:nvSpPr>
          <p:spPr bwMode="auto">
            <a:xfrm rot="-5400000">
              <a:off x="2679" y="2892"/>
              <a:ext cx="129" cy="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8" name="Rectangle 31"/>
            <p:cNvSpPr>
              <a:spLocks noChangeArrowheads="1"/>
            </p:cNvSpPr>
            <p:nvPr/>
          </p:nvSpPr>
          <p:spPr bwMode="auto">
            <a:xfrm>
              <a:off x="2731" y="2986"/>
              <a:ext cx="41" cy="8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9" name="Rectangle 32"/>
            <p:cNvSpPr>
              <a:spLocks noChangeArrowheads="1"/>
            </p:cNvSpPr>
            <p:nvPr/>
          </p:nvSpPr>
          <p:spPr bwMode="auto">
            <a:xfrm>
              <a:off x="2715" y="2986"/>
              <a:ext cx="18" cy="8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0" name="Rectangle 33"/>
            <p:cNvSpPr>
              <a:spLocks noChangeArrowheads="1"/>
            </p:cNvSpPr>
            <p:nvPr/>
          </p:nvSpPr>
          <p:spPr bwMode="auto">
            <a:xfrm rot="-5400000">
              <a:off x="2678" y="1791"/>
              <a:ext cx="129" cy="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1" name="Rectangle 34"/>
            <p:cNvSpPr>
              <a:spLocks noChangeArrowheads="1"/>
            </p:cNvSpPr>
            <p:nvPr/>
          </p:nvSpPr>
          <p:spPr bwMode="auto">
            <a:xfrm>
              <a:off x="2729" y="1882"/>
              <a:ext cx="41" cy="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2" name="Rectangle 35"/>
            <p:cNvSpPr>
              <a:spLocks noChangeArrowheads="1"/>
            </p:cNvSpPr>
            <p:nvPr/>
          </p:nvSpPr>
          <p:spPr bwMode="auto">
            <a:xfrm>
              <a:off x="2713" y="1882"/>
              <a:ext cx="18" cy="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3" name="Rectangle 36"/>
            <p:cNvSpPr>
              <a:spLocks noChangeArrowheads="1"/>
            </p:cNvSpPr>
            <p:nvPr/>
          </p:nvSpPr>
          <p:spPr bwMode="auto">
            <a:xfrm>
              <a:off x="2326" y="2920"/>
              <a:ext cx="224" cy="77"/>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4" name="Rectangle 37"/>
            <p:cNvSpPr>
              <a:spLocks noChangeArrowheads="1"/>
            </p:cNvSpPr>
            <p:nvPr/>
          </p:nvSpPr>
          <p:spPr bwMode="auto">
            <a:xfrm rot="5400000">
              <a:off x="1816" y="2186"/>
              <a:ext cx="1544" cy="77"/>
            </a:xfrm>
            <a:prstGeom prst="rect">
              <a:avLst/>
            </a:prstGeom>
            <a:gradFill rotWithShape="0">
              <a:gsLst>
                <a:gs pos="0">
                  <a:srgbClr val="FF6600"/>
                </a:gs>
                <a:gs pos="100000">
                  <a:srgbClr val="FF6600">
                    <a:gamma/>
                    <a:tint val="27451"/>
                    <a:invGamma/>
                  </a:srgb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5" name="Rectangle 38"/>
            <p:cNvSpPr>
              <a:spLocks noChangeArrowheads="1"/>
            </p:cNvSpPr>
            <p:nvPr/>
          </p:nvSpPr>
          <p:spPr bwMode="auto">
            <a:xfrm>
              <a:off x="2764" y="1150"/>
              <a:ext cx="640" cy="366"/>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nvGrpSpPr>
            <p:cNvPr id="126" name="Group 39"/>
            <p:cNvGrpSpPr>
              <a:grpSpLocks/>
            </p:cNvGrpSpPr>
            <p:nvPr/>
          </p:nvGrpSpPr>
          <p:grpSpPr bwMode="auto">
            <a:xfrm rot="5400000">
              <a:off x="2788" y="1341"/>
              <a:ext cx="156" cy="150"/>
              <a:chOff x="2930" y="1195"/>
              <a:chExt cx="308" cy="278"/>
            </a:xfrm>
          </p:grpSpPr>
          <p:sp>
            <p:nvSpPr>
              <p:cNvPr id="159" name="Oval 40"/>
              <p:cNvSpPr>
                <a:spLocks noChangeArrowheads="1"/>
              </p:cNvSpPr>
              <p:nvPr/>
            </p:nvSpPr>
            <p:spPr bwMode="auto">
              <a:xfrm>
                <a:off x="2930" y="1195"/>
                <a:ext cx="308" cy="278"/>
              </a:xfrm>
              <a:prstGeom prst="ellipse">
                <a:avLst/>
              </a:prstGeom>
              <a:solidFill>
                <a:srgbClr val="FF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60" name="Line 41"/>
              <p:cNvSpPr>
                <a:spLocks noChangeShapeType="1"/>
              </p:cNvSpPr>
              <p:nvPr/>
            </p:nvSpPr>
            <p:spPr bwMode="auto">
              <a:xfrm flipH="1">
                <a:off x="2985" y="1206"/>
                <a:ext cx="99" cy="22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61" name="Line 42"/>
              <p:cNvSpPr>
                <a:spLocks noChangeShapeType="1"/>
              </p:cNvSpPr>
              <p:nvPr/>
            </p:nvSpPr>
            <p:spPr bwMode="auto">
              <a:xfrm>
                <a:off x="3098" y="1211"/>
                <a:ext cx="99" cy="22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27" name="Rectangle 43"/>
            <p:cNvSpPr>
              <a:spLocks noChangeArrowheads="1"/>
            </p:cNvSpPr>
            <p:nvPr/>
          </p:nvSpPr>
          <p:spPr bwMode="auto">
            <a:xfrm rot="5400000">
              <a:off x="2279" y="851"/>
              <a:ext cx="614" cy="78"/>
            </a:xfrm>
            <a:prstGeom prst="rect">
              <a:avLst/>
            </a:prstGeom>
            <a:gradFill rotWithShape="0">
              <a:gsLst>
                <a:gs pos="0">
                  <a:srgbClr val="0000FF"/>
                </a:gs>
                <a:gs pos="100000">
                  <a:srgbClr val="0000FF">
                    <a:gamma/>
                    <a:tint val="12157"/>
                    <a:invGamma/>
                  </a:srgbClr>
                </a:gs>
              </a:gsLst>
              <a:lin ang="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8" name="AutoShape 44"/>
            <p:cNvSpPr>
              <a:spLocks noChangeArrowheads="1"/>
            </p:cNvSpPr>
            <p:nvPr/>
          </p:nvSpPr>
          <p:spPr bwMode="auto">
            <a:xfrm>
              <a:off x="2511" y="505"/>
              <a:ext cx="147" cy="76"/>
            </a:xfrm>
            <a:prstGeom prst="can">
              <a:avLst>
                <a:gd name="adj" fmla="val 25000"/>
              </a:avLst>
            </a:prstGeom>
            <a:gradFill rotWithShape="0">
              <a:gsLst>
                <a:gs pos="0">
                  <a:srgbClr val="0000FF"/>
                </a:gs>
                <a:gs pos="100000">
                  <a:srgbClr val="0000FF">
                    <a:gamma/>
                    <a:tint val="12157"/>
                    <a:invGamma/>
                  </a:srgbClr>
                </a:gs>
              </a:gsLst>
              <a:lin ang="0" scaled="1"/>
            </a:gra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29" name="Rectangle 45"/>
            <p:cNvSpPr>
              <a:spLocks noChangeArrowheads="1"/>
            </p:cNvSpPr>
            <p:nvPr/>
          </p:nvSpPr>
          <p:spPr bwMode="auto">
            <a:xfrm>
              <a:off x="2324" y="1788"/>
              <a:ext cx="224" cy="77"/>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0" name="AutoShape 46"/>
            <p:cNvSpPr>
              <a:spLocks noChangeArrowheads="1"/>
            </p:cNvSpPr>
            <p:nvPr/>
          </p:nvSpPr>
          <p:spPr bwMode="auto">
            <a:xfrm>
              <a:off x="2016" y="2912"/>
              <a:ext cx="264" cy="96"/>
            </a:xfrm>
            <a:prstGeom prst="rightArrow">
              <a:avLst>
                <a:gd name="adj1" fmla="val 50000"/>
                <a:gd name="adj2" fmla="val 68750"/>
              </a:avLst>
            </a:prstGeom>
            <a:gradFill rotWithShape="0">
              <a:gsLst>
                <a:gs pos="0">
                  <a:srgbClr val="FF0000"/>
                </a:gs>
                <a:gs pos="100000">
                  <a:srgbClr val="FF0000">
                    <a:gamma/>
                    <a:tint val="27451"/>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1" name="AutoShape 47"/>
            <p:cNvSpPr>
              <a:spLocks noChangeArrowheads="1"/>
            </p:cNvSpPr>
            <p:nvPr/>
          </p:nvSpPr>
          <p:spPr bwMode="auto">
            <a:xfrm>
              <a:off x="2024" y="1792"/>
              <a:ext cx="264" cy="96"/>
            </a:xfrm>
            <a:prstGeom prst="rightArrow">
              <a:avLst>
                <a:gd name="adj1" fmla="val 50000"/>
                <a:gd name="adj2" fmla="val 68750"/>
              </a:avLst>
            </a:prstGeom>
            <a:gradFill rotWithShape="0">
              <a:gsLst>
                <a:gs pos="0">
                  <a:srgbClr val="FF0000"/>
                </a:gs>
                <a:gs pos="100000">
                  <a:srgbClr val="FF0000">
                    <a:gamma/>
                    <a:tint val="27451"/>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2" name="AutoShape 48"/>
            <p:cNvSpPr>
              <a:spLocks noChangeArrowheads="1"/>
            </p:cNvSpPr>
            <p:nvPr/>
          </p:nvSpPr>
          <p:spPr bwMode="auto">
            <a:xfrm rot="16200000" flipH="1">
              <a:off x="2454" y="301"/>
              <a:ext cx="264" cy="96"/>
            </a:xfrm>
            <a:prstGeom prst="rightArrow">
              <a:avLst>
                <a:gd name="adj1" fmla="val 50000"/>
                <a:gd name="adj2" fmla="val 68750"/>
              </a:avLst>
            </a:prstGeom>
            <a:gradFill rotWithShape="0">
              <a:gsLst>
                <a:gs pos="0">
                  <a:srgbClr val="0000FF"/>
                </a:gs>
                <a:gs pos="100000">
                  <a:srgbClr val="0000FF">
                    <a:gamma/>
                    <a:tint val="0"/>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3" name="AutoShape 49"/>
            <p:cNvSpPr>
              <a:spLocks noChangeArrowheads="1"/>
            </p:cNvSpPr>
            <p:nvPr/>
          </p:nvSpPr>
          <p:spPr bwMode="auto">
            <a:xfrm flipH="1">
              <a:off x="2288" y="3632"/>
              <a:ext cx="800" cy="144"/>
            </a:xfrm>
            <a:prstGeom prst="curvedUpArrow">
              <a:avLst>
                <a:gd name="adj1" fmla="val 111111"/>
                <a:gd name="adj2" fmla="val 222222"/>
                <a:gd name="adj3" fmla="val 33333"/>
              </a:avLst>
            </a:prstGeom>
            <a:gradFill rotWithShape="0">
              <a:gsLst>
                <a:gs pos="0">
                  <a:srgbClr val="FFCC99">
                    <a:gamma/>
                    <a:tint val="36471"/>
                    <a:invGamma/>
                  </a:srgbClr>
                </a:gs>
                <a:gs pos="100000">
                  <a:srgbClr val="FFCC99">
                    <a:alpha val="50000"/>
                  </a:srgb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4" name="AutoShape 50"/>
            <p:cNvSpPr>
              <a:spLocks noChangeArrowheads="1"/>
            </p:cNvSpPr>
            <p:nvPr/>
          </p:nvSpPr>
          <p:spPr bwMode="auto">
            <a:xfrm flipH="1">
              <a:off x="2280" y="2520"/>
              <a:ext cx="816" cy="136"/>
            </a:xfrm>
            <a:prstGeom prst="curvedUpArrow">
              <a:avLst>
                <a:gd name="adj1" fmla="val 120000"/>
                <a:gd name="adj2" fmla="val 240000"/>
                <a:gd name="adj3" fmla="val 33333"/>
              </a:avLst>
            </a:prstGeom>
            <a:gradFill rotWithShape="0">
              <a:gsLst>
                <a:gs pos="0">
                  <a:srgbClr val="FFCC99">
                    <a:gamma/>
                    <a:tint val="36471"/>
                    <a:invGamma/>
                  </a:srgbClr>
                </a:gs>
                <a:gs pos="100000">
                  <a:srgbClr val="FFCC99">
                    <a:alpha val="50000"/>
                  </a:srgbClr>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35" name="Text Box 51"/>
            <p:cNvSpPr txBox="1">
              <a:spLocks noChangeArrowheads="1"/>
            </p:cNvSpPr>
            <p:nvPr/>
          </p:nvSpPr>
          <p:spPr bwMode="auto">
            <a:xfrm>
              <a:off x="3652" y="2248"/>
              <a:ext cx="896" cy="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smtClean="0"/>
                <a:t>Schlaf-zimmer</a:t>
              </a:r>
              <a:endParaRPr lang="de-DE" altLang="de-DE" sz="1600" dirty="0"/>
            </a:p>
          </p:txBody>
        </p:sp>
        <p:sp>
          <p:nvSpPr>
            <p:cNvPr id="136" name="Text Box 52"/>
            <p:cNvSpPr txBox="1">
              <a:spLocks noChangeArrowheads="1"/>
            </p:cNvSpPr>
            <p:nvPr/>
          </p:nvSpPr>
          <p:spPr bwMode="auto">
            <a:xfrm>
              <a:off x="1448" y="2152"/>
              <a:ext cx="10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Bad</a:t>
              </a:r>
            </a:p>
          </p:txBody>
        </p:sp>
        <p:sp>
          <p:nvSpPr>
            <p:cNvPr id="137" name="Text Box 53"/>
            <p:cNvSpPr txBox="1">
              <a:spLocks noChangeArrowheads="1"/>
            </p:cNvSpPr>
            <p:nvPr/>
          </p:nvSpPr>
          <p:spPr bwMode="auto">
            <a:xfrm>
              <a:off x="3224" y="3440"/>
              <a:ext cx="12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600" dirty="0"/>
                <a:t>Wohnzimmer</a:t>
              </a:r>
            </a:p>
          </p:txBody>
        </p:sp>
        <p:sp>
          <p:nvSpPr>
            <p:cNvPr id="138" name="Text Box 54"/>
            <p:cNvSpPr txBox="1">
              <a:spLocks noChangeArrowheads="1"/>
            </p:cNvSpPr>
            <p:nvPr/>
          </p:nvSpPr>
          <p:spPr bwMode="auto">
            <a:xfrm>
              <a:off x="1496" y="3240"/>
              <a:ext cx="106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Küche</a:t>
              </a:r>
            </a:p>
          </p:txBody>
        </p:sp>
        <p:grpSp>
          <p:nvGrpSpPr>
            <p:cNvPr id="139" name="Group 55"/>
            <p:cNvGrpSpPr>
              <a:grpSpLocks/>
            </p:cNvGrpSpPr>
            <p:nvPr/>
          </p:nvGrpSpPr>
          <p:grpSpPr bwMode="auto">
            <a:xfrm rot="5400000">
              <a:off x="3246" y="1343"/>
              <a:ext cx="156" cy="150"/>
              <a:chOff x="2930" y="1195"/>
              <a:chExt cx="308" cy="278"/>
            </a:xfrm>
          </p:grpSpPr>
          <p:sp>
            <p:nvSpPr>
              <p:cNvPr id="156" name="Oval 56"/>
              <p:cNvSpPr>
                <a:spLocks noChangeArrowheads="1"/>
              </p:cNvSpPr>
              <p:nvPr/>
            </p:nvSpPr>
            <p:spPr bwMode="auto">
              <a:xfrm>
                <a:off x="2930" y="1195"/>
                <a:ext cx="308" cy="278"/>
              </a:xfrm>
              <a:prstGeom prst="ellipse">
                <a:avLst/>
              </a:prstGeom>
              <a:solidFill>
                <a:srgbClr val="FFFFFF"/>
              </a:soli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7" name="Line 57"/>
              <p:cNvSpPr>
                <a:spLocks noChangeShapeType="1"/>
              </p:cNvSpPr>
              <p:nvPr/>
            </p:nvSpPr>
            <p:spPr bwMode="auto">
              <a:xfrm flipH="1">
                <a:off x="2985" y="1206"/>
                <a:ext cx="99" cy="22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58" name="Line 58"/>
              <p:cNvSpPr>
                <a:spLocks noChangeShapeType="1"/>
              </p:cNvSpPr>
              <p:nvPr/>
            </p:nvSpPr>
            <p:spPr bwMode="auto">
              <a:xfrm>
                <a:off x="3098" y="1211"/>
                <a:ext cx="99" cy="225"/>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40" name="Rectangle 59"/>
            <p:cNvSpPr>
              <a:spLocks noChangeArrowheads="1"/>
            </p:cNvSpPr>
            <p:nvPr/>
          </p:nvSpPr>
          <p:spPr bwMode="auto">
            <a:xfrm rot="-8085033">
              <a:off x="2955" y="1210"/>
              <a:ext cx="258" cy="245"/>
            </a:xfrm>
            <a:prstGeom prst="rect">
              <a:avLst/>
            </a:prstGeom>
            <a:solidFill>
              <a:srgbClr val="FFFFFF"/>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1" name="Rectangle 60"/>
            <p:cNvSpPr>
              <a:spLocks noChangeArrowheads="1"/>
            </p:cNvSpPr>
            <p:nvPr/>
          </p:nvSpPr>
          <p:spPr bwMode="auto">
            <a:xfrm>
              <a:off x="2546" y="1198"/>
              <a:ext cx="216" cy="78"/>
            </a:xfrm>
            <a:prstGeom prst="rect">
              <a:avLst/>
            </a:prstGeom>
            <a:gradFill rotWithShape="0">
              <a:gsLst>
                <a:gs pos="0">
                  <a:srgbClr val="0000FF">
                    <a:gamma/>
                    <a:tint val="12157"/>
                    <a:invGamma/>
                  </a:srgbClr>
                </a:gs>
                <a:gs pos="100000">
                  <a:srgbClr val="0000FF"/>
                </a:gs>
              </a:gsLst>
              <a:lin ang="54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2" name="Rectangle 61"/>
            <p:cNvSpPr>
              <a:spLocks noChangeArrowheads="1"/>
            </p:cNvSpPr>
            <p:nvPr/>
          </p:nvSpPr>
          <p:spPr bwMode="auto">
            <a:xfrm>
              <a:off x="2548" y="1374"/>
              <a:ext cx="210" cy="77"/>
            </a:xfrm>
            <a:prstGeom prst="rect">
              <a:avLst/>
            </a:prstGeom>
            <a:gradFill rotWithShape="0">
              <a:gsLst>
                <a:gs pos="0">
                  <a:srgbClr val="FF6600"/>
                </a:gs>
                <a:gs pos="100000">
                  <a:srgbClr val="FF6600">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3" name="AutoShape 62"/>
            <p:cNvSpPr>
              <a:spLocks noChangeArrowheads="1"/>
            </p:cNvSpPr>
            <p:nvPr/>
          </p:nvSpPr>
          <p:spPr bwMode="auto">
            <a:xfrm rot="2786630" flipH="1">
              <a:off x="2957" y="1213"/>
              <a:ext cx="255" cy="240"/>
            </a:xfrm>
            <a:prstGeom prst="plus">
              <a:avLst>
                <a:gd name="adj" fmla="val 25000"/>
              </a:avLst>
            </a:prstGeom>
            <a:gradFill rotWithShape="0">
              <a:gsLst>
                <a:gs pos="0">
                  <a:schemeClr val="hlink"/>
                </a:gs>
                <a:gs pos="100000">
                  <a:srgbClr val="FF99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4" name="Rectangle 63"/>
            <p:cNvSpPr>
              <a:spLocks noChangeArrowheads="1"/>
            </p:cNvSpPr>
            <p:nvPr/>
          </p:nvSpPr>
          <p:spPr bwMode="auto">
            <a:xfrm>
              <a:off x="3403" y="1207"/>
              <a:ext cx="216" cy="77"/>
            </a:xfrm>
            <a:prstGeom prst="rect">
              <a:avLst/>
            </a:prstGeom>
            <a:gradFill rotWithShape="0">
              <a:gsLst>
                <a:gs pos="0">
                  <a:srgbClr val="FFE1C3"/>
                </a:gs>
                <a:gs pos="100000">
                  <a:srgbClr val="CCECFF"/>
                </a:gs>
              </a:gsLst>
              <a:lin ang="270000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5" name="Rectangle 64"/>
            <p:cNvSpPr>
              <a:spLocks noChangeArrowheads="1"/>
            </p:cNvSpPr>
            <p:nvPr/>
          </p:nvSpPr>
          <p:spPr bwMode="auto">
            <a:xfrm rot="5400000">
              <a:off x="3273" y="863"/>
              <a:ext cx="609" cy="82"/>
            </a:xfrm>
            <a:prstGeom prst="rect">
              <a:avLst/>
            </a:prstGeom>
            <a:gradFill rotWithShape="0">
              <a:gsLst>
                <a:gs pos="0">
                  <a:schemeClr val="hlink">
                    <a:gamma/>
                    <a:tint val="12157"/>
                    <a:invGamma/>
                  </a:schemeClr>
                </a:gs>
                <a:gs pos="100000">
                  <a:schemeClr val="hlink"/>
                </a:gs>
              </a:gsLst>
              <a:lin ang="0" scaled="1"/>
            </a:gra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6" name="AutoShape 65"/>
            <p:cNvSpPr>
              <a:spLocks noChangeArrowheads="1"/>
            </p:cNvSpPr>
            <p:nvPr/>
          </p:nvSpPr>
          <p:spPr bwMode="auto">
            <a:xfrm rot="5400000" flipH="1">
              <a:off x="3444" y="301"/>
              <a:ext cx="264" cy="96"/>
            </a:xfrm>
            <a:prstGeom prst="rightArrow">
              <a:avLst>
                <a:gd name="adj1" fmla="val 50000"/>
                <a:gd name="adj2" fmla="val 68750"/>
              </a:avLst>
            </a:prstGeom>
            <a:gradFill rotWithShape="0">
              <a:gsLst>
                <a:gs pos="0">
                  <a:srgbClr val="0000FF"/>
                </a:gs>
                <a:gs pos="100000">
                  <a:srgbClr val="0000FF">
                    <a:gamma/>
                    <a:tint val="0"/>
                    <a:invGamma/>
                  </a:srgbClr>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7" name="AutoShape 66"/>
            <p:cNvSpPr>
              <a:spLocks noChangeArrowheads="1"/>
            </p:cNvSpPr>
            <p:nvPr/>
          </p:nvSpPr>
          <p:spPr bwMode="auto">
            <a:xfrm>
              <a:off x="3501" y="520"/>
              <a:ext cx="147" cy="76"/>
            </a:xfrm>
            <a:prstGeom prst="can">
              <a:avLst>
                <a:gd name="adj" fmla="val 25000"/>
              </a:avLst>
            </a:prstGeom>
            <a:gradFill rotWithShape="0">
              <a:gsLst>
                <a:gs pos="0">
                  <a:schemeClr val="hlink">
                    <a:gamma/>
                    <a:tint val="12157"/>
                    <a:invGamma/>
                  </a:schemeClr>
                </a:gs>
                <a:gs pos="100000">
                  <a:schemeClr val="hlink"/>
                </a:gs>
              </a:gsLst>
              <a:lin ang="0" scaled="1"/>
            </a:gra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8" name="Rectangle 67"/>
            <p:cNvSpPr>
              <a:spLocks noChangeArrowheads="1"/>
            </p:cNvSpPr>
            <p:nvPr/>
          </p:nvSpPr>
          <p:spPr bwMode="auto">
            <a:xfrm>
              <a:off x="3408" y="1374"/>
              <a:ext cx="210" cy="77"/>
            </a:xfrm>
            <a:prstGeom prst="rect">
              <a:avLst/>
            </a:prstGeom>
            <a:gradFill rotWithShape="0">
              <a:gsLst>
                <a:gs pos="0">
                  <a:srgbClr val="FFCC99"/>
                </a:gs>
                <a:gs pos="100000">
                  <a:srgbClr val="FFCC99">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49" name="Rectangle 68"/>
            <p:cNvSpPr>
              <a:spLocks noChangeArrowheads="1"/>
            </p:cNvSpPr>
            <p:nvPr/>
          </p:nvSpPr>
          <p:spPr bwMode="auto">
            <a:xfrm rot="5400000">
              <a:off x="2808" y="2186"/>
              <a:ext cx="1544" cy="77"/>
            </a:xfrm>
            <a:prstGeom prst="rect">
              <a:avLst/>
            </a:prstGeom>
            <a:gradFill rotWithShape="0">
              <a:gsLst>
                <a:gs pos="0">
                  <a:srgbClr val="FFCC99">
                    <a:gamma/>
                    <a:tint val="36471"/>
                    <a:invGamma/>
                  </a:srgbClr>
                </a:gs>
                <a:gs pos="100000">
                  <a:srgbClr val="FFCC99"/>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0" name="Rectangle 69"/>
            <p:cNvSpPr>
              <a:spLocks noChangeArrowheads="1"/>
            </p:cNvSpPr>
            <p:nvPr/>
          </p:nvSpPr>
          <p:spPr bwMode="auto">
            <a:xfrm>
              <a:off x="3616" y="1814"/>
              <a:ext cx="78" cy="77"/>
            </a:xfrm>
            <a:prstGeom prst="rect">
              <a:avLst/>
            </a:prstGeom>
            <a:gradFill rotWithShape="0">
              <a:gsLst>
                <a:gs pos="0">
                  <a:srgbClr val="FFCC99"/>
                </a:gs>
                <a:gs pos="100000">
                  <a:srgbClr val="FFCC99">
                    <a:gamma/>
                    <a:tint val="36471"/>
                    <a:invGamma/>
                  </a:srgbClr>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1" name="AutoShape 70"/>
            <p:cNvSpPr>
              <a:spLocks noChangeArrowheads="1"/>
            </p:cNvSpPr>
            <p:nvPr/>
          </p:nvSpPr>
          <p:spPr bwMode="auto">
            <a:xfrm rot="5400000">
              <a:off x="3645" y="1828"/>
              <a:ext cx="147" cy="52"/>
            </a:xfrm>
            <a:prstGeom prst="can">
              <a:avLst>
                <a:gd name="adj" fmla="val 25000"/>
              </a:avLst>
            </a:prstGeom>
            <a:gradFill rotWithShape="0">
              <a:gsLst>
                <a:gs pos="0">
                  <a:srgbClr val="FFCC99"/>
                </a:gs>
                <a:gs pos="100000">
                  <a:srgbClr val="FFCC99">
                    <a:gamma/>
                    <a:tint val="36471"/>
                    <a:invGamma/>
                  </a:srgbClr>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2" name="AutoShape 71"/>
            <p:cNvSpPr>
              <a:spLocks noChangeArrowheads="1"/>
            </p:cNvSpPr>
            <p:nvPr/>
          </p:nvSpPr>
          <p:spPr bwMode="auto">
            <a:xfrm rot="-10800000">
              <a:off x="3505" y="2996"/>
              <a:ext cx="147" cy="52"/>
            </a:xfrm>
            <a:prstGeom prst="can">
              <a:avLst>
                <a:gd name="adj" fmla="val 25000"/>
              </a:avLst>
            </a:prstGeom>
            <a:gradFill rotWithShape="0">
              <a:gsLst>
                <a:gs pos="0">
                  <a:srgbClr val="FFCC99"/>
                </a:gs>
                <a:gs pos="100000">
                  <a:srgbClr val="FFCC99">
                    <a:gamma/>
                    <a:tint val="36471"/>
                    <a:invGamma/>
                  </a:srgbClr>
                </a:gs>
              </a:gsLst>
              <a:lin ang="5400000" scaled="1"/>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3" name="AutoShape 72"/>
            <p:cNvSpPr>
              <a:spLocks noChangeArrowheads="1"/>
            </p:cNvSpPr>
            <p:nvPr/>
          </p:nvSpPr>
          <p:spPr bwMode="auto">
            <a:xfrm>
              <a:off x="3776" y="1804"/>
              <a:ext cx="264" cy="96"/>
            </a:xfrm>
            <a:prstGeom prst="rightArrow">
              <a:avLst>
                <a:gd name="adj1" fmla="val 50000"/>
                <a:gd name="adj2" fmla="val 68750"/>
              </a:avLst>
            </a:prstGeom>
            <a:gradFill rotWithShape="0">
              <a:gsLst>
                <a:gs pos="0">
                  <a:srgbClr val="FFCC99">
                    <a:gamma/>
                    <a:tint val="36471"/>
                    <a:invGamma/>
                  </a:srgbClr>
                </a:gs>
                <a:gs pos="100000">
                  <a:srgbClr val="FFCC99"/>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4" name="AutoShape 73"/>
            <p:cNvSpPr>
              <a:spLocks noChangeArrowheads="1"/>
            </p:cNvSpPr>
            <p:nvPr/>
          </p:nvSpPr>
          <p:spPr bwMode="auto">
            <a:xfrm rot="5400000">
              <a:off x="3448" y="3148"/>
              <a:ext cx="264" cy="96"/>
            </a:xfrm>
            <a:prstGeom prst="rightArrow">
              <a:avLst>
                <a:gd name="adj1" fmla="val 50000"/>
                <a:gd name="adj2" fmla="val 68750"/>
              </a:avLst>
            </a:prstGeom>
            <a:gradFill rotWithShape="0">
              <a:gsLst>
                <a:gs pos="0">
                  <a:srgbClr val="FFCC99">
                    <a:gamma/>
                    <a:tint val="36471"/>
                    <a:invGamma/>
                  </a:srgbClr>
                </a:gs>
                <a:gs pos="100000">
                  <a:srgbClr val="FFCC99"/>
                </a:gs>
              </a:gsLst>
              <a:lin ang="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55" name="Line 74"/>
            <p:cNvSpPr>
              <a:spLocks noChangeShapeType="1"/>
            </p:cNvSpPr>
            <p:nvPr/>
          </p:nvSpPr>
          <p:spPr bwMode="auto">
            <a:xfrm flipH="1">
              <a:off x="3304" y="1150"/>
              <a:ext cx="1772" cy="27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86" name="Text Box 76"/>
          <p:cNvSpPr txBox="1">
            <a:spLocks noChangeArrowheads="1"/>
          </p:cNvSpPr>
          <p:nvPr/>
        </p:nvSpPr>
        <p:spPr bwMode="auto">
          <a:xfrm>
            <a:off x="4219000" y="1786852"/>
            <a:ext cx="628198" cy="23595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Fortluft</a:t>
            </a:r>
          </a:p>
        </p:txBody>
      </p:sp>
      <p:sp>
        <p:nvSpPr>
          <p:cNvPr id="87" name="Text Box 77"/>
          <p:cNvSpPr txBox="1">
            <a:spLocks noChangeArrowheads="1"/>
          </p:cNvSpPr>
          <p:nvPr/>
        </p:nvSpPr>
        <p:spPr bwMode="auto">
          <a:xfrm>
            <a:off x="2928741" y="1310854"/>
            <a:ext cx="783789" cy="235953"/>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Außenluft</a:t>
            </a:r>
          </a:p>
        </p:txBody>
      </p:sp>
      <p:sp>
        <p:nvSpPr>
          <p:cNvPr id="88" name="Text Box 78"/>
          <p:cNvSpPr txBox="1">
            <a:spLocks noChangeArrowheads="1"/>
          </p:cNvSpPr>
          <p:nvPr/>
        </p:nvSpPr>
        <p:spPr bwMode="auto">
          <a:xfrm>
            <a:off x="4564424" y="3625932"/>
            <a:ext cx="532343" cy="23595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Zuluft</a:t>
            </a:r>
          </a:p>
        </p:txBody>
      </p:sp>
      <p:sp>
        <p:nvSpPr>
          <p:cNvPr id="89" name="Text Box 79"/>
          <p:cNvSpPr txBox="1">
            <a:spLocks noChangeArrowheads="1"/>
          </p:cNvSpPr>
          <p:nvPr/>
        </p:nvSpPr>
        <p:spPr bwMode="auto">
          <a:xfrm>
            <a:off x="4208841" y="5172923"/>
            <a:ext cx="532343" cy="23595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Zuluft</a:t>
            </a:r>
          </a:p>
        </p:txBody>
      </p:sp>
      <p:sp>
        <p:nvSpPr>
          <p:cNvPr id="90" name="Text Box 80"/>
          <p:cNvSpPr txBox="1">
            <a:spLocks noChangeArrowheads="1"/>
          </p:cNvSpPr>
          <p:nvPr/>
        </p:nvSpPr>
        <p:spPr bwMode="auto">
          <a:xfrm>
            <a:off x="1486089" y="3420387"/>
            <a:ext cx="546235" cy="23595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Abluft</a:t>
            </a:r>
          </a:p>
        </p:txBody>
      </p:sp>
      <p:sp>
        <p:nvSpPr>
          <p:cNvPr id="91" name="Text Box 81"/>
          <p:cNvSpPr txBox="1">
            <a:spLocks noChangeArrowheads="1"/>
          </p:cNvSpPr>
          <p:nvPr/>
        </p:nvSpPr>
        <p:spPr bwMode="auto">
          <a:xfrm>
            <a:off x="1486089" y="4902470"/>
            <a:ext cx="546235" cy="235953"/>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FF0000"/>
                </a:solidFill>
              </a:rPr>
              <a:t>Abluft</a:t>
            </a:r>
          </a:p>
        </p:txBody>
      </p:sp>
    </p:spTree>
    <p:extLst>
      <p:ext uri="{BB962C8B-B14F-4D97-AF65-F5344CB8AC3E}">
        <p14:creationId xmlns:p14="http://schemas.microsoft.com/office/powerpoint/2010/main" val="41870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8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9"/>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90"/>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animBg="1"/>
      <p:bldP spid="88" grpId="0" animBg="1"/>
      <p:bldP spid="89" grpId="0" animBg="1"/>
      <p:bldP spid="90" grpId="0" animBg="1"/>
      <p:bldP spid="91"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2"/>
          <p:cNvSpPr>
            <a:spLocks noGrp="1" noChangeArrowheads="1"/>
          </p:cNvSpPr>
          <p:nvPr>
            <p:ph type="title"/>
          </p:nvPr>
        </p:nvSpPr>
        <p:spPr/>
        <p:txBody>
          <a:bodyPr/>
          <a:lstStyle/>
          <a:p>
            <a:r>
              <a:rPr lang="de-DE" altLang="de-DE" sz="2800" dirty="0"/>
              <a:t>Vorteile einer Lüftungsanlage</a:t>
            </a:r>
          </a:p>
        </p:txBody>
      </p:sp>
      <p:sp>
        <p:nvSpPr>
          <p:cNvPr id="698371" name="Rectangle 3"/>
          <p:cNvSpPr>
            <a:spLocks noGrp="1" noChangeArrowheads="1"/>
          </p:cNvSpPr>
          <p:nvPr>
            <p:ph type="body" sz="half" idx="4294967295"/>
          </p:nvPr>
        </p:nvSpPr>
        <p:spPr>
          <a:xfrm>
            <a:off x="616689" y="1476739"/>
            <a:ext cx="7607300" cy="4686300"/>
          </a:xfrm>
          <a:prstGeom prst="rect">
            <a:avLst/>
          </a:prstGeom>
        </p:spPr>
        <p:txBody>
          <a:bodyPr/>
          <a:lstStyle/>
          <a:p>
            <a:pPr>
              <a:buClr>
                <a:schemeClr val="tx1">
                  <a:lumMod val="75000"/>
                  <a:lumOff val="25000"/>
                </a:schemeClr>
              </a:buClr>
            </a:pPr>
            <a:r>
              <a:rPr lang="de-DE" altLang="de-DE" sz="2400" dirty="0" smtClean="0">
                <a:latin typeface="Arial" pitchFamily="34" charset="0"/>
                <a:cs typeface="Arial" pitchFamily="34" charset="0"/>
              </a:rPr>
              <a:t>dauerhafter </a:t>
            </a:r>
            <a:r>
              <a:rPr lang="de-DE" altLang="de-DE" sz="2400" b="1" dirty="0">
                <a:latin typeface="Arial" pitchFamily="34" charset="0"/>
                <a:cs typeface="Arial" pitchFamily="34" charset="0"/>
              </a:rPr>
              <a:t>hygienischer Luftwechsel </a:t>
            </a:r>
            <a:endParaRPr lang="de-DE" altLang="de-DE" sz="2400" b="1" dirty="0" smtClean="0">
              <a:latin typeface="Arial" pitchFamily="34" charset="0"/>
              <a:cs typeface="Arial" pitchFamily="34" charset="0"/>
            </a:endParaRPr>
          </a:p>
          <a:p>
            <a:pPr>
              <a:buClr>
                <a:schemeClr val="tx1">
                  <a:lumMod val="75000"/>
                  <a:lumOff val="25000"/>
                </a:schemeClr>
              </a:buClr>
            </a:pPr>
            <a:r>
              <a:rPr lang="de-DE" altLang="de-DE" sz="2400" dirty="0" smtClean="0">
                <a:latin typeface="Arial" pitchFamily="34" charset="0"/>
                <a:cs typeface="Arial" pitchFamily="34" charset="0"/>
              </a:rPr>
              <a:t>Gleichmäßige </a:t>
            </a:r>
            <a:r>
              <a:rPr lang="de-DE" altLang="de-DE" sz="2400" b="1" dirty="0">
                <a:latin typeface="Arial" pitchFamily="34" charset="0"/>
                <a:cs typeface="Arial" pitchFamily="34" charset="0"/>
              </a:rPr>
              <a:t>Lufterneuerung</a:t>
            </a:r>
            <a:r>
              <a:rPr lang="de-DE" altLang="de-DE" sz="2400" dirty="0">
                <a:latin typeface="Arial" pitchFamily="34" charset="0"/>
                <a:cs typeface="Arial" pitchFamily="34" charset="0"/>
              </a:rPr>
              <a:t> auch nachts und bei Abwesenheit</a:t>
            </a:r>
          </a:p>
          <a:p>
            <a:pPr>
              <a:buClr>
                <a:schemeClr val="tx1">
                  <a:lumMod val="75000"/>
                  <a:lumOff val="25000"/>
                </a:schemeClr>
              </a:buClr>
            </a:pPr>
            <a:r>
              <a:rPr lang="de-DE" altLang="de-DE" sz="2400" dirty="0">
                <a:latin typeface="Arial" pitchFamily="34" charset="0"/>
                <a:cs typeface="Arial" pitchFamily="34" charset="0"/>
              </a:rPr>
              <a:t>Gleichmäßig </a:t>
            </a:r>
            <a:r>
              <a:rPr lang="de-DE" altLang="de-DE" sz="2400" b="1" dirty="0">
                <a:latin typeface="Arial" pitchFamily="34" charset="0"/>
                <a:cs typeface="Arial" pitchFamily="34" charset="0"/>
              </a:rPr>
              <a:t>geringe Schadstoffkonzentration </a:t>
            </a:r>
            <a:r>
              <a:rPr lang="de-DE" altLang="de-DE" sz="2400" dirty="0">
                <a:latin typeface="Arial" pitchFamily="34" charset="0"/>
                <a:cs typeface="Arial" pitchFamily="34" charset="0"/>
              </a:rPr>
              <a:t>in der Raumluft</a:t>
            </a:r>
          </a:p>
          <a:p>
            <a:pPr>
              <a:buClr>
                <a:schemeClr val="tx1">
                  <a:lumMod val="75000"/>
                  <a:lumOff val="25000"/>
                </a:schemeClr>
              </a:buClr>
            </a:pPr>
            <a:r>
              <a:rPr lang="de-DE" altLang="de-DE" sz="2400" dirty="0">
                <a:latin typeface="Arial" pitchFamily="34" charset="0"/>
                <a:cs typeface="Arial" pitchFamily="34" charset="0"/>
              </a:rPr>
              <a:t>Gerüche aus Küche, Toilette und Bad werden sofort abgesaugt</a:t>
            </a:r>
          </a:p>
          <a:p>
            <a:pPr>
              <a:buClr>
                <a:schemeClr val="tx1">
                  <a:lumMod val="75000"/>
                  <a:lumOff val="25000"/>
                </a:schemeClr>
              </a:buClr>
            </a:pPr>
            <a:r>
              <a:rPr lang="de-DE" altLang="de-DE" sz="2400" dirty="0">
                <a:latin typeface="Arial" pitchFamily="34" charset="0"/>
                <a:cs typeface="Arial" pitchFamily="34" charset="0"/>
              </a:rPr>
              <a:t>Die Luftfeuchtigkeit steigt nicht übermäßig an</a:t>
            </a:r>
          </a:p>
          <a:p>
            <a:pPr>
              <a:buClr>
                <a:schemeClr val="tx1">
                  <a:lumMod val="75000"/>
                  <a:lumOff val="25000"/>
                </a:schemeClr>
              </a:buClr>
            </a:pPr>
            <a:r>
              <a:rPr lang="de-DE" altLang="de-DE" sz="2400" dirty="0">
                <a:latin typeface="Arial" pitchFamily="34" charset="0"/>
                <a:cs typeface="Arial" pitchFamily="34" charset="0"/>
              </a:rPr>
              <a:t>Fenster können zu bleiben, müssen es aber nicht</a:t>
            </a:r>
          </a:p>
          <a:p>
            <a:pPr>
              <a:buClr>
                <a:schemeClr val="tx1">
                  <a:lumMod val="75000"/>
                  <a:lumOff val="25000"/>
                </a:schemeClr>
              </a:buClr>
            </a:pPr>
            <a:r>
              <a:rPr lang="de-DE" altLang="de-DE" sz="2400" dirty="0">
                <a:latin typeface="Arial" pitchFamily="34" charset="0"/>
                <a:cs typeface="Arial" pitchFamily="34" charset="0"/>
              </a:rPr>
              <a:t>Allergiker freuen sich über </a:t>
            </a:r>
            <a:r>
              <a:rPr lang="de-DE" altLang="de-DE" sz="2400" b="1" dirty="0">
                <a:latin typeface="Arial" pitchFamily="34" charset="0"/>
                <a:cs typeface="Arial" pitchFamily="34" charset="0"/>
              </a:rPr>
              <a:t>weniger Blütenpollen </a:t>
            </a:r>
            <a:r>
              <a:rPr lang="de-DE" altLang="de-DE" sz="2400" dirty="0">
                <a:latin typeface="Arial" pitchFamily="34" charset="0"/>
                <a:cs typeface="Arial" pitchFamily="34" charset="0"/>
              </a:rPr>
              <a:t>im Haus</a:t>
            </a:r>
          </a:p>
        </p:txBody>
      </p:sp>
    </p:spTree>
    <p:extLst>
      <p:ext uri="{BB962C8B-B14F-4D97-AF65-F5344CB8AC3E}">
        <p14:creationId xmlns:p14="http://schemas.microsoft.com/office/powerpoint/2010/main" val="289390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MODERNISIERUNGS-</a:t>
            </a:r>
          </a:p>
          <a:p>
            <a:r>
              <a:rPr lang="de-DE" altLang="de-DE" dirty="0" smtClean="0">
                <a:solidFill>
                  <a:schemeClr val="tx1">
                    <a:lumMod val="75000"/>
                    <a:lumOff val="25000"/>
                  </a:schemeClr>
                </a:solidFill>
                <a:latin typeface="Arial" pitchFamily="34" charset="0"/>
                <a:cs typeface="Arial" pitchFamily="34" charset="0"/>
              </a:rPr>
              <a:t>FAHRPLAN</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43061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t>Modernisierungsfahrplan</a:t>
            </a:r>
            <a:br>
              <a:rPr lang="de-DE" sz="2800" dirty="0" smtClean="0"/>
            </a:br>
            <a:endParaRPr lang="de-DE" sz="2800" dirty="0"/>
          </a:p>
        </p:txBody>
      </p:sp>
      <p:sp>
        <p:nvSpPr>
          <p:cNvPr id="686082" name="Rectangle 2"/>
          <p:cNvSpPr>
            <a:spLocks noGrp="1" noChangeArrowheads="1"/>
          </p:cNvSpPr>
          <p:nvPr>
            <p:ph sz="half" idx="4294967295"/>
          </p:nvPr>
        </p:nvSpPr>
        <p:spPr>
          <a:xfrm>
            <a:off x="395292" y="1046532"/>
            <a:ext cx="8291512" cy="5710237"/>
          </a:xfrm>
          <a:prstGeom prst="rect">
            <a:avLst/>
          </a:prstGeom>
        </p:spPr>
        <p:txBody>
          <a:bodyPr/>
          <a:lstStyle/>
          <a:p>
            <a:pPr>
              <a:buClr>
                <a:srgbClr val="FF3300"/>
              </a:buClr>
              <a:buFont typeface="Wingdings" pitchFamily="2" charset="2"/>
              <a:buNone/>
            </a:pPr>
            <a:endParaRPr lang="de-DE" altLang="de-DE" sz="800" b="1" dirty="0"/>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Bei Gebäuden, die älter als 25 Jahre sind, </a:t>
            </a:r>
            <a:r>
              <a:rPr lang="de-DE" altLang="de-DE" sz="2400" dirty="0" smtClean="0">
                <a:solidFill>
                  <a:schemeClr val="tx1">
                    <a:lumMod val="75000"/>
                    <a:lumOff val="25000"/>
                  </a:schemeClr>
                </a:solidFill>
                <a:latin typeface="Arial" pitchFamily="34" charset="0"/>
                <a:cs typeface="Arial" pitchFamily="34" charset="0"/>
              </a:rPr>
              <a:t>besteht             häufig </a:t>
            </a:r>
            <a:r>
              <a:rPr lang="de-DE" altLang="de-DE" sz="2400" dirty="0">
                <a:solidFill>
                  <a:schemeClr val="tx1">
                    <a:lumMod val="75000"/>
                    <a:lumOff val="25000"/>
                  </a:schemeClr>
                </a:solidFill>
                <a:latin typeface="Arial" pitchFamily="34" charset="0"/>
                <a:cs typeface="Arial" pitchFamily="34" charset="0"/>
              </a:rPr>
              <a:t>ein Einsparpotential von mehr als 50 %.</a:t>
            </a:r>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Bei der Altbaumodernisierung kann jeder seinen individuellen Fahrplan aufstellen.</a:t>
            </a:r>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Eine Komplettsanierung bietet die besten Möglichkeiten.</a:t>
            </a:r>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Aber auch jedes Einzelvorhaben am Gebäude sollte unbedingt mit einer Energiesparmaßnahme verbunden werden, sonst wird eine gute Chance verpasst.</a:t>
            </a:r>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Eine qualifizierte Vor-Ort-Beratung berechnet die Einsparpotentiale.</a:t>
            </a:r>
          </a:p>
          <a:p>
            <a:pPr>
              <a:buClr>
                <a:schemeClr val="tx1">
                  <a:lumMod val="75000"/>
                  <a:lumOff val="25000"/>
                </a:schemeClr>
              </a:buClr>
            </a:pPr>
            <a:r>
              <a:rPr lang="de-DE" altLang="de-DE" sz="2400" dirty="0">
                <a:solidFill>
                  <a:schemeClr val="tx1">
                    <a:lumMod val="75000"/>
                    <a:lumOff val="25000"/>
                  </a:schemeClr>
                </a:solidFill>
                <a:latin typeface="Arial" pitchFamily="34" charset="0"/>
                <a:cs typeface="Arial" pitchFamily="34" charset="0"/>
              </a:rPr>
              <a:t>Die Energieberatung der Verbraucherzentrale RLP hilft bei allen praktischen Fragen.</a:t>
            </a:r>
          </a:p>
          <a:p>
            <a:pPr>
              <a:buClr>
                <a:srgbClr val="FF3300"/>
              </a:buClr>
              <a:buFont typeface="Wingdings" pitchFamily="2" charset="2"/>
              <a:buNone/>
            </a:pPr>
            <a:endParaRPr lang="de-DE" altLang="de-DE" sz="1800" b="1" dirty="0"/>
          </a:p>
        </p:txBody>
      </p:sp>
    </p:spTree>
    <p:extLst>
      <p:ext uri="{BB962C8B-B14F-4D97-AF65-F5344CB8AC3E}">
        <p14:creationId xmlns:p14="http://schemas.microsoft.com/office/powerpoint/2010/main" val="169675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t>Modernisierungsfahrplan</a:t>
            </a:r>
            <a:r>
              <a:rPr lang="de-DE" sz="2800" dirty="0" smtClean="0">
                <a:solidFill>
                  <a:srgbClr val="FABB00"/>
                </a:solidFill>
              </a:rPr>
              <a:t/>
            </a:r>
            <a:br>
              <a:rPr lang="de-DE" sz="2800" dirty="0" smtClean="0">
                <a:solidFill>
                  <a:srgbClr val="FABB00"/>
                </a:solidFill>
              </a:rPr>
            </a:br>
            <a:endParaRPr lang="de-DE" sz="2800" dirty="0">
              <a:solidFill>
                <a:srgbClr val="FABB00"/>
              </a:solidFill>
            </a:endParaRPr>
          </a:p>
        </p:txBody>
      </p:sp>
      <p:sp>
        <p:nvSpPr>
          <p:cNvPr id="123906" name="Rectangle 2"/>
          <p:cNvSpPr>
            <a:spLocks noGrp="1" noChangeArrowheads="1"/>
          </p:cNvSpPr>
          <p:nvPr>
            <p:ph sz="half" idx="4294967295"/>
          </p:nvPr>
        </p:nvSpPr>
        <p:spPr>
          <a:xfrm>
            <a:off x="420200" y="1621811"/>
            <a:ext cx="8291512" cy="5710237"/>
          </a:xfrm>
          <a:prstGeom prst="rect">
            <a:avLst/>
          </a:prstGeom>
        </p:spPr>
        <p:txBody>
          <a:bodyPr/>
          <a:lstStyle/>
          <a:p>
            <a:pPr eaLnBrk="1" hangingPunct="1">
              <a:buClr>
                <a:srgbClr val="FF3300"/>
              </a:buClr>
              <a:buFont typeface="Wingdings" pitchFamily="2" charset="2"/>
              <a:buNone/>
              <a:tabLst>
                <a:tab pos="8255000" algn="r"/>
              </a:tabLst>
            </a:pPr>
            <a:endParaRPr lang="de-DE" sz="1000" b="1" dirty="0" smtClean="0"/>
          </a:p>
          <a:p>
            <a:pPr eaLnBrk="1" hangingPunct="1">
              <a:spcBef>
                <a:spcPts val="0"/>
              </a:spcBef>
              <a:spcAft>
                <a:spcPts val="1800"/>
              </a:spcAft>
              <a:tabLst>
                <a:tab pos="8255000" algn="r"/>
              </a:tabLst>
            </a:pPr>
            <a:r>
              <a:rPr lang="de-DE" sz="2800" b="1" dirty="0" smtClean="0">
                <a:solidFill>
                  <a:schemeClr val="tx1">
                    <a:lumMod val="75000"/>
                    <a:lumOff val="25000"/>
                  </a:schemeClr>
                </a:solidFill>
                <a:latin typeface="Arial" pitchFamily="34" charset="0"/>
                <a:cs typeface="Arial" pitchFamily="34" charset="0"/>
              </a:rPr>
              <a:t>Dämmung der obersten Geschossdecke</a:t>
            </a:r>
            <a:r>
              <a:rPr lang="de-DE" sz="2400" b="1" dirty="0" smtClean="0">
                <a:solidFill>
                  <a:schemeClr val="tx1">
                    <a:lumMod val="75000"/>
                    <a:lumOff val="25000"/>
                  </a:schemeClr>
                </a:solidFill>
                <a:latin typeface="Arial" pitchFamily="34" charset="0"/>
                <a:cs typeface="Arial" pitchFamily="34" charset="0"/>
              </a:rPr>
              <a:t/>
            </a:r>
            <a:br>
              <a:rPr lang="de-DE" sz="2400" b="1" dirty="0" smtClean="0">
                <a:solidFill>
                  <a:schemeClr val="tx1">
                    <a:lumMod val="75000"/>
                    <a:lumOff val="25000"/>
                  </a:schemeClr>
                </a:solidFill>
                <a:latin typeface="Arial" pitchFamily="34" charset="0"/>
                <a:cs typeface="Arial" pitchFamily="34" charset="0"/>
              </a:rPr>
            </a:br>
            <a:r>
              <a:rPr lang="de-DE" sz="2800" dirty="0" smtClean="0">
                <a:solidFill>
                  <a:schemeClr val="tx1">
                    <a:lumMod val="75000"/>
                    <a:lumOff val="25000"/>
                  </a:schemeClr>
                </a:solidFill>
                <a:latin typeface="Arial" pitchFamily="34" charset="0"/>
                <a:cs typeface="Arial" pitchFamily="34" charset="0"/>
              </a:rPr>
              <a:t>Dicke: 20 cm	Materialpreis ca. 30-50 €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spcBef>
                <a:spcPct val="0"/>
              </a:spcBef>
              <a:spcAft>
                <a:spcPts val="1800"/>
              </a:spcAft>
              <a:tabLst>
                <a:tab pos="8255000" algn="r"/>
              </a:tabLst>
            </a:pPr>
            <a:r>
              <a:rPr lang="de-DE" sz="2800" b="1" dirty="0" smtClean="0">
                <a:solidFill>
                  <a:schemeClr val="tx1">
                    <a:lumMod val="75000"/>
                    <a:lumOff val="25000"/>
                  </a:schemeClr>
                </a:solidFill>
                <a:latin typeface="Arial" pitchFamily="34" charset="0"/>
                <a:cs typeface="Arial" pitchFamily="34" charset="0"/>
              </a:rPr>
              <a:t>Dämmung der Kellerdecke</a:t>
            </a:r>
            <a:r>
              <a:rPr lang="de-DE" sz="2400" b="1" dirty="0" smtClean="0">
                <a:solidFill>
                  <a:schemeClr val="tx1">
                    <a:lumMod val="75000"/>
                    <a:lumOff val="25000"/>
                  </a:schemeClr>
                </a:solidFill>
                <a:latin typeface="Arial" pitchFamily="34" charset="0"/>
                <a:cs typeface="Arial" pitchFamily="34" charset="0"/>
              </a:rPr>
              <a:t>	</a:t>
            </a:r>
            <a:br>
              <a:rPr lang="de-DE" sz="2400" b="1" dirty="0" smtClean="0">
                <a:solidFill>
                  <a:schemeClr val="tx1">
                    <a:lumMod val="75000"/>
                    <a:lumOff val="25000"/>
                  </a:schemeClr>
                </a:solidFill>
                <a:latin typeface="Arial" pitchFamily="34" charset="0"/>
                <a:cs typeface="Arial" pitchFamily="34" charset="0"/>
              </a:rPr>
            </a:br>
            <a:r>
              <a:rPr lang="de-DE" sz="2800" dirty="0" smtClean="0">
                <a:solidFill>
                  <a:schemeClr val="tx1">
                    <a:lumMod val="75000"/>
                    <a:lumOff val="25000"/>
                  </a:schemeClr>
                </a:solidFill>
                <a:latin typeface="Arial" pitchFamily="34" charset="0"/>
                <a:cs typeface="Arial" pitchFamily="34" charset="0"/>
              </a:rPr>
              <a:t>Dicke: 6-10 cm 	Materialpreis ca. 20-25 €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spcBef>
                <a:spcPts val="0"/>
              </a:spcBef>
              <a:spcAft>
                <a:spcPts val="1800"/>
              </a:spcAft>
              <a:tabLst>
                <a:tab pos="8255000" algn="r"/>
              </a:tabLst>
            </a:pPr>
            <a:r>
              <a:rPr lang="de-DE" sz="2800" b="1" dirty="0" smtClean="0">
                <a:solidFill>
                  <a:schemeClr val="tx1">
                    <a:lumMod val="75000"/>
                    <a:lumOff val="25000"/>
                  </a:schemeClr>
                </a:solidFill>
                <a:latin typeface="Arial" pitchFamily="34" charset="0"/>
                <a:cs typeface="Arial" pitchFamily="34" charset="0"/>
              </a:rPr>
              <a:t>Rohrleitungen im kalten Bereich dämmen</a:t>
            </a:r>
            <a:r>
              <a:rPr lang="de-DE" sz="2400" b="1" dirty="0" smtClean="0">
                <a:solidFill>
                  <a:schemeClr val="tx1">
                    <a:lumMod val="75000"/>
                    <a:lumOff val="25000"/>
                  </a:schemeClr>
                </a:solidFill>
                <a:latin typeface="Arial" pitchFamily="34" charset="0"/>
                <a:cs typeface="Arial" pitchFamily="34" charset="0"/>
              </a:rPr>
              <a:t>	</a:t>
            </a:r>
            <a:br>
              <a:rPr lang="de-DE" sz="2400" b="1" dirty="0" smtClean="0">
                <a:solidFill>
                  <a:schemeClr val="tx1">
                    <a:lumMod val="75000"/>
                    <a:lumOff val="25000"/>
                  </a:schemeClr>
                </a:solidFill>
                <a:latin typeface="Arial" pitchFamily="34" charset="0"/>
                <a:cs typeface="Arial" pitchFamily="34" charset="0"/>
              </a:rPr>
            </a:br>
            <a:r>
              <a:rPr lang="de-DE" sz="2800" dirty="0" smtClean="0">
                <a:solidFill>
                  <a:schemeClr val="tx1">
                    <a:lumMod val="75000"/>
                    <a:lumOff val="25000"/>
                  </a:schemeClr>
                </a:solidFill>
                <a:latin typeface="Arial" pitchFamily="34" charset="0"/>
                <a:cs typeface="Arial" pitchFamily="34" charset="0"/>
              </a:rPr>
              <a:t>Dicke: 20-50 mm 	Materialpreis ca. 10 € pro m </a:t>
            </a:r>
          </a:p>
          <a:p>
            <a:pPr eaLnBrk="1" hangingPunct="1">
              <a:tabLst>
                <a:tab pos="8255000" algn="r"/>
              </a:tabLst>
            </a:pPr>
            <a:r>
              <a:rPr lang="de-DE" sz="2800" b="1" dirty="0" smtClean="0">
                <a:solidFill>
                  <a:schemeClr val="tx1">
                    <a:lumMod val="75000"/>
                    <a:lumOff val="25000"/>
                  </a:schemeClr>
                </a:solidFill>
                <a:latin typeface="Arial" pitchFamily="34" charset="0"/>
                <a:cs typeface="Arial" pitchFamily="34" charset="0"/>
              </a:rPr>
              <a:t>Heizung optimieren</a:t>
            </a:r>
            <a:r>
              <a:rPr lang="de-DE" sz="2400"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Kosten 500 bis 1.000 € </a:t>
            </a:r>
          </a:p>
        </p:txBody>
      </p:sp>
      <p:sp>
        <p:nvSpPr>
          <p:cNvPr id="4" name="Rectangle 2"/>
          <p:cNvSpPr txBox="1">
            <a:spLocks noChangeArrowheads="1"/>
          </p:cNvSpPr>
          <p:nvPr/>
        </p:nvSpPr>
        <p:spPr>
          <a:xfrm>
            <a:off x="375644" y="866779"/>
            <a:ext cx="3686175"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b="1" dirty="0" smtClean="0">
                <a:solidFill>
                  <a:srgbClr val="C00000"/>
                </a:solidFill>
                <a:latin typeface="Arial" pitchFamily="34" charset="0"/>
                <a:cs typeface="Arial" pitchFamily="34" charset="0"/>
              </a:rPr>
              <a:t>Sofort-Maßnahmen</a:t>
            </a:r>
          </a:p>
        </p:txBody>
      </p:sp>
    </p:spTree>
    <p:extLst>
      <p:ext uri="{BB962C8B-B14F-4D97-AF65-F5344CB8AC3E}">
        <p14:creationId xmlns:p14="http://schemas.microsoft.com/office/powerpoint/2010/main" val="308854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smtClean="0"/>
              <a:t>Modernisierungsfahrplan</a:t>
            </a:r>
            <a:br>
              <a:rPr lang="de-DE" sz="2800" dirty="0" smtClean="0"/>
            </a:br>
            <a:endParaRPr lang="de-DE" sz="2800" dirty="0"/>
          </a:p>
        </p:txBody>
      </p:sp>
      <p:sp>
        <p:nvSpPr>
          <p:cNvPr id="124930" name="Rectangle 2"/>
          <p:cNvSpPr>
            <a:spLocks noGrp="1" noChangeArrowheads="1"/>
          </p:cNvSpPr>
          <p:nvPr>
            <p:ph sz="half" idx="4294967295"/>
          </p:nvPr>
        </p:nvSpPr>
        <p:spPr>
          <a:xfrm>
            <a:off x="399344" y="1771779"/>
            <a:ext cx="8291512" cy="5710237"/>
          </a:xfrm>
          <a:prstGeom prst="rect">
            <a:avLst/>
          </a:prstGeom>
        </p:spPr>
        <p:txBody>
          <a:bodyPr/>
          <a:lstStyle/>
          <a:p>
            <a:pPr eaLnBrk="1" hangingPunct="1">
              <a:buClr>
                <a:schemeClr val="tx1">
                  <a:lumMod val="75000"/>
                  <a:lumOff val="25000"/>
                </a:schemeClr>
              </a:buClr>
              <a:tabLst>
                <a:tab pos="8255000" algn="r"/>
              </a:tabLst>
            </a:pPr>
            <a:r>
              <a:rPr lang="de-DE" sz="2800" b="1" dirty="0" smtClean="0">
                <a:solidFill>
                  <a:schemeClr val="tx1">
                    <a:lumMod val="75000"/>
                    <a:lumOff val="25000"/>
                  </a:schemeClr>
                </a:solidFill>
                <a:latin typeface="Arial" pitchFamily="34" charset="0"/>
                <a:cs typeface="Arial" pitchFamily="34" charset="0"/>
              </a:rPr>
              <a:t>Außenwanddämmung	durchführen</a:t>
            </a:r>
            <a:r>
              <a:rPr lang="de-DE" sz="2400" dirty="0" smtClean="0">
                <a:solidFill>
                  <a:schemeClr val="tx1">
                    <a:lumMod val="75000"/>
                    <a:lumOff val="25000"/>
                  </a:schemeClr>
                </a:solidFill>
                <a:latin typeface="Arial" pitchFamily="34" charset="0"/>
                <a:cs typeface="Arial" pitchFamily="34" charset="0"/>
              </a:rPr>
              <a:t/>
            </a:r>
            <a:br>
              <a:rPr lang="de-DE" sz="2400"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400" dirty="0" smtClean="0">
                <a:solidFill>
                  <a:schemeClr val="tx1">
                    <a:lumMod val="75000"/>
                    <a:lumOff val="25000"/>
                  </a:schemeClr>
                </a:solidFill>
                <a:latin typeface="Arial" pitchFamily="34" charset="0"/>
                <a:cs typeface="Arial" pitchFamily="34" charset="0"/>
              </a:rPr>
              <a:t>bei Fassadenerneuerung</a:t>
            </a:r>
            <a:br>
              <a:rPr lang="de-DE" sz="2400" dirty="0" smtClean="0">
                <a:solidFill>
                  <a:schemeClr val="tx1">
                    <a:lumMod val="75000"/>
                    <a:lumOff val="25000"/>
                  </a:schemeClr>
                </a:solidFill>
                <a:latin typeface="Arial" pitchFamily="34" charset="0"/>
                <a:cs typeface="Arial" pitchFamily="34" charset="0"/>
              </a:rPr>
            </a:br>
            <a:r>
              <a:rPr lang="de-DE" sz="2400" dirty="0" smtClean="0">
                <a:solidFill>
                  <a:schemeClr val="tx1">
                    <a:lumMod val="75000"/>
                    <a:lumOff val="25000"/>
                  </a:schemeClr>
                </a:solidFill>
                <a:latin typeface="Arial" pitchFamily="34" charset="0"/>
                <a:cs typeface="Arial" pitchFamily="34" charset="0"/>
              </a:rPr>
              <a:t>	bei Feuchtigkeits- und Schimmelbildung</a:t>
            </a:r>
          </a:p>
          <a:p>
            <a:pPr eaLnBrk="1" hangingPunct="1">
              <a:spcBef>
                <a:spcPct val="0"/>
              </a:spcBef>
              <a:buClr>
                <a:srgbClr val="FF3300"/>
              </a:buClr>
              <a:buFont typeface="Wingdings" pitchFamily="2" charset="2"/>
              <a:buNone/>
              <a:tabLst>
                <a:tab pos="8255000" algn="r"/>
              </a:tabLst>
            </a:pPr>
            <a:r>
              <a:rPr lang="de-DE"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Dicke: 14-20 cm 	Kosten 100-150 €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buClr>
                <a:srgbClr val="FF3300"/>
              </a:buClr>
              <a:buFont typeface="Wingdings" pitchFamily="2" charset="2"/>
              <a:buNone/>
              <a:tabLst>
                <a:tab pos="8255000" algn="r"/>
              </a:tabLst>
            </a:pPr>
            <a:endParaRPr lang="de-DE" sz="1000" b="1" dirty="0" smtClean="0">
              <a:solidFill>
                <a:schemeClr val="tx1">
                  <a:lumMod val="75000"/>
                  <a:lumOff val="25000"/>
                </a:schemeClr>
              </a:solidFill>
              <a:latin typeface="Arial" pitchFamily="34" charset="0"/>
              <a:cs typeface="Arial" pitchFamily="34" charset="0"/>
            </a:endParaRPr>
          </a:p>
          <a:p>
            <a:pPr eaLnBrk="1" hangingPunct="1">
              <a:buClr>
                <a:schemeClr val="tx1">
                  <a:lumMod val="75000"/>
                  <a:lumOff val="25000"/>
                </a:schemeClr>
              </a:buClr>
              <a:tabLst>
                <a:tab pos="8255000" algn="r"/>
              </a:tabLst>
            </a:pPr>
            <a:r>
              <a:rPr lang="de-DE" sz="2800" b="1" dirty="0" smtClean="0">
                <a:solidFill>
                  <a:schemeClr val="tx1">
                    <a:lumMod val="75000"/>
                    <a:lumOff val="25000"/>
                  </a:schemeClr>
                </a:solidFill>
                <a:latin typeface="Arial" pitchFamily="34" charset="0"/>
                <a:cs typeface="Arial" pitchFamily="34" charset="0"/>
              </a:rPr>
              <a:t>Innendämmung	durchführen</a:t>
            </a:r>
            <a:r>
              <a:rPr lang="de-DE" sz="2400" b="1" dirty="0" smtClean="0">
                <a:solidFill>
                  <a:schemeClr val="tx1">
                    <a:lumMod val="75000"/>
                    <a:lumOff val="25000"/>
                  </a:schemeClr>
                </a:solidFill>
                <a:latin typeface="Arial" pitchFamily="34" charset="0"/>
                <a:cs typeface="Arial" pitchFamily="34" charset="0"/>
              </a:rPr>
              <a:t/>
            </a:r>
            <a:br>
              <a:rPr lang="de-DE" sz="2400" b="1"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400" dirty="0" smtClean="0">
                <a:solidFill>
                  <a:schemeClr val="tx1">
                    <a:lumMod val="75000"/>
                    <a:lumOff val="25000"/>
                  </a:schemeClr>
                </a:solidFill>
                <a:latin typeface="Arial" pitchFamily="34" charset="0"/>
                <a:cs typeface="Arial" pitchFamily="34" charset="0"/>
              </a:rPr>
              <a:t>bei Wohnungsrenovierung</a:t>
            </a:r>
            <a:br>
              <a:rPr lang="de-DE" sz="2400" dirty="0" smtClean="0">
                <a:solidFill>
                  <a:schemeClr val="tx1">
                    <a:lumMod val="75000"/>
                    <a:lumOff val="25000"/>
                  </a:schemeClr>
                </a:solidFill>
                <a:latin typeface="Arial" pitchFamily="34" charset="0"/>
                <a:cs typeface="Arial" pitchFamily="34" charset="0"/>
              </a:rPr>
            </a:br>
            <a:r>
              <a:rPr lang="de-DE" sz="2400" dirty="0" smtClean="0">
                <a:solidFill>
                  <a:schemeClr val="tx1">
                    <a:lumMod val="75000"/>
                    <a:lumOff val="25000"/>
                  </a:schemeClr>
                </a:solidFill>
                <a:latin typeface="Arial" pitchFamily="34" charset="0"/>
                <a:cs typeface="Arial" pitchFamily="34" charset="0"/>
              </a:rPr>
              <a:t>	bei Feuchtigkeits- und Schimmelbildung</a:t>
            </a:r>
          </a:p>
          <a:p>
            <a:pPr eaLnBrk="1" hangingPunct="1">
              <a:buClr>
                <a:srgbClr val="FF3300"/>
              </a:buClr>
              <a:buFont typeface="Wingdings" pitchFamily="2" charset="2"/>
              <a:buNone/>
              <a:tabLst>
                <a:tab pos="8255000" algn="r"/>
              </a:tabLst>
            </a:pPr>
            <a:r>
              <a:rPr lang="de-DE"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Dicke: 6-10 cm 	Kosten 60-80 €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buClr>
                <a:srgbClr val="FF3300"/>
              </a:buClr>
              <a:buFont typeface="Wingdings" pitchFamily="2" charset="2"/>
              <a:buNone/>
              <a:tabLst>
                <a:tab pos="8255000" algn="r"/>
              </a:tabLst>
            </a:pPr>
            <a:endParaRPr lang="de-DE" sz="1000" b="1" dirty="0" smtClean="0"/>
          </a:p>
          <a:p>
            <a:pPr eaLnBrk="1" hangingPunct="1">
              <a:buClr>
                <a:srgbClr val="FF3300"/>
              </a:buClr>
              <a:buFont typeface="Wingdings" pitchFamily="2" charset="2"/>
              <a:buChar char="§"/>
              <a:tabLst>
                <a:tab pos="8255000" algn="r"/>
              </a:tabLst>
            </a:pPr>
            <a:endParaRPr lang="de-DE" sz="1800" b="1" dirty="0" smtClean="0"/>
          </a:p>
        </p:txBody>
      </p:sp>
      <p:sp>
        <p:nvSpPr>
          <p:cNvPr id="5" name="Rectangle 2"/>
          <p:cNvSpPr txBox="1">
            <a:spLocks noChangeArrowheads="1"/>
          </p:cNvSpPr>
          <p:nvPr/>
        </p:nvSpPr>
        <p:spPr>
          <a:xfrm>
            <a:off x="375644" y="866779"/>
            <a:ext cx="3686175"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b="1" dirty="0">
                <a:solidFill>
                  <a:srgbClr val="C00000"/>
                </a:solidFill>
                <a:latin typeface="Arial" pitchFamily="34" charset="0"/>
                <a:cs typeface="Arial" pitchFamily="34" charset="0"/>
              </a:rPr>
              <a:t>WDR-Maßnahmen</a:t>
            </a:r>
          </a:p>
        </p:txBody>
      </p:sp>
    </p:spTree>
    <p:extLst>
      <p:ext uri="{BB962C8B-B14F-4D97-AF65-F5344CB8AC3E}">
        <p14:creationId xmlns:p14="http://schemas.microsoft.com/office/powerpoint/2010/main" val="3921735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sz="half" idx="4294967295"/>
          </p:nvPr>
        </p:nvSpPr>
        <p:spPr>
          <a:xfrm>
            <a:off x="399344" y="1825266"/>
            <a:ext cx="8291512" cy="5710237"/>
          </a:xfrm>
          <a:prstGeom prst="rect">
            <a:avLst/>
          </a:prstGeom>
        </p:spPr>
        <p:txBody>
          <a:bodyPr/>
          <a:lstStyle/>
          <a:p>
            <a:pPr eaLnBrk="1" hangingPunct="1">
              <a:lnSpc>
                <a:spcPct val="90000"/>
              </a:lnSpc>
              <a:buClr>
                <a:schemeClr val="tx1">
                  <a:lumMod val="75000"/>
                  <a:lumOff val="25000"/>
                </a:schemeClr>
              </a:buClr>
              <a:tabLst>
                <a:tab pos="8255000" algn="r"/>
              </a:tabLst>
            </a:pPr>
            <a:r>
              <a:rPr lang="de-DE" sz="2800" b="1" dirty="0" smtClean="0">
                <a:solidFill>
                  <a:schemeClr val="tx1">
                    <a:lumMod val="75000"/>
                    <a:lumOff val="25000"/>
                  </a:schemeClr>
                </a:solidFill>
                <a:latin typeface="Arial" pitchFamily="34" charset="0"/>
                <a:cs typeface="Arial" pitchFamily="34" charset="0"/>
              </a:rPr>
              <a:t>Dachdämmung	durchführen</a:t>
            </a:r>
            <a:r>
              <a:rPr lang="de-DE" sz="2400" b="1" dirty="0" smtClean="0">
                <a:solidFill>
                  <a:schemeClr val="tx1">
                    <a:lumMod val="75000"/>
                    <a:lumOff val="25000"/>
                  </a:schemeClr>
                </a:solidFill>
                <a:latin typeface="Arial" pitchFamily="34" charset="0"/>
                <a:cs typeface="Arial" pitchFamily="34" charset="0"/>
              </a:rPr>
              <a:t/>
            </a:r>
            <a:br>
              <a:rPr lang="de-DE" sz="2400" b="1"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400" dirty="0" smtClean="0">
                <a:solidFill>
                  <a:schemeClr val="tx1">
                    <a:lumMod val="75000"/>
                    <a:lumOff val="25000"/>
                  </a:schemeClr>
                </a:solidFill>
                <a:latin typeface="Arial" pitchFamily="34" charset="0"/>
                <a:cs typeface="Arial" pitchFamily="34" charset="0"/>
              </a:rPr>
              <a:t>bei Dachausbau</a:t>
            </a:r>
            <a:br>
              <a:rPr lang="de-DE" sz="2400" dirty="0" smtClean="0">
                <a:solidFill>
                  <a:schemeClr val="tx1">
                    <a:lumMod val="75000"/>
                    <a:lumOff val="25000"/>
                  </a:schemeClr>
                </a:solidFill>
                <a:latin typeface="Arial" pitchFamily="34" charset="0"/>
                <a:cs typeface="Arial" pitchFamily="34" charset="0"/>
              </a:rPr>
            </a:br>
            <a:r>
              <a:rPr lang="de-DE" sz="2400" dirty="0" smtClean="0">
                <a:solidFill>
                  <a:schemeClr val="tx1">
                    <a:lumMod val="75000"/>
                    <a:lumOff val="25000"/>
                  </a:schemeClr>
                </a:solidFill>
                <a:latin typeface="Arial" pitchFamily="34" charset="0"/>
                <a:cs typeface="Arial" pitchFamily="34" charset="0"/>
              </a:rPr>
              <a:t>	bei Dacherneuerung</a:t>
            </a:r>
          </a:p>
          <a:p>
            <a:pPr eaLnBrk="1" hangingPunct="1">
              <a:lnSpc>
                <a:spcPct val="90000"/>
              </a:lnSpc>
              <a:spcBef>
                <a:spcPct val="0"/>
              </a:spcBef>
              <a:spcAft>
                <a:spcPts val="600"/>
              </a:spcAft>
              <a:buClr>
                <a:srgbClr val="FF3300"/>
              </a:buClr>
              <a:buFont typeface="Wingdings" pitchFamily="2" charset="2"/>
              <a:buNone/>
              <a:tabLst>
                <a:tab pos="8255000" algn="r"/>
              </a:tabLst>
            </a:pPr>
            <a:r>
              <a:rPr lang="de-DE"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Dicke: 20 cm 	Kosten ca. 100 €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lnSpc>
                <a:spcPct val="90000"/>
              </a:lnSpc>
              <a:spcAft>
                <a:spcPts val="600"/>
              </a:spcAft>
              <a:buClr>
                <a:schemeClr val="tx1">
                  <a:lumMod val="75000"/>
                  <a:lumOff val="25000"/>
                </a:schemeClr>
              </a:buClr>
              <a:tabLst>
                <a:tab pos="8255000" algn="r"/>
              </a:tabLst>
            </a:pPr>
            <a:r>
              <a:rPr lang="de-DE" sz="2800" b="1" dirty="0" smtClean="0">
                <a:solidFill>
                  <a:schemeClr val="tx1">
                    <a:lumMod val="75000"/>
                    <a:lumOff val="25000"/>
                  </a:schemeClr>
                </a:solidFill>
                <a:latin typeface="Arial" pitchFamily="34" charset="0"/>
                <a:cs typeface="Arial" pitchFamily="34" charset="0"/>
              </a:rPr>
              <a:t>Wärmeschutzverglasung	durchführen</a:t>
            </a:r>
            <a:br>
              <a:rPr lang="de-DE" sz="2800" b="1"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400" dirty="0" smtClean="0">
                <a:solidFill>
                  <a:schemeClr val="tx1">
                    <a:lumMod val="75000"/>
                    <a:lumOff val="25000"/>
                  </a:schemeClr>
                </a:solidFill>
                <a:latin typeface="Arial" pitchFamily="34" charset="0"/>
                <a:cs typeface="Arial" pitchFamily="34" charset="0"/>
              </a:rPr>
              <a:t>bei Fenstererneuerung</a:t>
            </a:r>
            <a:r>
              <a:rPr lang="de-DE" sz="2400" b="1" dirty="0" smtClean="0">
                <a:solidFill>
                  <a:schemeClr val="tx1">
                    <a:lumMod val="75000"/>
                    <a:lumOff val="25000"/>
                  </a:schemeClr>
                </a:solidFill>
                <a:latin typeface="Arial" pitchFamily="34" charset="0"/>
                <a:cs typeface="Arial" pitchFamily="34" charset="0"/>
              </a:rPr>
              <a:t/>
            </a:r>
            <a:br>
              <a:rPr lang="de-DE" sz="2400" b="1"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Kosten  400-500 € pro m</a:t>
            </a:r>
            <a:r>
              <a:rPr lang="de-DE" sz="2800" baseline="30000" dirty="0" smtClean="0">
                <a:solidFill>
                  <a:schemeClr val="tx1">
                    <a:lumMod val="75000"/>
                    <a:lumOff val="25000"/>
                  </a:schemeClr>
                </a:solidFill>
                <a:latin typeface="Arial" pitchFamily="34" charset="0"/>
                <a:cs typeface="Arial" pitchFamily="34" charset="0"/>
              </a:rPr>
              <a:t>2</a:t>
            </a:r>
          </a:p>
          <a:p>
            <a:pPr eaLnBrk="1" hangingPunct="1">
              <a:lnSpc>
                <a:spcPct val="90000"/>
              </a:lnSpc>
              <a:buClr>
                <a:schemeClr val="tx1">
                  <a:lumMod val="75000"/>
                  <a:lumOff val="25000"/>
                </a:schemeClr>
              </a:buClr>
              <a:tabLst>
                <a:tab pos="8255000" algn="r"/>
              </a:tabLst>
            </a:pPr>
            <a:r>
              <a:rPr lang="de-DE" sz="2800" b="1" dirty="0" smtClean="0">
                <a:solidFill>
                  <a:schemeClr val="tx1">
                    <a:lumMod val="75000"/>
                    <a:lumOff val="25000"/>
                  </a:schemeClr>
                </a:solidFill>
                <a:latin typeface="Arial" pitchFamily="34" charset="0"/>
                <a:cs typeface="Arial" pitchFamily="34" charset="0"/>
              </a:rPr>
              <a:t>Solaranlage	einbauen</a:t>
            </a:r>
            <a:r>
              <a:rPr lang="de-DE" sz="2400" b="1" dirty="0" smtClean="0">
                <a:solidFill>
                  <a:schemeClr val="tx1">
                    <a:lumMod val="75000"/>
                    <a:lumOff val="25000"/>
                  </a:schemeClr>
                </a:solidFill>
                <a:latin typeface="Arial" pitchFamily="34" charset="0"/>
                <a:cs typeface="Arial" pitchFamily="34" charset="0"/>
              </a:rPr>
              <a:t/>
            </a:r>
            <a:br>
              <a:rPr lang="de-DE" sz="2400" b="1" dirty="0" smtClean="0">
                <a:solidFill>
                  <a:schemeClr val="tx1">
                    <a:lumMod val="75000"/>
                    <a:lumOff val="25000"/>
                  </a:schemeClr>
                </a:solidFill>
                <a:latin typeface="Arial" pitchFamily="34" charset="0"/>
                <a:cs typeface="Arial" pitchFamily="34" charset="0"/>
              </a:rPr>
            </a:br>
            <a:r>
              <a:rPr lang="de-DE" sz="2400" b="1" dirty="0" smtClean="0">
                <a:solidFill>
                  <a:schemeClr val="tx1">
                    <a:lumMod val="75000"/>
                    <a:lumOff val="25000"/>
                  </a:schemeClr>
                </a:solidFill>
                <a:latin typeface="Arial" pitchFamily="34" charset="0"/>
                <a:cs typeface="Arial" pitchFamily="34" charset="0"/>
              </a:rPr>
              <a:t>	</a:t>
            </a:r>
            <a:r>
              <a:rPr lang="de-DE" sz="2400" dirty="0" smtClean="0">
                <a:solidFill>
                  <a:schemeClr val="tx1">
                    <a:lumMod val="75000"/>
                    <a:lumOff val="25000"/>
                  </a:schemeClr>
                </a:solidFill>
                <a:latin typeface="Arial" pitchFamily="34" charset="0"/>
                <a:cs typeface="Arial" pitchFamily="34" charset="0"/>
              </a:rPr>
              <a:t>bei Heizungserneuerung</a:t>
            </a:r>
            <a:endParaRPr lang="de-DE" sz="1800" dirty="0" smtClean="0">
              <a:solidFill>
                <a:schemeClr val="tx1">
                  <a:lumMod val="75000"/>
                  <a:lumOff val="25000"/>
                </a:schemeClr>
              </a:solidFill>
              <a:latin typeface="Arial" pitchFamily="34" charset="0"/>
              <a:cs typeface="Arial" pitchFamily="34" charset="0"/>
            </a:endParaRPr>
          </a:p>
          <a:p>
            <a:pPr eaLnBrk="1" hangingPunct="1">
              <a:lnSpc>
                <a:spcPct val="90000"/>
              </a:lnSpc>
              <a:spcBef>
                <a:spcPct val="0"/>
              </a:spcBef>
              <a:buClr>
                <a:srgbClr val="FF3300"/>
              </a:buClr>
              <a:buFont typeface="Wingdings" pitchFamily="2" charset="2"/>
              <a:buNone/>
              <a:tabLst>
                <a:tab pos="8255000" algn="r"/>
              </a:tabLst>
            </a:pPr>
            <a:r>
              <a:rPr lang="de-DE" b="1" dirty="0" smtClean="0">
                <a:solidFill>
                  <a:schemeClr val="tx1">
                    <a:lumMod val="75000"/>
                    <a:lumOff val="25000"/>
                  </a:schemeClr>
                </a:solidFill>
                <a:latin typeface="Arial" pitchFamily="34" charset="0"/>
                <a:cs typeface="Arial" pitchFamily="34" charset="0"/>
              </a:rPr>
              <a:t>		</a:t>
            </a:r>
            <a:r>
              <a:rPr lang="de-DE" sz="2800" dirty="0" smtClean="0">
                <a:solidFill>
                  <a:schemeClr val="tx1">
                    <a:lumMod val="75000"/>
                    <a:lumOff val="25000"/>
                  </a:schemeClr>
                </a:solidFill>
                <a:latin typeface="Arial" pitchFamily="34" charset="0"/>
                <a:cs typeface="Arial" pitchFamily="34" charset="0"/>
              </a:rPr>
              <a:t>Kosten  5.000 – 14.000 €</a:t>
            </a:r>
          </a:p>
        </p:txBody>
      </p:sp>
      <p:sp>
        <p:nvSpPr>
          <p:cNvPr id="4" name="Titel 1"/>
          <p:cNvSpPr>
            <a:spLocks noGrp="1"/>
          </p:cNvSpPr>
          <p:nvPr>
            <p:ph type="title"/>
          </p:nvPr>
        </p:nvSpPr>
        <p:spPr/>
        <p:txBody>
          <a:bodyPr/>
          <a:lstStyle/>
          <a:p>
            <a:r>
              <a:rPr lang="de-DE" sz="2800" dirty="0" smtClean="0"/>
              <a:t>Modernisierungsfahrplan</a:t>
            </a:r>
            <a:r>
              <a:rPr lang="de-DE" sz="2800" dirty="0" smtClean="0">
                <a:solidFill>
                  <a:srgbClr val="FABB00"/>
                </a:solidFill>
              </a:rPr>
              <a:t/>
            </a:r>
            <a:br>
              <a:rPr lang="de-DE" sz="2800" dirty="0" smtClean="0">
                <a:solidFill>
                  <a:srgbClr val="FABB00"/>
                </a:solidFill>
              </a:rPr>
            </a:br>
            <a:endParaRPr lang="de-DE" sz="2800" dirty="0">
              <a:solidFill>
                <a:srgbClr val="FABB00"/>
              </a:solidFill>
            </a:endParaRPr>
          </a:p>
        </p:txBody>
      </p:sp>
      <p:sp>
        <p:nvSpPr>
          <p:cNvPr id="6" name="Rectangle 2"/>
          <p:cNvSpPr txBox="1">
            <a:spLocks noChangeArrowheads="1"/>
          </p:cNvSpPr>
          <p:nvPr/>
        </p:nvSpPr>
        <p:spPr>
          <a:xfrm>
            <a:off x="375644" y="866779"/>
            <a:ext cx="3686175"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b="1" dirty="0">
                <a:solidFill>
                  <a:srgbClr val="C00000"/>
                </a:solidFill>
                <a:latin typeface="Arial" pitchFamily="34" charset="0"/>
                <a:cs typeface="Arial" pitchFamily="34" charset="0"/>
              </a:rPr>
              <a:t>WDR-Maßnahmen</a:t>
            </a:r>
          </a:p>
        </p:txBody>
      </p:sp>
    </p:spTree>
    <p:extLst>
      <p:ext uri="{BB962C8B-B14F-4D97-AF65-F5344CB8AC3E}">
        <p14:creationId xmlns:p14="http://schemas.microsoft.com/office/powerpoint/2010/main" val="1178873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FÖRDERPROGRAMME</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1847191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1" name="Rectangle 3"/>
          <p:cNvSpPr>
            <a:spLocks noGrp="1" noChangeArrowheads="1"/>
          </p:cNvSpPr>
          <p:nvPr>
            <p:ph type="title"/>
          </p:nvPr>
        </p:nvSpPr>
        <p:spPr/>
        <p:txBody>
          <a:bodyPr/>
          <a:lstStyle/>
          <a:p>
            <a:r>
              <a:rPr lang="de-DE" altLang="de-DE" dirty="0" smtClean="0"/>
              <a:t>Beheizter Bereich</a:t>
            </a:r>
            <a:br>
              <a:rPr lang="de-DE" altLang="de-DE" dirty="0" smtClean="0"/>
            </a:br>
            <a:endParaRPr lang="de-DE" altLang="de-DE" dirty="0"/>
          </a:p>
        </p:txBody>
      </p:sp>
      <p:pic>
        <p:nvPicPr>
          <p:cNvPr id="708612" name="Picture 4" descr="Haus1 m Hzg + Holz + sol W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2241" y="1575973"/>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Beheizte Räume genau definieren</a:t>
            </a:r>
            <a:endParaRPr lang="de-DE" sz="2800" dirty="0">
              <a:latin typeface="Arial" pitchFamily="34" charset="0"/>
              <a:cs typeface="Arial" pitchFamily="34" charset="0"/>
            </a:endParaRPr>
          </a:p>
        </p:txBody>
      </p:sp>
    </p:spTree>
    <p:extLst>
      <p:ext uri="{BB962C8B-B14F-4D97-AF65-F5344CB8AC3E}">
        <p14:creationId xmlns:p14="http://schemas.microsoft.com/office/powerpoint/2010/main" val="4100051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a:t>
            </a:r>
            <a:r>
              <a:rPr lang="de-DE" cap="none" dirty="0"/>
              <a:t>f</a:t>
            </a:r>
            <a:r>
              <a:rPr lang="de-DE" dirty="0"/>
              <a:t>W Förderprogramme</a:t>
            </a:r>
            <a:r>
              <a:rPr lang="de-DE" dirty="0" smtClean="0"/>
              <a:t/>
            </a:r>
            <a:br>
              <a:rPr lang="de-DE" dirty="0" smtClean="0"/>
            </a:br>
            <a:endParaRPr lang="de-DE" dirty="0"/>
          </a:p>
        </p:txBody>
      </p:sp>
      <p:sp>
        <p:nvSpPr>
          <p:cNvPr id="867330" name="Rectangle 2"/>
          <p:cNvSpPr>
            <a:spLocks noGrp="1" noChangeArrowheads="1"/>
          </p:cNvSpPr>
          <p:nvPr>
            <p:ph type="body" sz="half" idx="4294967295"/>
          </p:nvPr>
        </p:nvSpPr>
        <p:spPr>
          <a:xfrm>
            <a:off x="437815" y="1641953"/>
            <a:ext cx="8057598" cy="3323452"/>
          </a:xfrm>
          <a:prstGeom prst="rect">
            <a:avLst/>
          </a:prstGeom>
        </p:spPr>
        <p:txBody>
          <a:bodyPr/>
          <a:lstStyle/>
          <a:p>
            <a:pPr marL="0" indent="0">
              <a:buClr>
                <a:schemeClr val="tx1">
                  <a:lumMod val="75000"/>
                  <a:lumOff val="25000"/>
                </a:schemeClr>
              </a:buClr>
              <a:buNone/>
              <a:tabLst>
                <a:tab pos="8255000" algn="r"/>
              </a:tabLst>
            </a:pPr>
            <a:r>
              <a:rPr lang="de-DE" altLang="de-DE" sz="2400" b="1" dirty="0" smtClean="0">
                <a:solidFill>
                  <a:schemeClr val="tx1">
                    <a:lumMod val="75000"/>
                    <a:lumOff val="25000"/>
                  </a:schemeClr>
                </a:solidFill>
                <a:latin typeface="Arial" pitchFamily="34" charset="0"/>
                <a:cs typeface="Arial" pitchFamily="34" charset="0"/>
              </a:rPr>
              <a:t>Zinsvergünstigungen</a:t>
            </a:r>
            <a:r>
              <a:rPr lang="de-DE" altLang="de-DE" sz="2400" b="1" dirty="0">
                <a:solidFill>
                  <a:schemeClr val="tx1">
                    <a:lumMod val="75000"/>
                    <a:lumOff val="25000"/>
                  </a:schemeClr>
                </a:solidFill>
                <a:latin typeface="Arial" pitchFamily="34" charset="0"/>
                <a:cs typeface="Arial" pitchFamily="34" charset="0"/>
              </a:rPr>
              <a:t>, Tilgungszuschüsse, Barzuschüsse</a:t>
            </a:r>
          </a:p>
          <a:p>
            <a:pPr marL="0" indent="0">
              <a:spcBef>
                <a:spcPts val="2400"/>
              </a:spcBef>
              <a:buClr>
                <a:schemeClr val="tx1">
                  <a:lumMod val="75000"/>
                  <a:lumOff val="25000"/>
                </a:schemeClr>
              </a:buClr>
              <a:buNone/>
              <a:tabLst>
                <a:tab pos="8255000" algn="r"/>
              </a:tabLst>
            </a:pPr>
            <a:r>
              <a:rPr lang="de-DE" altLang="de-DE" sz="2400" dirty="0" smtClean="0">
                <a:solidFill>
                  <a:schemeClr val="tx1">
                    <a:lumMod val="75000"/>
                    <a:lumOff val="25000"/>
                  </a:schemeClr>
                </a:solidFill>
                <a:latin typeface="Arial" pitchFamily="34" charset="0"/>
                <a:cs typeface="Arial" pitchFamily="34" charset="0"/>
              </a:rPr>
              <a:t>Gefördert werden:</a:t>
            </a:r>
            <a:endParaRPr lang="de-DE" altLang="de-DE" sz="2400" dirty="0">
              <a:solidFill>
                <a:schemeClr val="tx1">
                  <a:lumMod val="75000"/>
                  <a:lumOff val="25000"/>
                </a:schemeClr>
              </a:solidFill>
              <a:latin typeface="Arial" pitchFamily="34" charset="0"/>
              <a:cs typeface="Arial" pitchFamily="34" charset="0"/>
            </a:endParaRPr>
          </a:p>
          <a:p>
            <a:pPr>
              <a:buClr>
                <a:schemeClr val="tx1">
                  <a:lumMod val="75000"/>
                  <a:lumOff val="25000"/>
                </a:schemeClr>
              </a:buClr>
              <a:tabLst>
                <a:tab pos="8255000" algn="r"/>
              </a:tabLst>
            </a:pPr>
            <a:r>
              <a:rPr lang="de-DE" altLang="de-DE" sz="2400" b="1" dirty="0">
                <a:solidFill>
                  <a:srgbClr val="C00000"/>
                </a:solidFill>
                <a:latin typeface="Arial" pitchFamily="34" charset="0"/>
                <a:cs typeface="Arial" pitchFamily="34" charset="0"/>
              </a:rPr>
              <a:t>Einzelmaßnahmen</a:t>
            </a:r>
            <a:r>
              <a:rPr lang="de-DE" altLang="de-DE" sz="2400" dirty="0">
                <a:solidFill>
                  <a:schemeClr val="tx1">
                    <a:lumMod val="75000"/>
                    <a:lumOff val="25000"/>
                  </a:schemeClr>
                </a:solidFill>
                <a:latin typeface="Arial" pitchFamily="34" charset="0"/>
                <a:cs typeface="Arial" pitchFamily="34" charset="0"/>
              </a:rPr>
              <a:t> </a:t>
            </a:r>
            <a:r>
              <a:rPr lang="de-DE" altLang="de-DE" sz="2400" b="1" dirty="0">
                <a:solidFill>
                  <a:schemeClr val="tx1">
                    <a:lumMod val="75000"/>
                    <a:lumOff val="25000"/>
                  </a:schemeClr>
                </a:solidFill>
                <a:latin typeface="Arial" pitchFamily="34" charset="0"/>
                <a:cs typeface="Arial" pitchFamily="34" charset="0"/>
              </a:rPr>
              <a:t>wie Erneuerung der Fenster oder der Heizungsanlage </a:t>
            </a:r>
          </a:p>
          <a:p>
            <a:pPr>
              <a:buClr>
                <a:schemeClr val="tx1">
                  <a:lumMod val="75000"/>
                  <a:lumOff val="25000"/>
                </a:schemeClr>
              </a:buClr>
              <a:tabLst>
                <a:tab pos="8255000" algn="r"/>
              </a:tabLst>
            </a:pPr>
            <a:r>
              <a:rPr lang="de-DE" altLang="de-DE" sz="2400" b="1" dirty="0">
                <a:solidFill>
                  <a:srgbClr val="C00000"/>
                </a:solidFill>
                <a:latin typeface="Arial" pitchFamily="34" charset="0"/>
                <a:cs typeface="Arial" pitchFamily="34" charset="0"/>
              </a:rPr>
              <a:t>Umfangreiche </a:t>
            </a:r>
            <a:r>
              <a:rPr lang="de-DE" altLang="de-DE" sz="2400" b="1" dirty="0" smtClean="0">
                <a:solidFill>
                  <a:srgbClr val="C00000"/>
                </a:solidFill>
                <a:latin typeface="Arial" pitchFamily="34" charset="0"/>
                <a:cs typeface="Arial" pitchFamily="34" charset="0"/>
              </a:rPr>
              <a:t>Sanierungen </a:t>
            </a:r>
            <a:r>
              <a:rPr lang="de-DE" altLang="de-DE" sz="2400" b="1" dirty="0" smtClean="0">
                <a:solidFill>
                  <a:schemeClr val="tx1">
                    <a:lumMod val="75000"/>
                    <a:lumOff val="25000"/>
                  </a:schemeClr>
                </a:solidFill>
                <a:latin typeface="Arial" pitchFamily="34" charset="0"/>
                <a:cs typeface="Arial" pitchFamily="34" charset="0"/>
              </a:rPr>
              <a:t>zum</a:t>
            </a:r>
            <a:r>
              <a:rPr lang="de-DE" altLang="de-DE" sz="2400" b="1" dirty="0" smtClean="0">
                <a:solidFill>
                  <a:srgbClr val="C00000"/>
                </a:solidFill>
                <a:latin typeface="Arial" pitchFamily="34" charset="0"/>
                <a:cs typeface="Arial" pitchFamily="34" charset="0"/>
              </a:rPr>
              <a:t> </a:t>
            </a:r>
            <a:r>
              <a:rPr lang="de-DE" altLang="de-DE" sz="2400" b="1" dirty="0" smtClean="0">
                <a:solidFill>
                  <a:schemeClr val="tx1">
                    <a:lumMod val="75000"/>
                    <a:lumOff val="25000"/>
                  </a:schemeClr>
                </a:solidFill>
                <a:latin typeface="Arial" pitchFamily="34" charset="0"/>
                <a:cs typeface="Arial" pitchFamily="34" charset="0"/>
              </a:rPr>
              <a:t>KfW-Effizienzhaus</a:t>
            </a:r>
            <a:r>
              <a:rPr lang="de-DE" altLang="de-DE" sz="2400" dirty="0" smtClean="0">
                <a:solidFill>
                  <a:schemeClr val="tx1">
                    <a:lumMod val="75000"/>
                    <a:lumOff val="25000"/>
                  </a:schemeClr>
                </a:solidFill>
                <a:latin typeface="Arial" pitchFamily="34" charset="0"/>
                <a:cs typeface="Arial" pitchFamily="34" charset="0"/>
              </a:rPr>
              <a:t> </a:t>
            </a:r>
            <a:r>
              <a:rPr lang="de-DE" altLang="de-DE" sz="2400" b="1" dirty="0">
                <a:solidFill>
                  <a:schemeClr val="tx1">
                    <a:lumMod val="75000"/>
                    <a:lumOff val="25000"/>
                  </a:schemeClr>
                </a:solidFill>
                <a:latin typeface="Arial" pitchFamily="34" charset="0"/>
                <a:cs typeface="Arial" pitchFamily="34" charset="0"/>
              </a:rPr>
              <a:t>55, 70, 85, </a:t>
            </a:r>
            <a:r>
              <a:rPr lang="de-DE" altLang="de-DE" sz="2400" b="1" dirty="0" smtClean="0">
                <a:solidFill>
                  <a:schemeClr val="tx1">
                    <a:lumMod val="75000"/>
                    <a:lumOff val="25000"/>
                  </a:schemeClr>
                </a:solidFill>
                <a:latin typeface="Arial" pitchFamily="34" charset="0"/>
                <a:cs typeface="Arial" pitchFamily="34" charset="0"/>
              </a:rPr>
              <a:t>100, 115 oder Denkmal</a:t>
            </a:r>
            <a:r>
              <a:rPr lang="de-DE" altLang="de-DE" sz="2400" dirty="0" smtClean="0">
                <a:solidFill>
                  <a:schemeClr val="tx1">
                    <a:lumMod val="75000"/>
                    <a:lumOff val="25000"/>
                  </a:schemeClr>
                </a:solidFill>
                <a:latin typeface="Arial" pitchFamily="34" charset="0"/>
                <a:cs typeface="Arial" pitchFamily="34" charset="0"/>
              </a:rPr>
              <a:t>,                                </a:t>
            </a:r>
            <a:endParaRPr lang="de-DE" altLang="de-DE" sz="2400" dirty="0">
              <a:solidFill>
                <a:schemeClr val="tx1">
                  <a:lumMod val="75000"/>
                  <a:lumOff val="25000"/>
                </a:schemeClr>
              </a:solidFill>
              <a:latin typeface="Arial" pitchFamily="34" charset="0"/>
              <a:cs typeface="Arial" pitchFamily="34" charset="0"/>
            </a:endParaRPr>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Programm „Energieeffizient sanieren“</a:t>
            </a:r>
          </a:p>
        </p:txBody>
      </p:sp>
    </p:spTree>
    <p:extLst>
      <p:ext uri="{BB962C8B-B14F-4D97-AF65-F5344CB8AC3E}">
        <p14:creationId xmlns:p14="http://schemas.microsoft.com/office/powerpoint/2010/main" val="3469213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t>
            </a:r>
            <a:r>
              <a:rPr lang="de-DE" cap="none" dirty="0" smtClean="0"/>
              <a:t>f</a:t>
            </a:r>
            <a:r>
              <a:rPr lang="de-DE" dirty="0" smtClean="0"/>
              <a:t>W Förderprogramme</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Sanierung zum KfW Effizienzhaus</a:t>
            </a:r>
          </a:p>
        </p:txBody>
      </p:sp>
      <p:sp>
        <p:nvSpPr>
          <p:cNvPr id="5" name="Rectangle 2"/>
          <p:cNvSpPr txBox="1">
            <a:spLocks noChangeArrowheads="1"/>
          </p:cNvSpPr>
          <p:nvPr/>
        </p:nvSpPr>
        <p:spPr>
          <a:xfrm>
            <a:off x="453128" y="3077361"/>
            <a:ext cx="8291146" cy="2940663"/>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Der </a:t>
            </a:r>
            <a:r>
              <a:rPr lang="de-DE" altLang="de-DE" sz="2400" b="1" dirty="0" smtClean="0">
                <a:solidFill>
                  <a:schemeClr val="tx1">
                    <a:lumMod val="75000"/>
                    <a:lumOff val="25000"/>
                  </a:schemeClr>
                </a:solidFill>
                <a:latin typeface="Arial" pitchFamily="34" charset="0"/>
                <a:cs typeface="Arial" pitchFamily="34" charset="0"/>
              </a:rPr>
              <a:t>Primärenergiebedarf</a:t>
            </a:r>
            <a:r>
              <a:rPr lang="de-DE" altLang="de-DE" sz="2400" dirty="0" smtClean="0">
                <a:solidFill>
                  <a:schemeClr val="tx1">
                    <a:lumMod val="75000"/>
                    <a:lumOff val="25000"/>
                  </a:schemeClr>
                </a:solidFill>
                <a:latin typeface="Arial" pitchFamily="34" charset="0"/>
                <a:cs typeface="Arial" pitchFamily="34" charset="0"/>
              </a:rPr>
              <a:t> in kWh/(m</a:t>
            </a:r>
            <a:r>
              <a:rPr lang="de-DE" altLang="de-DE" sz="2400" baseline="30000" dirty="0" smtClean="0">
                <a:solidFill>
                  <a:schemeClr val="tx1">
                    <a:lumMod val="75000"/>
                    <a:lumOff val="25000"/>
                  </a:schemeClr>
                </a:solidFill>
                <a:latin typeface="Arial" pitchFamily="34" charset="0"/>
                <a:cs typeface="Arial" pitchFamily="34" charset="0"/>
              </a:rPr>
              <a:t>2</a:t>
            </a:r>
            <a:r>
              <a:rPr lang="de-DE" altLang="de-DE" sz="2400" dirty="0" smtClean="0">
                <a:solidFill>
                  <a:schemeClr val="tx1">
                    <a:lumMod val="75000"/>
                    <a:lumOff val="25000"/>
                  </a:schemeClr>
                </a:solidFill>
                <a:latin typeface="Arial" pitchFamily="34" charset="0"/>
                <a:cs typeface="Arial" pitchFamily="34" charset="0"/>
              </a:rPr>
              <a:t>a) darf einen bestimmten Wert nicht überschreiten. </a:t>
            </a:r>
          </a:p>
          <a:p>
            <a:pPr>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Der Wärmeverlust über die Gebäudehülle (</a:t>
            </a:r>
            <a:r>
              <a:rPr lang="de-DE" altLang="de-DE" sz="2400" b="1" dirty="0" smtClean="0">
                <a:solidFill>
                  <a:schemeClr val="tx1">
                    <a:lumMod val="75000"/>
                    <a:lumOff val="25000"/>
                  </a:schemeClr>
                </a:solidFill>
                <a:latin typeface="Arial" pitchFamily="34" charset="0"/>
                <a:cs typeface="Arial" pitchFamily="34" charset="0"/>
              </a:rPr>
              <a:t>Transmissionswärmeverlust</a:t>
            </a:r>
            <a:r>
              <a:rPr lang="de-DE" altLang="de-DE" sz="2400" dirty="0" smtClean="0">
                <a:solidFill>
                  <a:schemeClr val="tx1">
                    <a:lumMod val="75000"/>
                    <a:lumOff val="25000"/>
                  </a:schemeClr>
                </a:solidFill>
                <a:latin typeface="Arial" pitchFamily="34" charset="0"/>
                <a:cs typeface="Arial" pitchFamily="34" charset="0"/>
              </a:rPr>
              <a:t>) darf einen bestimmten Wert nicht überschreiten</a:t>
            </a:r>
          </a:p>
          <a:p>
            <a:pPr>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Beide maximal zulässigen Werte müssen für jedes Gebäude berechnet werden</a:t>
            </a:r>
          </a:p>
          <a:p>
            <a:pPr>
              <a:buClr>
                <a:srgbClr val="FF3300"/>
              </a:buClr>
              <a:buFont typeface="Wingdings" pitchFamily="2" charset="2"/>
              <a:buChar char="§"/>
              <a:tabLst>
                <a:tab pos="8255000" algn="r"/>
              </a:tabLst>
            </a:pPr>
            <a:endParaRPr lang="de-DE" altLang="de-DE" b="1" dirty="0">
              <a:solidFill>
                <a:srgbClr val="0000FF"/>
              </a:solidFill>
            </a:endParaRPr>
          </a:p>
        </p:txBody>
      </p:sp>
      <p:sp>
        <p:nvSpPr>
          <p:cNvPr id="3" name="Rechteck 2"/>
          <p:cNvSpPr/>
          <p:nvPr/>
        </p:nvSpPr>
        <p:spPr>
          <a:xfrm>
            <a:off x="431861" y="1643601"/>
            <a:ext cx="7627617" cy="1200329"/>
          </a:xfrm>
          <a:prstGeom prst="rect">
            <a:avLst/>
          </a:prstGeom>
        </p:spPr>
        <p:txBody>
          <a:bodyPr wrap="square">
            <a:spAutoFit/>
          </a:bodyPr>
          <a:lstStyle/>
          <a:p>
            <a:pPr>
              <a:buClr>
                <a:schemeClr val="tx1">
                  <a:lumMod val="75000"/>
                  <a:lumOff val="25000"/>
                </a:schemeClr>
              </a:buClr>
              <a:tabLst>
                <a:tab pos="8255000" algn="r"/>
              </a:tabLst>
            </a:pPr>
            <a:r>
              <a:rPr lang="de-DE" altLang="de-DE" sz="2400" b="1" dirty="0" smtClean="0">
                <a:solidFill>
                  <a:schemeClr val="tx1">
                    <a:lumMod val="75000"/>
                    <a:lumOff val="25000"/>
                  </a:schemeClr>
                </a:solidFill>
                <a:latin typeface="Arial" pitchFamily="34" charset="0"/>
                <a:cs typeface="Arial" pitchFamily="34" charset="0"/>
              </a:rPr>
              <a:t>Die </a:t>
            </a:r>
            <a:r>
              <a:rPr lang="de-DE" altLang="de-DE" sz="2400" b="1" dirty="0">
                <a:solidFill>
                  <a:schemeClr val="tx1">
                    <a:lumMod val="75000"/>
                    <a:lumOff val="25000"/>
                  </a:schemeClr>
                </a:solidFill>
                <a:latin typeface="Arial" pitchFamily="34" charset="0"/>
                <a:cs typeface="Arial" pitchFamily="34" charset="0"/>
              </a:rPr>
              <a:t>Anforderungen </a:t>
            </a:r>
            <a:r>
              <a:rPr lang="de-DE" altLang="de-DE" sz="2400" dirty="0">
                <a:solidFill>
                  <a:schemeClr val="tx1">
                    <a:lumMod val="75000"/>
                    <a:lumOff val="25000"/>
                  </a:schemeClr>
                </a:solidFill>
                <a:latin typeface="Arial" pitchFamily="34" charset="0"/>
                <a:cs typeface="Arial" pitchFamily="34" charset="0"/>
              </a:rPr>
              <a:t>orientieren sich an den </a:t>
            </a:r>
            <a:r>
              <a:rPr lang="de-DE" altLang="de-DE" sz="2400" dirty="0" smtClean="0">
                <a:solidFill>
                  <a:schemeClr val="tx1">
                    <a:lumMod val="75000"/>
                    <a:lumOff val="25000"/>
                  </a:schemeClr>
                </a:solidFill>
                <a:latin typeface="Arial" pitchFamily="34" charset="0"/>
                <a:cs typeface="Arial" pitchFamily="34" charset="0"/>
              </a:rPr>
              <a:t>Vorgaben </a:t>
            </a:r>
            <a:r>
              <a:rPr lang="de-DE" altLang="de-DE" sz="2400" dirty="0">
                <a:solidFill>
                  <a:schemeClr val="tx1">
                    <a:lumMod val="75000"/>
                    <a:lumOff val="25000"/>
                  </a:schemeClr>
                </a:solidFill>
                <a:latin typeface="Arial" pitchFamily="34" charset="0"/>
                <a:cs typeface="Arial" pitchFamily="34" charset="0"/>
              </a:rPr>
              <a:t>für die </a:t>
            </a:r>
            <a:r>
              <a:rPr lang="de-DE" altLang="de-DE" sz="2400" b="1" dirty="0">
                <a:solidFill>
                  <a:srgbClr val="C00000"/>
                </a:solidFill>
                <a:latin typeface="Arial" pitchFamily="34" charset="0"/>
                <a:cs typeface="Arial" pitchFamily="34" charset="0"/>
              </a:rPr>
              <a:t>Primärenergie</a:t>
            </a:r>
            <a:r>
              <a:rPr lang="de-DE" altLang="de-DE" sz="2400" dirty="0">
                <a:solidFill>
                  <a:schemeClr val="tx1">
                    <a:lumMod val="75000"/>
                    <a:lumOff val="25000"/>
                  </a:schemeClr>
                </a:solidFill>
                <a:latin typeface="Arial" pitchFamily="34" charset="0"/>
                <a:cs typeface="Arial" pitchFamily="34" charset="0"/>
              </a:rPr>
              <a:t> und den </a:t>
            </a:r>
            <a:r>
              <a:rPr lang="de-DE" altLang="de-DE" sz="2400" b="1" dirty="0">
                <a:solidFill>
                  <a:srgbClr val="C00000"/>
                </a:solidFill>
                <a:latin typeface="Arial" pitchFamily="34" charset="0"/>
                <a:cs typeface="Arial" pitchFamily="34" charset="0"/>
              </a:rPr>
              <a:t>Dämmstandard der </a:t>
            </a:r>
            <a:r>
              <a:rPr lang="de-DE" altLang="de-DE" sz="2400" b="1" dirty="0" smtClean="0">
                <a:solidFill>
                  <a:srgbClr val="C00000"/>
                </a:solidFill>
                <a:latin typeface="Arial" pitchFamily="34" charset="0"/>
                <a:cs typeface="Arial" pitchFamily="34" charset="0"/>
              </a:rPr>
              <a:t>Gebäudehülle</a:t>
            </a:r>
            <a:r>
              <a:rPr lang="de-DE" altLang="de-DE" sz="2400" dirty="0" smtClean="0">
                <a:solidFill>
                  <a:schemeClr val="tx1">
                    <a:lumMod val="75000"/>
                    <a:lumOff val="25000"/>
                  </a:schemeClr>
                </a:solidFill>
                <a:latin typeface="Arial" pitchFamily="34" charset="0"/>
                <a:cs typeface="Arial" pitchFamily="34" charset="0"/>
              </a:rPr>
              <a:t> bei Neubauten:</a:t>
            </a:r>
            <a:endParaRPr lang="de-DE" altLang="de-DE" sz="24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673348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t>
            </a:r>
            <a:r>
              <a:rPr lang="de-DE" cap="none" dirty="0" smtClean="0"/>
              <a:t>f</a:t>
            </a:r>
            <a:r>
              <a:rPr lang="de-DE" dirty="0" smtClean="0"/>
              <a:t>W Förderprogramme</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Förderstufen der KfW Effizienzhäuser</a:t>
            </a:r>
          </a:p>
        </p:txBody>
      </p:sp>
      <p:graphicFrame>
        <p:nvGraphicFramePr>
          <p:cNvPr id="4" name="Tabelle 3"/>
          <p:cNvGraphicFramePr>
            <a:graphicFrameLocks noGrp="1"/>
          </p:cNvGraphicFramePr>
          <p:nvPr>
            <p:extLst>
              <p:ext uri="{D42A27DB-BD31-4B8C-83A1-F6EECF244321}">
                <p14:modId xmlns:p14="http://schemas.microsoft.com/office/powerpoint/2010/main" val="3828509365"/>
              </p:ext>
            </p:extLst>
          </p:nvPr>
        </p:nvGraphicFramePr>
        <p:xfrm>
          <a:off x="530494" y="1669375"/>
          <a:ext cx="7961979" cy="2859549"/>
        </p:xfrm>
        <a:graphic>
          <a:graphicData uri="http://schemas.openxmlformats.org/drawingml/2006/table">
            <a:tbl>
              <a:tblPr/>
              <a:tblGrid>
                <a:gridCol w="2264600"/>
                <a:gridCol w="2709630"/>
                <a:gridCol w="2987749"/>
              </a:tblGrid>
              <a:tr h="770152">
                <a:tc>
                  <a:txBody>
                    <a:bodyPr/>
                    <a:lstStyle/>
                    <a:p>
                      <a:pPr algn="ctr" fontAlgn="ctr"/>
                      <a:r>
                        <a:rPr lang="de-DE" sz="2000" b="1" i="0" u="none" strike="noStrike" dirty="0">
                          <a:effectLst/>
                          <a:latin typeface="Arial" pitchFamily="34" charset="0"/>
                          <a:cs typeface="Arial" pitchFamily="34" charset="0"/>
                        </a:rPr>
                        <a:t>Effizienzhaus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B00">
                        <a:alpha val="25000"/>
                      </a:srgbClr>
                    </a:solidFill>
                  </a:tcPr>
                </a:tc>
                <a:tc>
                  <a:txBody>
                    <a:bodyPr/>
                    <a:lstStyle/>
                    <a:p>
                      <a:pPr algn="ctr" fontAlgn="ctr"/>
                      <a:r>
                        <a:rPr lang="de-DE" sz="1600" b="1" i="0" u="none" strike="noStrike" dirty="0" smtClean="0">
                          <a:effectLst/>
                          <a:latin typeface="Arial" pitchFamily="34" charset="0"/>
                          <a:cs typeface="Arial" pitchFamily="34" charset="0"/>
                        </a:rPr>
                        <a:t>Jahresprimärenergiebedarf </a:t>
                      </a:r>
                      <a:r>
                        <a:rPr lang="de-DE" sz="2000" b="1" i="0" u="none" strike="noStrike" dirty="0" smtClean="0">
                          <a:effectLst/>
                          <a:latin typeface="Arial" pitchFamily="34" charset="0"/>
                          <a:cs typeface="Arial" pitchFamily="34" charset="0"/>
                        </a:rPr>
                        <a:t>Q</a:t>
                      </a:r>
                      <a:r>
                        <a:rPr lang="de-DE" sz="2000" b="1" i="0" u="none" strike="noStrike" baseline="-25000" dirty="0" smtClean="0">
                          <a:effectLst/>
                          <a:latin typeface="Arial" pitchFamily="34" charset="0"/>
                          <a:cs typeface="Arial" pitchFamily="34" charset="0"/>
                        </a:rPr>
                        <a:t>P</a:t>
                      </a:r>
                      <a:r>
                        <a:rPr lang="de-DE" sz="2000" b="1" i="0" u="none" strike="noStrike" dirty="0" smtClean="0">
                          <a:effectLst/>
                          <a:latin typeface="Arial" pitchFamily="34" charset="0"/>
                          <a:cs typeface="Arial" pitchFamily="34" charset="0"/>
                        </a:rPr>
                        <a:t> </a:t>
                      </a:r>
                      <a:r>
                        <a:rPr lang="de-DE" sz="2000" b="1" i="0" u="none" strike="noStrike" dirty="0">
                          <a:effectLst/>
                          <a:latin typeface="Arial" pitchFamily="34" charset="0"/>
                          <a:cs typeface="Arial" pitchFamily="34" charset="0"/>
                        </a:rPr>
                        <a:t>*</a:t>
                      </a:r>
                      <a:r>
                        <a:rPr lang="de-DE" sz="2000" b="1" i="0" u="none" strike="noStrike" baseline="30000" dirty="0">
                          <a:effectLst/>
                          <a:latin typeface="Arial" pitchFamily="34" charset="0"/>
                          <a:cs typeface="Arial" pitchFamily="34" charset="0"/>
                        </a:rPr>
                        <a:t>1</a:t>
                      </a:r>
                      <a:r>
                        <a:rPr lang="de-DE" sz="2000" b="1" i="0" u="none" strike="noStrike" dirty="0">
                          <a:effectLst/>
                          <a:latin typeface="Arial" pitchFamily="34" charset="0"/>
                          <a:cs typeface="Arial"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B00">
                        <a:alpha val="25000"/>
                      </a:srgbClr>
                    </a:solidFill>
                  </a:tcPr>
                </a:tc>
                <a:tc>
                  <a:txBody>
                    <a:bodyPr/>
                    <a:lstStyle/>
                    <a:p>
                      <a:pPr algn="ctr" fontAlgn="ctr"/>
                      <a:r>
                        <a:rPr lang="de-DE" sz="1600" b="1" i="0" u="none" strike="noStrike" dirty="0" smtClean="0">
                          <a:effectLst/>
                          <a:latin typeface="Arial" pitchFamily="34" charset="0"/>
                          <a:cs typeface="Arial" pitchFamily="34" charset="0"/>
                        </a:rPr>
                        <a:t>Spezifischer Transmissionswärmeverlust </a:t>
                      </a:r>
                      <a:r>
                        <a:rPr lang="de-DE" sz="2000" b="1" i="0" u="none" strike="noStrike" dirty="0" smtClean="0">
                          <a:effectLst/>
                          <a:latin typeface="Arial" pitchFamily="34" charset="0"/>
                          <a:cs typeface="Arial" pitchFamily="34" charset="0"/>
                        </a:rPr>
                        <a:t>H</a:t>
                      </a:r>
                      <a:r>
                        <a:rPr lang="de-DE" sz="2000" b="1" i="0" u="none" strike="noStrike" baseline="-25000" dirty="0" smtClean="0">
                          <a:effectLst/>
                          <a:latin typeface="Arial" pitchFamily="34" charset="0"/>
                          <a:cs typeface="Arial" pitchFamily="34" charset="0"/>
                        </a:rPr>
                        <a:t>T</a:t>
                      </a:r>
                      <a:r>
                        <a:rPr lang="de-DE" sz="2000" b="1" i="0" u="none" strike="noStrike" dirty="0">
                          <a:effectLst/>
                          <a:latin typeface="Arial" pitchFamily="34" charset="0"/>
                          <a:cs typeface="Arial" pitchFamily="34" charset="0"/>
                        </a:rPr>
                        <a:t>' *</a:t>
                      </a:r>
                      <a:r>
                        <a:rPr lang="de-DE" sz="2000" b="1" i="0" u="none" strike="noStrike" baseline="30000" dirty="0">
                          <a:effectLst/>
                          <a:latin typeface="Arial" pitchFamily="34" charset="0"/>
                          <a:cs typeface="Arial" pitchFamily="34" charset="0"/>
                        </a:rPr>
                        <a:t>2</a:t>
                      </a:r>
                      <a:endParaRPr lang="de-DE" sz="2000" b="1" i="0" u="none" strike="noStrike" dirty="0">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B00">
                        <a:alpha val="25000"/>
                      </a:srgbClr>
                    </a:solidFill>
                  </a:tcPr>
                </a:tc>
              </a:tr>
              <a:tr h="342924">
                <a:tc>
                  <a:txBody>
                    <a:bodyPr/>
                    <a:lstStyle/>
                    <a:p>
                      <a:pPr algn="ctr" fontAlgn="ctr"/>
                      <a:r>
                        <a:rPr lang="de-DE" sz="2000" b="1" i="0" u="none" strike="noStrike" dirty="0">
                          <a:effectLst/>
                          <a:latin typeface="Arial" pitchFamily="34" charset="0"/>
                          <a:cs typeface="Arial" pitchFamily="34" charset="0"/>
                        </a:rPr>
                        <a:t>Denkmal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160</a:t>
                      </a:r>
                      <a:r>
                        <a:rPr lang="de-DE" sz="2000" b="0" i="0" u="none" strike="noStrike" dirty="0" smtClean="0">
                          <a:effectLst/>
                          <a:latin typeface="Arial" pitchFamily="34" charset="0"/>
                          <a:cs typeface="Arial" pitchFamily="34" charset="0"/>
                        </a:rPr>
                        <a:t>%*</a:t>
                      </a:r>
                      <a:endParaRPr lang="de-DE" sz="2000" b="0" i="0" u="none" strike="noStrike" dirty="0">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smtClean="0">
                          <a:effectLst/>
                          <a:latin typeface="Arial" pitchFamily="34" charset="0"/>
                          <a:cs typeface="Arial" pitchFamily="34" charset="0"/>
                        </a:rPr>
                        <a:t>175 %*</a:t>
                      </a:r>
                      <a:endParaRPr lang="de-DE" sz="2000" b="0" i="0" u="none" strike="noStrike" dirty="0">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r>
              <a:tr h="342924">
                <a:tc>
                  <a:txBody>
                    <a:bodyPr/>
                    <a:lstStyle/>
                    <a:p>
                      <a:pPr algn="ctr" fontAlgn="ctr"/>
                      <a:r>
                        <a:rPr lang="de-DE" sz="2000" b="1" i="0" u="none" strike="noStrike" dirty="0">
                          <a:effectLst/>
                          <a:latin typeface="Arial" pitchFamily="34" charset="0"/>
                          <a:cs typeface="Arial" pitchFamily="34" charset="0"/>
                        </a:rPr>
                        <a:t>115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a:effectLst/>
                          <a:latin typeface="Arial" pitchFamily="34" charset="0"/>
                          <a:cs typeface="Arial" pitchFamily="34" charset="0"/>
                        </a:rPr>
                        <a:t>115 %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130 </a:t>
                      </a:r>
                      <a:r>
                        <a:rPr lang="de-DE" sz="2000" b="0" i="0" u="none" strike="noStrike" dirty="0" smtClean="0">
                          <a:effectLst/>
                          <a:latin typeface="Arial" pitchFamily="34" charset="0"/>
                          <a:cs typeface="Arial" pitchFamily="34" charset="0"/>
                        </a:rPr>
                        <a:t>%</a:t>
                      </a:r>
                      <a:endParaRPr lang="de-DE" sz="2000" b="0" i="0" u="none" strike="noStrike" dirty="0">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42924">
                <a:tc>
                  <a:txBody>
                    <a:bodyPr/>
                    <a:lstStyle/>
                    <a:p>
                      <a:pPr algn="ctr" fontAlgn="ctr"/>
                      <a:r>
                        <a:rPr lang="de-DE" sz="2000" b="1" i="0" u="none" strike="noStrike" dirty="0">
                          <a:effectLst/>
                          <a:latin typeface="Arial" pitchFamily="34" charset="0"/>
                          <a:cs typeface="Arial" pitchFamily="34" charset="0"/>
                        </a:rPr>
                        <a:t>100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115 %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42924">
                <a:tc>
                  <a:txBody>
                    <a:bodyPr/>
                    <a:lstStyle/>
                    <a:p>
                      <a:pPr algn="ctr" fontAlgn="ctr"/>
                      <a:r>
                        <a:rPr lang="de-DE" sz="2000" b="1" i="0" u="none" strike="noStrike" dirty="0">
                          <a:effectLst/>
                          <a:latin typeface="Arial" pitchFamily="34" charset="0"/>
                          <a:cs typeface="Arial"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a:effectLst/>
                          <a:latin typeface="Arial" pitchFamily="34" charset="0"/>
                          <a:cs typeface="Arial" pitchFamily="34" charset="0"/>
                        </a:rPr>
                        <a:t>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100 %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42924">
                <a:tc>
                  <a:txBody>
                    <a:bodyPr/>
                    <a:lstStyle/>
                    <a:p>
                      <a:pPr algn="ctr" fontAlgn="ctr"/>
                      <a:r>
                        <a:rPr lang="de-DE" sz="2000" b="1" i="0" u="none" strike="noStrike" dirty="0">
                          <a:effectLst/>
                          <a:latin typeface="Arial" pitchFamily="34" charset="0"/>
                          <a:cs typeface="Arial" pitchFamily="34" charset="0"/>
                        </a:rPr>
                        <a:t>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a:effectLst/>
                          <a:latin typeface="Arial" pitchFamily="34" charset="0"/>
                          <a:cs typeface="Arial" pitchFamily="34" charset="0"/>
                        </a:rPr>
                        <a:t>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85 %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r>
              <a:tr h="342924">
                <a:tc>
                  <a:txBody>
                    <a:bodyPr/>
                    <a:lstStyle/>
                    <a:p>
                      <a:pPr algn="ctr" fontAlgn="ctr"/>
                      <a:r>
                        <a:rPr lang="de-DE" sz="2000" b="1" i="0" u="none" strike="noStrike" dirty="0">
                          <a:effectLst/>
                          <a:latin typeface="Arial" pitchFamily="34" charset="0"/>
                          <a:cs typeface="Arial" pitchFamily="34" charset="0"/>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000" b="0" i="0" u="none" strike="noStrike">
                          <a:effectLst/>
                          <a:latin typeface="Arial" pitchFamily="34" charset="0"/>
                          <a:cs typeface="Arial" pitchFamily="34" charset="0"/>
                        </a:rPr>
                        <a:t>55 %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de-DE" sz="2000" b="0" i="0" u="none" strike="noStrike" dirty="0">
                          <a:effectLst/>
                          <a:latin typeface="Arial" pitchFamily="34" charset="0"/>
                          <a:cs typeface="Arial" pitchFamily="34" charset="0"/>
                        </a:rPr>
                        <a:t>70 %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9" name="Tabelle 8"/>
          <p:cNvGraphicFramePr>
            <a:graphicFrameLocks noGrp="1"/>
          </p:cNvGraphicFramePr>
          <p:nvPr>
            <p:extLst>
              <p:ext uri="{D42A27DB-BD31-4B8C-83A1-F6EECF244321}">
                <p14:modId xmlns:p14="http://schemas.microsoft.com/office/powerpoint/2010/main" val="3482767466"/>
              </p:ext>
            </p:extLst>
          </p:nvPr>
        </p:nvGraphicFramePr>
        <p:xfrm>
          <a:off x="253106" y="5910360"/>
          <a:ext cx="8423056" cy="628650"/>
        </p:xfrm>
        <a:graphic>
          <a:graphicData uri="http://schemas.openxmlformats.org/drawingml/2006/table">
            <a:tbl>
              <a:tblPr/>
              <a:tblGrid>
                <a:gridCol w="667173"/>
                <a:gridCol w="7755883"/>
              </a:tblGrid>
              <a:tr h="263526">
                <a:tc>
                  <a:txBody>
                    <a:bodyPr/>
                    <a:lstStyle/>
                    <a:p>
                      <a:pPr algn="ctr" fontAlgn="t"/>
                      <a:r>
                        <a:rPr lang="de-DE" sz="2000" b="1" i="0" u="none" strike="noStrike" dirty="0" smtClean="0">
                          <a:effectLst/>
                          <a:latin typeface="Arial" pitchFamily="34" charset="0"/>
                          <a:cs typeface="Arial" pitchFamily="34" charset="0"/>
                        </a:rPr>
                        <a:t> *</a:t>
                      </a:r>
                      <a:r>
                        <a:rPr lang="de-DE" sz="2000" b="1" i="0" u="none" strike="noStrike" baseline="30000" dirty="0">
                          <a:effectLst/>
                          <a:latin typeface="Arial" pitchFamily="34" charset="0"/>
                          <a:cs typeface="Arial" pitchFamily="34" charset="0"/>
                        </a:rPr>
                        <a:t>1</a:t>
                      </a:r>
                      <a:endParaRPr lang="de-DE" sz="2000" b="1" i="0" u="none" strike="noStrike" dirty="0">
                        <a:effectLst/>
                        <a:latin typeface="Arial" pitchFamily="34" charset="0"/>
                        <a:cs typeface="Arial" pitchFamily="34" charset="0"/>
                      </a:endParaRPr>
                    </a:p>
                  </a:txBody>
                  <a:tcPr marL="9525" marR="9525" marT="9525" marB="0">
                    <a:lnL>
                      <a:noFill/>
                    </a:lnL>
                    <a:lnR>
                      <a:noFill/>
                    </a:lnR>
                    <a:lnT>
                      <a:noFill/>
                    </a:lnT>
                    <a:lnB>
                      <a:noFill/>
                    </a:lnB>
                  </a:tcPr>
                </a:tc>
                <a:tc>
                  <a:txBody>
                    <a:bodyPr/>
                    <a:lstStyle/>
                    <a:p>
                      <a:pPr algn="l" fontAlgn="t"/>
                      <a:r>
                        <a:rPr lang="de-DE" sz="1200" b="0" i="0" u="none" strike="noStrike" dirty="0">
                          <a:effectLst/>
                          <a:latin typeface="Arial" pitchFamily="34" charset="0"/>
                          <a:cs typeface="Arial" pitchFamily="34" charset="0"/>
                        </a:rPr>
                        <a:t>Angaben in % des Anforderungswertes der </a:t>
                      </a:r>
                      <a:r>
                        <a:rPr lang="de-DE" sz="1200" b="0" i="0" u="none" strike="noStrike" dirty="0" err="1">
                          <a:effectLst/>
                          <a:latin typeface="Arial" pitchFamily="34" charset="0"/>
                          <a:cs typeface="Arial" pitchFamily="34" charset="0"/>
                        </a:rPr>
                        <a:t>EnEV</a:t>
                      </a:r>
                      <a:r>
                        <a:rPr lang="de-DE" sz="1200" b="0" i="0" u="none" strike="noStrike" dirty="0">
                          <a:effectLst/>
                          <a:latin typeface="Arial" pitchFamily="34" charset="0"/>
                          <a:cs typeface="Arial" pitchFamily="34" charset="0"/>
                        </a:rPr>
                        <a:t> </a:t>
                      </a:r>
                      <a:r>
                        <a:rPr lang="de-DE" sz="1200" b="0" i="0" u="none" strike="noStrike" dirty="0" smtClean="0">
                          <a:effectLst/>
                          <a:latin typeface="Arial" pitchFamily="34" charset="0"/>
                          <a:cs typeface="Arial" pitchFamily="34" charset="0"/>
                        </a:rPr>
                        <a:t>an </a:t>
                      </a:r>
                      <a:r>
                        <a:rPr lang="de-DE" sz="1200" b="0" i="0" u="none" strike="noStrike" dirty="0">
                          <a:effectLst/>
                          <a:latin typeface="Arial" pitchFamily="34" charset="0"/>
                          <a:cs typeface="Arial" pitchFamily="34" charset="0"/>
                        </a:rPr>
                        <a:t>das </a:t>
                      </a:r>
                      <a:r>
                        <a:rPr lang="de-DE" sz="1200" b="0" i="0" u="none" strike="noStrike" dirty="0" smtClean="0">
                          <a:effectLst/>
                          <a:latin typeface="Arial" pitchFamily="34" charset="0"/>
                          <a:cs typeface="Arial" pitchFamily="34" charset="0"/>
                        </a:rPr>
                        <a:t>Referenzgebäude </a:t>
                      </a:r>
                      <a:r>
                        <a:rPr lang="de-DE" sz="1200" b="0" i="0" u="none" strike="noStrike" dirty="0">
                          <a:effectLst/>
                          <a:latin typeface="Arial" pitchFamily="34" charset="0"/>
                          <a:cs typeface="Arial" pitchFamily="34" charset="0"/>
                        </a:rPr>
                        <a:t>für einen Neubau.</a:t>
                      </a:r>
                    </a:p>
                  </a:txBody>
                  <a:tcPr marL="9525" marR="9525" marT="9525" marB="0">
                    <a:lnL>
                      <a:noFill/>
                    </a:lnL>
                    <a:lnR>
                      <a:noFill/>
                    </a:lnR>
                    <a:lnT>
                      <a:noFill/>
                    </a:lnT>
                    <a:lnB>
                      <a:noFill/>
                    </a:lnB>
                  </a:tcPr>
                </a:tc>
              </a:tr>
              <a:tr h="263526">
                <a:tc>
                  <a:txBody>
                    <a:bodyPr/>
                    <a:lstStyle/>
                    <a:p>
                      <a:pPr algn="ctr" fontAlgn="t"/>
                      <a:r>
                        <a:rPr lang="de-DE" sz="2000" b="1" i="0" u="none" strike="noStrike" dirty="0" smtClean="0">
                          <a:effectLst/>
                          <a:latin typeface="Arial" pitchFamily="34" charset="0"/>
                          <a:cs typeface="Arial" pitchFamily="34" charset="0"/>
                        </a:rPr>
                        <a:t> *</a:t>
                      </a:r>
                      <a:r>
                        <a:rPr lang="de-DE" sz="2000" b="1" i="0" u="none" strike="noStrike" baseline="30000" dirty="0">
                          <a:effectLst/>
                          <a:latin typeface="Arial" pitchFamily="34" charset="0"/>
                          <a:cs typeface="Arial" pitchFamily="34" charset="0"/>
                        </a:rPr>
                        <a:t>2</a:t>
                      </a:r>
                      <a:endParaRPr lang="de-DE" sz="2000" b="1" i="0" u="none" strike="noStrike" dirty="0">
                        <a:effectLst/>
                        <a:latin typeface="Arial" pitchFamily="34" charset="0"/>
                        <a:cs typeface="Arial" pitchFamily="34" charset="0"/>
                      </a:endParaRPr>
                    </a:p>
                  </a:txBody>
                  <a:tcPr marL="9525" marR="9525" marT="9525" marB="0">
                    <a:lnL>
                      <a:noFill/>
                    </a:lnL>
                    <a:lnR>
                      <a:noFill/>
                    </a:lnR>
                    <a:lnT>
                      <a:noFill/>
                    </a:lnT>
                    <a:lnB>
                      <a:noFill/>
                    </a:lnB>
                  </a:tcPr>
                </a:tc>
                <a:tc>
                  <a:txBody>
                    <a:bodyPr/>
                    <a:lstStyle/>
                    <a:p>
                      <a:pPr algn="l" fontAlgn="t"/>
                      <a:r>
                        <a:rPr lang="de-DE" sz="1200" b="0" i="0" u="none" strike="noStrike" dirty="0">
                          <a:effectLst/>
                          <a:latin typeface="Arial" pitchFamily="34" charset="0"/>
                          <a:cs typeface="Arial" pitchFamily="34" charset="0"/>
                        </a:rPr>
                        <a:t>Angaben in </a:t>
                      </a:r>
                      <a:r>
                        <a:rPr lang="de-DE" sz="1200" b="0" i="0" u="none" strike="noStrike" dirty="0" smtClean="0">
                          <a:effectLst/>
                          <a:latin typeface="Arial" pitchFamily="34" charset="0"/>
                          <a:cs typeface="Arial" pitchFamily="34" charset="0"/>
                        </a:rPr>
                        <a:t>% </a:t>
                      </a:r>
                      <a:r>
                        <a:rPr lang="de-DE" sz="1200" b="0" i="0" u="none" strike="noStrike" dirty="0">
                          <a:effectLst/>
                          <a:latin typeface="Arial" pitchFamily="34" charset="0"/>
                          <a:cs typeface="Arial" pitchFamily="34" charset="0"/>
                        </a:rPr>
                        <a:t>des errechneten Wertes für das Referenzgebäude.</a:t>
                      </a:r>
                    </a:p>
                  </a:txBody>
                  <a:tcPr marL="9525" marR="9525" marT="9525" marB="0">
                    <a:lnL>
                      <a:noFill/>
                    </a:lnL>
                    <a:lnR>
                      <a:noFill/>
                    </a:lnR>
                    <a:lnT>
                      <a:noFill/>
                    </a:lnT>
                    <a:lnB>
                      <a:noFill/>
                    </a:lnB>
                  </a:tcPr>
                </a:tc>
              </a:tr>
            </a:tbl>
          </a:graphicData>
        </a:graphic>
      </p:graphicFrame>
      <p:sp>
        <p:nvSpPr>
          <p:cNvPr id="10" name="Rechteck 9"/>
          <p:cNvSpPr/>
          <p:nvPr/>
        </p:nvSpPr>
        <p:spPr>
          <a:xfrm>
            <a:off x="431857" y="4709128"/>
            <a:ext cx="8244305" cy="1015663"/>
          </a:xfrm>
          <a:prstGeom prst="rect">
            <a:avLst/>
          </a:prstGeom>
        </p:spPr>
        <p:txBody>
          <a:bodyPr wrap="square">
            <a:spAutoFit/>
          </a:bodyPr>
          <a:lstStyle/>
          <a:p>
            <a:pPr>
              <a:buClr>
                <a:schemeClr val="tx1">
                  <a:lumMod val="75000"/>
                  <a:lumOff val="25000"/>
                </a:schemeClr>
              </a:buClr>
              <a:tabLst>
                <a:tab pos="8255000" algn="r"/>
              </a:tabLst>
            </a:pPr>
            <a:r>
              <a:rPr lang="de-DE" altLang="de-DE" sz="2000" b="1" dirty="0" smtClean="0">
                <a:solidFill>
                  <a:srgbClr val="C00000"/>
                </a:solidFill>
                <a:latin typeface="Arial" pitchFamily="34" charset="0"/>
                <a:cs typeface="Arial" pitchFamily="34" charset="0"/>
              </a:rPr>
              <a:t>Grundsätzlich gilt:</a:t>
            </a:r>
          </a:p>
          <a:p>
            <a:pPr>
              <a:buClr>
                <a:schemeClr val="tx1">
                  <a:lumMod val="75000"/>
                  <a:lumOff val="25000"/>
                </a:schemeClr>
              </a:buClr>
              <a:tabLst>
                <a:tab pos="8255000" algn="r"/>
              </a:tabLst>
            </a:pPr>
            <a:r>
              <a:rPr lang="de-DE" altLang="de-DE" sz="2000" b="1" dirty="0" smtClean="0">
                <a:solidFill>
                  <a:schemeClr val="tx1">
                    <a:lumMod val="75000"/>
                    <a:lumOff val="25000"/>
                  </a:schemeClr>
                </a:solidFill>
                <a:latin typeface="Arial" pitchFamily="34" charset="0"/>
                <a:cs typeface="Arial" pitchFamily="34" charset="0"/>
              </a:rPr>
              <a:t>Je kleiner die Kennzahl des Effizienzhauses, umso geringer der Energiebedarf des </a:t>
            </a:r>
            <a:r>
              <a:rPr lang="de-DE" altLang="de-DE" sz="2000" b="1" dirty="0">
                <a:solidFill>
                  <a:schemeClr val="tx1">
                    <a:lumMod val="75000"/>
                    <a:lumOff val="25000"/>
                  </a:schemeClr>
                </a:solidFill>
                <a:latin typeface="Arial" pitchFamily="34" charset="0"/>
                <a:cs typeface="Arial" pitchFamily="34" charset="0"/>
              </a:rPr>
              <a:t>G</a:t>
            </a:r>
            <a:r>
              <a:rPr lang="de-DE" altLang="de-DE" sz="2000" b="1" dirty="0" smtClean="0">
                <a:solidFill>
                  <a:schemeClr val="tx1">
                    <a:lumMod val="75000"/>
                    <a:lumOff val="25000"/>
                  </a:schemeClr>
                </a:solidFill>
                <a:latin typeface="Arial" pitchFamily="34" charset="0"/>
                <a:cs typeface="Arial" pitchFamily="34" charset="0"/>
              </a:rPr>
              <a:t>ebäudes und umso höher die Förderung.</a:t>
            </a:r>
            <a:endParaRPr lang="de-DE" altLang="de-DE" sz="2000" b="1" dirty="0">
              <a:solidFill>
                <a:schemeClr val="tx1">
                  <a:lumMod val="75000"/>
                  <a:lumOff val="25000"/>
                </a:schemeClr>
              </a:solidFill>
              <a:latin typeface="Arial" pitchFamily="34" charset="0"/>
              <a:cs typeface="Arial" pitchFamily="34" charset="0"/>
            </a:endParaRPr>
          </a:p>
        </p:txBody>
      </p:sp>
      <p:sp>
        <p:nvSpPr>
          <p:cNvPr id="11" name="Textfeld 10"/>
          <p:cNvSpPr txBox="1"/>
          <p:nvPr/>
        </p:nvSpPr>
        <p:spPr>
          <a:xfrm>
            <a:off x="7705065" y="4527826"/>
            <a:ext cx="1282996" cy="400110"/>
          </a:xfrm>
          <a:prstGeom prst="rect">
            <a:avLst/>
          </a:prstGeom>
          <a:noFill/>
        </p:spPr>
        <p:txBody>
          <a:bodyPr wrap="square" rtlCol="0">
            <a:spAutoFit/>
          </a:bodyPr>
          <a:lstStyle/>
          <a:p>
            <a:r>
              <a:rPr lang="de-DE" sz="2000" dirty="0" smtClean="0"/>
              <a:t>*</a:t>
            </a:r>
            <a:r>
              <a:rPr lang="de-DE" sz="1200" dirty="0" smtClean="0"/>
              <a:t> Zielwert</a:t>
            </a:r>
            <a:endParaRPr lang="de-DE" sz="1200" dirty="0"/>
          </a:p>
        </p:txBody>
      </p:sp>
    </p:spTree>
    <p:extLst>
      <p:ext uri="{BB962C8B-B14F-4D97-AF65-F5344CB8AC3E}">
        <p14:creationId xmlns:p14="http://schemas.microsoft.com/office/powerpoint/2010/main" val="3372166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t>
            </a:r>
            <a:r>
              <a:rPr lang="de-DE" cap="none" dirty="0" smtClean="0"/>
              <a:t>f</a:t>
            </a:r>
            <a:r>
              <a:rPr lang="de-DE" dirty="0" smtClean="0"/>
              <a:t>W Förderprogramme</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Sanierung zum KfW Effizienzhaus</a:t>
            </a:r>
          </a:p>
        </p:txBody>
      </p:sp>
      <p:sp>
        <p:nvSpPr>
          <p:cNvPr id="6" name="Rectangle 2"/>
          <p:cNvSpPr txBox="1">
            <a:spLocks noChangeArrowheads="1"/>
          </p:cNvSpPr>
          <p:nvPr/>
        </p:nvSpPr>
        <p:spPr>
          <a:xfrm>
            <a:off x="463770" y="2361376"/>
            <a:ext cx="8291146" cy="3507796"/>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000">
              <a:spcBef>
                <a:spcPts val="576"/>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Antragstellung </a:t>
            </a:r>
            <a:r>
              <a:rPr lang="de-DE" altLang="de-DE" sz="2400" b="1" dirty="0" smtClean="0">
                <a:solidFill>
                  <a:schemeClr val="tx1">
                    <a:lumMod val="75000"/>
                    <a:lumOff val="25000"/>
                  </a:schemeClr>
                </a:solidFill>
                <a:latin typeface="Arial" pitchFamily="34" charset="0"/>
                <a:cs typeface="Arial" pitchFamily="34" charset="0"/>
              </a:rPr>
              <a:t>vor</a:t>
            </a:r>
            <a:r>
              <a:rPr lang="de-DE" altLang="de-DE" sz="2400" dirty="0" smtClean="0">
                <a:solidFill>
                  <a:schemeClr val="tx1">
                    <a:lumMod val="75000"/>
                    <a:lumOff val="25000"/>
                  </a:schemeClr>
                </a:solidFill>
                <a:latin typeface="Arial" pitchFamily="34" charset="0"/>
                <a:cs typeface="Arial" pitchFamily="34" charset="0"/>
              </a:rPr>
              <a:t> Beginn der Maßnahme</a:t>
            </a:r>
          </a:p>
          <a:p>
            <a:pPr marL="342000">
              <a:spcBef>
                <a:spcPts val="576"/>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Ausführung durch eine Fachfirma</a:t>
            </a:r>
          </a:p>
          <a:p>
            <a:pPr marL="342000">
              <a:spcBef>
                <a:spcPts val="576"/>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Eine energetische Fachplanung und Baubegleitung durch einen Sachverständigen sind nachzuweisen.</a:t>
            </a:r>
          </a:p>
          <a:p>
            <a:pPr marL="342000">
              <a:spcBef>
                <a:spcPts val="576"/>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Ein Hydraulischer Abgleich ist durchzuführen </a:t>
            </a:r>
          </a:p>
          <a:p>
            <a:pPr marL="342000">
              <a:spcBef>
                <a:spcPts val="576"/>
              </a:spcBef>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Messung der Luftdichtheit  der Gebäudehülle bei KfW-Effizienzhäusern 55 und 70</a:t>
            </a:r>
          </a:p>
          <a:p>
            <a:pPr marL="342000">
              <a:spcBef>
                <a:spcPts val="0"/>
              </a:spcBef>
              <a:buClr>
                <a:srgbClr val="FF3300"/>
              </a:buClr>
              <a:buFont typeface="Wingdings" pitchFamily="2" charset="2"/>
              <a:buChar char="§"/>
              <a:tabLst>
                <a:tab pos="8255000" algn="r"/>
              </a:tabLst>
            </a:pPr>
            <a:endParaRPr lang="de-DE" altLang="de-DE" sz="2400" b="1" dirty="0" smtClean="0">
              <a:solidFill>
                <a:schemeClr val="tx1">
                  <a:lumMod val="75000"/>
                  <a:lumOff val="25000"/>
                </a:schemeClr>
              </a:solidFill>
              <a:latin typeface="Arial" pitchFamily="34" charset="0"/>
              <a:cs typeface="Arial" pitchFamily="34" charset="0"/>
            </a:endParaRPr>
          </a:p>
          <a:p>
            <a:pPr>
              <a:buClr>
                <a:srgbClr val="FF3300"/>
              </a:buClr>
              <a:buFont typeface="Wingdings" pitchFamily="2" charset="2"/>
              <a:buChar char="§"/>
              <a:tabLst>
                <a:tab pos="8255000" algn="r"/>
              </a:tabLst>
            </a:pPr>
            <a:endParaRPr lang="de-DE" altLang="de-DE" sz="2400" b="1" dirty="0">
              <a:solidFill>
                <a:srgbClr val="0000FF"/>
              </a:solidFill>
              <a:latin typeface="Arial" pitchFamily="34" charset="0"/>
              <a:cs typeface="Arial" pitchFamily="34" charset="0"/>
            </a:endParaRPr>
          </a:p>
        </p:txBody>
      </p:sp>
      <p:sp>
        <p:nvSpPr>
          <p:cNvPr id="5" name="Rectangle 2"/>
          <p:cNvSpPr txBox="1">
            <a:spLocks noChangeArrowheads="1"/>
          </p:cNvSpPr>
          <p:nvPr/>
        </p:nvSpPr>
        <p:spPr>
          <a:xfrm>
            <a:off x="467308" y="1642255"/>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400" b="1" dirty="0" smtClean="0">
                <a:solidFill>
                  <a:srgbClr val="C00000"/>
                </a:solidFill>
                <a:latin typeface="Arial" pitchFamily="34" charset="0"/>
                <a:cs typeface="Arial" pitchFamily="34" charset="0"/>
              </a:rPr>
              <a:t>Weitere Fördervoraussetzungen</a:t>
            </a:r>
          </a:p>
        </p:txBody>
      </p:sp>
    </p:spTree>
    <p:extLst>
      <p:ext uri="{BB962C8B-B14F-4D97-AF65-F5344CB8AC3E}">
        <p14:creationId xmlns:p14="http://schemas.microsoft.com/office/powerpoint/2010/main" val="304613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a:t>
            </a:r>
            <a:r>
              <a:rPr lang="de-DE" cap="none" dirty="0" smtClean="0"/>
              <a:t>f</a:t>
            </a:r>
            <a:r>
              <a:rPr lang="de-DE" dirty="0" smtClean="0"/>
              <a:t>W Förderprogramme</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Einzelmaßnahmen/Baubegleitung</a:t>
            </a:r>
          </a:p>
        </p:txBody>
      </p:sp>
      <p:sp>
        <p:nvSpPr>
          <p:cNvPr id="5" name="Rectangle 2"/>
          <p:cNvSpPr txBox="1">
            <a:spLocks noChangeArrowheads="1"/>
          </p:cNvSpPr>
          <p:nvPr/>
        </p:nvSpPr>
        <p:spPr>
          <a:xfrm>
            <a:off x="484029" y="1636701"/>
            <a:ext cx="8397966" cy="494485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3300"/>
              </a:buClr>
              <a:buFont typeface="Wingdings" pitchFamily="2" charset="2"/>
              <a:buNone/>
              <a:tabLst>
                <a:tab pos="8255000" algn="r"/>
              </a:tabLst>
            </a:pPr>
            <a:r>
              <a:rPr lang="de-DE" altLang="de-DE" sz="2400" b="1" dirty="0" smtClean="0">
                <a:solidFill>
                  <a:srgbClr val="C00000"/>
                </a:solidFill>
                <a:latin typeface="Arial" pitchFamily="34" charset="0"/>
                <a:cs typeface="Arial" pitchFamily="34" charset="0"/>
              </a:rPr>
              <a:t>Einzelmaßnahmen</a:t>
            </a:r>
          </a:p>
          <a:p>
            <a:pPr>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Bauteilanforderungen sind einzuhalten</a:t>
            </a:r>
          </a:p>
          <a:p>
            <a:pPr>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Eine energetische Fachplanung und Begleitung durch einen Sachverständigen sind nachzuweisen</a:t>
            </a:r>
          </a:p>
          <a:p>
            <a:pPr>
              <a:buClr>
                <a:schemeClr val="tx1">
                  <a:lumMod val="75000"/>
                  <a:lumOff val="25000"/>
                </a:schemeClr>
              </a:buClr>
              <a:tabLst>
                <a:tab pos="8255000" algn="r"/>
              </a:tabLst>
            </a:pPr>
            <a:r>
              <a:rPr lang="de-DE" altLang="de-DE" sz="2400" dirty="0" smtClean="0">
                <a:solidFill>
                  <a:schemeClr val="tx1">
                    <a:lumMod val="75000"/>
                    <a:lumOff val="25000"/>
                  </a:schemeClr>
                </a:solidFill>
                <a:latin typeface="Arial" pitchFamily="34" charset="0"/>
                <a:cs typeface="Arial" pitchFamily="34" charset="0"/>
              </a:rPr>
              <a:t>Bei bestimmten Maßnahmen ist ein Hydraulischer Abgleich durchzuführen</a:t>
            </a:r>
          </a:p>
          <a:p>
            <a:pPr marL="0" indent="0">
              <a:spcBef>
                <a:spcPts val="2400"/>
              </a:spcBef>
              <a:buClr>
                <a:srgbClr val="FF3300"/>
              </a:buClr>
              <a:buNone/>
              <a:tabLst>
                <a:tab pos="8255000" algn="r"/>
              </a:tabLst>
            </a:pPr>
            <a:r>
              <a:rPr lang="de-DE" altLang="de-DE" sz="2400" b="1" dirty="0" smtClean="0">
                <a:solidFill>
                  <a:srgbClr val="C00000"/>
                </a:solidFill>
                <a:latin typeface="Arial" pitchFamily="34" charset="0"/>
                <a:cs typeface="Arial" pitchFamily="34" charset="0"/>
              </a:rPr>
              <a:t>Qualifizierte Baubegleitung</a:t>
            </a:r>
          </a:p>
          <a:p>
            <a:pPr>
              <a:spcBef>
                <a:spcPts val="600"/>
              </a:spcBef>
              <a:buClr>
                <a:srgbClr val="FF3300"/>
              </a:buClr>
              <a:buFont typeface="Wingdings" pitchFamily="2" charset="2"/>
              <a:buNone/>
              <a:tabLst>
                <a:tab pos="8255000" algn="r"/>
              </a:tabLst>
            </a:pPr>
            <a:r>
              <a:rPr lang="de-DE" altLang="de-DE" sz="2400" dirty="0" smtClean="0">
                <a:solidFill>
                  <a:schemeClr val="tx1">
                    <a:lumMod val="75000"/>
                    <a:lumOff val="25000"/>
                  </a:schemeClr>
                </a:solidFill>
                <a:latin typeface="Arial" pitchFamily="34" charset="0"/>
                <a:cs typeface="Arial" pitchFamily="34" charset="0"/>
              </a:rPr>
              <a:t>Zuschuss von 50 %, maximal 4.000,- €</a:t>
            </a:r>
          </a:p>
          <a:p>
            <a:pPr>
              <a:buClr>
                <a:srgbClr val="FF3300"/>
              </a:buClr>
              <a:buFont typeface="Wingdings" pitchFamily="2" charset="2"/>
              <a:buNone/>
              <a:tabLst>
                <a:tab pos="8255000" algn="r"/>
              </a:tabLst>
            </a:pPr>
            <a:endParaRPr lang="de-DE" altLang="de-DE" sz="2400" dirty="0">
              <a:solidFill>
                <a:schemeClr val="tx1">
                  <a:lumMod val="75000"/>
                  <a:lumOff val="25000"/>
                </a:schemeClr>
              </a:solidFill>
              <a:latin typeface="Arial" pitchFamily="34" charset="0"/>
              <a:cs typeface="Arial" pitchFamily="34" charset="0"/>
            </a:endParaRPr>
          </a:p>
          <a:p>
            <a:pPr>
              <a:buClr>
                <a:srgbClr val="FF3300"/>
              </a:buClr>
              <a:buFont typeface="Wingdings" pitchFamily="2" charset="2"/>
              <a:buNone/>
              <a:tabLst>
                <a:tab pos="8255000" algn="r"/>
              </a:tabLst>
            </a:pPr>
            <a:r>
              <a:rPr lang="de-DE" altLang="de-DE" sz="2400" b="1" dirty="0" smtClean="0">
                <a:solidFill>
                  <a:schemeClr val="tx1">
                    <a:lumMod val="75000"/>
                    <a:lumOff val="25000"/>
                  </a:schemeClr>
                </a:solidFill>
                <a:latin typeface="Arial" pitchFamily="34" charset="0"/>
                <a:cs typeface="Arial" pitchFamily="34" charset="0"/>
              </a:rPr>
              <a:t>Weitere Informationen unter www.kfw.de</a:t>
            </a:r>
          </a:p>
          <a:p>
            <a:pPr>
              <a:buClr>
                <a:srgbClr val="FF3300"/>
              </a:buClr>
              <a:buFont typeface="Wingdings" pitchFamily="2" charset="2"/>
              <a:buChar char="§"/>
              <a:tabLst>
                <a:tab pos="8255000" algn="r"/>
              </a:tabLst>
            </a:pPr>
            <a:endParaRPr lang="de-DE" altLang="de-DE" b="1" dirty="0">
              <a:solidFill>
                <a:srgbClr val="0000FF"/>
              </a:solidFill>
            </a:endParaRPr>
          </a:p>
        </p:txBody>
      </p:sp>
    </p:spTree>
    <p:extLst>
      <p:ext uri="{BB962C8B-B14F-4D97-AF65-F5344CB8AC3E}">
        <p14:creationId xmlns:p14="http://schemas.microsoft.com/office/powerpoint/2010/main" val="375693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Förderprogramm BAFA</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Zur Nutzung Erneuerbarer Energien</a:t>
            </a:r>
          </a:p>
        </p:txBody>
      </p:sp>
      <p:sp>
        <p:nvSpPr>
          <p:cNvPr id="6" name="Rectangle 3"/>
          <p:cNvSpPr txBox="1">
            <a:spLocks noChangeArrowheads="1"/>
          </p:cNvSpPr>
          <p:nvPr/>
        </p:nvSpPr>
        <p:spPr>
          <a:xfrm>
            <a:off x="458880" y="1577350"/>
            <a:ext cx="8387419" cy="4568270"/>
          </a:xfrm>
          <a:prstGeom prst="rect">
            <a:avLst/>
          </a:prstGeom>
        </p:spPr>
        <p:txBody>
          <a:bodyPr lIns="18000" tIns="10800" rIns="18000" bIns="10800"/>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000125">
              <a:buClr>
                <a:schemeClr val="tx1">
                  <a:lumMod val="75000"/>
                  <a:lumOff val="25000"/>
                </a:schemeClr>
              </a:buClr>
              <a:buNone/>
              <a:tabLst>
                <a:tab pos="4840288" algn="l"/>
                <a:tab pos="8077200" algn="r"/>
              </a:tabLst>
            </a:pPr>
            <a:r>
              <a:rPr lang="de-DE" altLang="de-DE" sz="1800" b="1" dirty="0" smtClean="0">
                <a:solidFill>
                  <a:srgbClr val="C00000"/>
                </a:solidFill>
                <a:latin typeface="Arial" pitchFamily="34" charset="0"/>
                <a:cs typeface="Arial" pitchFamily="34" charset="0"/>
              </a:rPr>
              <a:t>Thermische Solaranlagen</a:t>
            </a:r>
          </a:p>
          <a:p>
            <a:pPr marL="0" lvl="1" indent="0" defTabSz="1000125">
              <a:buClr>
                <a:schemeClr val="tx1">
                  <a:lumMod val="75000"/>
                  <a:lumOff val="25000"/>
                </a:schemeClr>
              </a:buClr>
              <a:buNone/>
              <a:tabLst>
                <a:tab pos="4840288" algn="l"/>
                <a:tab pos="8077200" algn="r"/>
              </a:tabLst>
            </a:pPr>
            <a:r>
              <a:rPr lang="de-DE" altLang="de-DE" sz="1800" dirty="0" smtClean="0">
                <a:solidFill>
                  <a:srgbClr val="C00000"/>
                </a:solidFill>
                <a:latin typeface="Arial" pitchFamily="34" charset="0"/>
                <a:cs typeface="Arial" pitchFamily="34" charset="0"/>
              </a:rPr>
              <a:t>       Anlage zur Warmwasserbereitung</a:t>
            </a:r>
            <a:r>
              <a:rPr lang="de-DE" altLang="de-DE" sz="1800" dirty="0">
                <a:solidFill>
                  <a:srgbClr val="C00000"/>
                </a:solidFill>
                <a:latin typeface="Arial" pitchFamily="34" charset="0"/>
                <a:cs typeface="Arial" pitchFamily="34" charset="0"/>
              </a:rPr>
              <a:t>:               </a:t>
            </a:r>
            <a:r>
              <a:rPr lang="de-DE" altLang="de-DE" sz="1800" dirty="0" smtClean="0">
                <a:solidFill>
                  <a:srgbClr val="C00000"/>
                </a:solidFill>
                <a:latin typeface="Arial" pitchFamily="34" charset="0"/>
                <a:cs typeface="Arial" pitchFamily="34" charset="0"/>
              </a:rPr>
              <a:t>50,- </a:t>
            </a:r>
            <a:r>
              <a:rPr lang="de-DE" altLang="de-DE" sz="1800" dirty="0">
                <a:solidFill>
                  <a:srgbClr val="C00000"/>
                </a:solidFill>
                <a:latin typeface="Arial" pitchFamily="34" charset="0"/>
                <a:cs typeface="Arial" pitchFamily="34" charset="0"/>
              </a:rPr>
              <a:t>€/m</a:t>
            </a:r>
            <a:r>
              <a:rPr lang="de-DE" altLang="de-DE" sz="1800" baseline="30000" dirty="0">
                <a:solidFill>
                  <a:srgbClr val="C00000"/>
                </a:solidFill>
                <a:latin typeface="Arial" pitchFamily="34" charset="0"/>
                <a:cs typeface="Arial" pitchFamily="34" charset="0"/>
              </a:rPr>
              <a:t>2</a:t>
            </a:r>
            <a:r>
              <a:rPr lang="de-DE" altLang="de-DE" sz="1800" dirty="0">
                <a:solidFill>
                  <a:srgbClr val="C00000"/>
                </a:solidFill>
                <a:latin typeface="Arial" pitchFamily="34" charset="0"/>
                <a:cs typeface="Arial" pitchFamily="34" charset="0"/>
              </a:rPr>
              <a:t> </a:t>
            </a:r>
            <a:r>
              <a:rPr lang="de-DE" altLang="de-DE" sz="1800" dirty="0" err="1">
                <a:solidFill>
                  <a:srgbClr val="C00000"/>
                </a:solidFill>
                <a:latin typeface="Arial" pitchFamily="34" charset="0"/>
                <a:cs typeface="Arial" pitchFamily="34" charset="0"/>
              </a:rPr>
              <a:t>Koll.fl</a:t>
            </a:r>
            <a:r>
              <a:rPr lang="de-DE" altLang="de-DE" sz="1800" dirty="0">
                <a:solidFill>
                  <a:srgbClr val="C00000"/>
                </a:solidFill>
                <a:latin typeface="Arial" pitchFamily="34" charset="0"/>
                <a:cs typeface="Arial" pitchFamily="34" charset="0"/>
              </a:rPr>
              <a:t>.; mind. </a:t>
            </a:r>
            <a:r>
              <a:rPr lang="de-DE" altLang="de-DE" sz="1800" dirty="0" smtClean="0">
                <a:solidFill>
                  <a:srgbClr val="C00000"/>
                </a:solidFill>
                <a:latin typeface="Arial" pitchFamily="34" charset="0"/>
                <a:cs typeface="Arial" pitchFamily="34" charset="0"/>
              </a:rPr>
              <a:t>500 </a:t>
            </a:r>
            <a:r>
              <a:rPr lang="de-DE" altLang="de-DE" sz="1800" dirty="0">
                <a:solidFill>
                  <a:srgbClr val="C00000"/>
                </a:solidFill>
                <a:latin typeface="Arial" pitchFamily="34" charset="0"/>
                <a:cs typeface="Arial" pitchFamily="34" charset="0"/>
              </a:rPr>
              <a:t>€</a:t>
            </a:r>
          </a:p>
          <a:p>
            <a:pPr marL="0" indent="0" defTabSz="1000125">
              <a:buClr>
                <a:schemeClr val="tx1">
                  <a:lumMod val="75000"/>
                  <a:lumOff val="25000"/>
                </a:schemeClr>
              </a:buClr>
              <a:buNone/>
              <a:tabLst>
                <a:tab pos="4840288" algn="l"/>
                <a:tab pos="8077200" algn="r"/>
              </a:tabLst>
            </a:pPr>
            <a:r>
              <a:rPr lang="de-DE" altLang="de-DE" sz="1800" dirty="0">
                <a:solidFill>
                  <a:srgbClr val="C00000"/>
                </a:solidFill>
                <a:latin typeface="Arial" pitchFamily="34" charset="0"/>
                <a:cs typeface="Arial" pitchFamily="34" charset="0"/>
              </a:rPr>
              <a:t> </a:t>
            </a:r>
            <a:r>
              <a:rPr lang="de-DE" altLang="de-DE" sz="1800" dirty="0" smtClean="0">
                <a:solidFill>
                  <a:srgbClr val="C00000"/>
                </a:solidFill>
                <a:latin typeface="Arial" pitchFamily="34" charset="0"/>
                <a:cs typeface="Arial" pitchFamily="34" charset="0"/>
              </a:rPr>
              <a:t>      </a:t>
            </a:r>
            <a:r>
              <a:rPr lang="de-DE" altLang="de-DE" sz="1800" dirty="0" smtClean="0">
                <a:solidFill>
                  <a:srgbClr val="000000"/>
                </a:solidFill>
                <a:latin typeface="Arial" pitchFamily="34" charset="0"/>
                <a:cs typeface="Arial" pitchFamily="34" charset="0"/>
              </a:rPr>
              <a:t>Kombianlagen für HZG und WW: 	</a:t>
            </a:r>
            <a:r>
              <a:rPr lang="de-DE" altLang="de-DE" sz="1800" dirty="0" smtClean="0">
                <a:solidFill>
                  <a:srgbClr val="C00000"/>
                </a:solidFill>
                <a:latin typeface="Arial" pitchFamily="34" charset="0"/>
                <a:cs typeface="Arial" pitchFamily="34" charset="0"/>
              </a:rPr>
              <a:t>140,- €/m</a:t>
            </a:r>
            <a:r>
              <a:rPr lang="de-DE" altLang="de-DE" sz="1800" baseline="30000" dirty="0" smtClean="0">
                <a:solidFill>
                  <a:srgbClr val="C00000"/>
                </a:solidFill>
                <a:latin typeface="Arial" pitchFamily="34" charset="0"/>
                <a:cs typeface="Arial" pitchFamily="34" charset="0"/>
              </a:rPr>
              <a:t>2</a:t>
            </a:r>
            <a:r>
              <a:rPr lang="de-DE" altLang="de-DE" sz="1800" dirty="0" smtClean="0">
                <a:solidFill>
                  <a:srgbClr val="C00000"/>
                </a:solidFill>
                <a:latin typeface="Arial" pitchFamily="34" charset="0"/>
                <a:cs typeface="Arial" pitchFamily="34" charset="0"/>
              </a:rPr>
              <a:t> </a:t>
            </a:r>
            <a:r>
              <a:rPr lang="de-DE" altLang="de-DE" sz="1800" dirty="0" err="1" smtClean="0">
                <a:solidFill>
                  <a:srgbClr val="C00000"/>
                </a:solidFill>
                <a:latin typeface="Arial" pitchFamily="34" charset="0"/>
                <a:cs typeface="Arial" pitchFamily="34" charset="0"/>
              </a:rPr>
              <a:t>Koll.fl</a:t>
            </a:r>
            <a:r>
              <a:rPr lang="de-DE" altLang="de-DE" sz="1800" dirty="0" smtClean="0">
                <a:solidFill>
                  <a:srgbClr val="C00000"/>
                </a:solidFill>
                <a:latin typeface="Arial" pitchFamily="34" charset="0"/>
                <a:cs typeface="Arial" pitchFamily="34" charset="0"/>
              </a:rPr>
              <a:t>.; mind. 2.000 €</a:t>
            </a:r>
          </a:p>
          <a:p>
            <a:pPr defTabSz="1000125">
              <a:spcBef>
                <a:spcPct val="10000"/>
              </a:spcBef>
              <a:buClr>
                <a:srgbClr val="FF3300"/>
              </a:buClr>
              <a:buFont typeface="Wingdings" pitchFamily="2" charset="2"/>
              <a:buNone/>
              <a:tabLst>
                <a:tab pos="4840288" algn="l"/>
                <a:tab pos="8077200" algn="r"/>
              </a:tabLst>
            </a:pPr>
            <a:r>
              <a:rPr lang="de-DE" altLang="de-DE" sz="1800" dirty="0" smtClean="0">
                <a:solidFill>
                  <a:srgbClr val="000000"/>
                </a:solidFill>
                <a:latin typeface="Arial" pitchFamily="34" charset="0"/>
                <a:cs typeface="Arial" pitchFamily="34" charset="0"/>
              </a:rPr>
              <a:t>	  plus Brennwertkessel (erstmalig): 	</a:t>
            </a:r>
            <a:r>
              <a:rPr lang="de-DE" altLang="de-DE" sz="1800" dirty="0" smtClean="0">
                <a:solidFill>
                  <a:srgbClr val="C00000"/>
                </a:solidFill>
                <a:latin typeface="Arial" pitchFamily="34" charset="0"/>
                <a:cs typeface="Arial" pitchFamily="34" charset="0"/>
              </a:rPr>
              <a:t>500,- € pauschal</a:t>
            </a:r>
          </a:p>
          <a:p>
            <a:pPr defTabSz="1000125">
              <a:spcBef>
                <a:spcPct val="10000"/>
              </a:spcBef>
              <a:buClr>
                <a:srgbClr val="FF3300"/>
              </a:buClr>
              <a:buFont typeface="Wingdings" pitchFamily="2" charset="2"/>
              <a:buNone/>
              <a:tabLst>
                <a:tab pos="4840288" algn="l"/>
                <a:tab pos="8077200" algn="r"/>
              </a:tabLst>
            </a:pPr>
            <a:r>
              <a:rPr lang="de-DE" altLang="de-DE" sz="1800" dirty="0" smtClean="0">
                <a:solidFill>
                  <a:srgbClr val="000000"/>
                </a:solidFill>
                <a:latin typeface="Arial" pitchFamily="34" charset="0"/>
                <a:cs typeface="Arial" pitchFamily="34" charset="0"/>
              </a:rPr>
              <a:t>	  plus Pellet- oder Scheitholzkessel oder plus </a:t>
            </a:r>
            <a:r>
              <a:rPr lang="de-DE" altLang="de-DE" sz="1800" dirty="0" err="1" smtClean="0">
                <a:solidFill>
                  <a:srgbClr val="000000"/>
                </a:solidFill>
                <a:latin typeface="Arial" pitchFamily="34" charset="0"/>
                <a:cs typeface="Arial" pitchFamily="34" charset="0"/>
              </a:rPr>
              <a:t>Pelletofen</a:t>
            </a:r>
            <a:r>
              <a:rPr lang="de-DE" altLang="de-DE" sz="1800" dirty="0" smtClean="0">
                <a:solidFill>
                  <a:srgbClr val="000000"/>
                </a:solidFill>
                <a:latin typeface="Arial" pitchFamily="34" charset="0"/>
                <a:cs typeface="Arial" pitchFamily="34" charset="0"/>
              </a:rPr>
              <a:t> mit  </a:t>
            </a:r>
            <a:br>
              <a:rPr lang="de-DE" altLang="de-DE" sz="1800" dirty="0" smtClean="0">
                <a:solidFill>
                  <a:srgbClr val="000000"/>
                </a:solidFill>
                <a:latin typeface="Arial" pitchFamily="34" charset="0"/>
                <a:cs typeface="Arial" pitchFamily="34" charset="0"/>
              </a:rPr>
            </a:br>
            <a:r>
              <a:rPr lang="de-DE" altLang="de-DE" sz="1800" dirty="0" smtClean="0">
                <a:solidFill>
                  <a:srgbClr val="000000"/>
                </a:solidFill>
                <a:latin typeface="Arial" pitchFamily="34" charset="0"/>
                <a:cs typeface="Arial" pitchFamily="34" charset="0"/>
              </a:rPr>
              <a:t>  Wassertasche, oder plus Wärmepumpe: 	</a:t>
            </a:r>
            <a:r>
              <a:rPr lang="de-DE" altLang="de-DE" sz="1800" dirty="0" smtClean="0">
                <a:solidFill>
                  <a:srgbClr val="C00000"/>
                </a:solidFill>
                <a:latin typeface="Arial" pitchFamily="34" charset="0"/>
                <a:cs typeface="Arial" pitchFamily="34" charset="0"/>
              </a:rPr>
              <a:t>500,- € pauschal</a:t>
            </a:r>
            <a:r>
              <a:rPr lang="de-DE" altLang="de-DE" sz="1800" dirty="0" smtClean="0">
                <a:solidFill>
                  <a:srgbClr val="FF3300"/>
                </a:solidFill>
                <a:latin typeface="Arial" pitchFamily="34" charset="0"/>
                <a:cs typeface="Arial" pitchFamily="34" charset="0"/>
              </a:rPr>
              <a:t/>
            </a:r>
            <a:br>
              <a:rPr lang="de-DE" altLang="de-DE" sz="1800" dirty="0" smtClean="0">
                <a:solidFill>
                  <a:srgbClr val="FF3300"/>
                </a:solidFill>
                <a:latin typeface="Arial" pitchFamily="34" charset="0"/>
                <a:cs typeface="Arial" pitchFamily="34" charset="0"/>
              </a:rPr>
            </a:br>
            <a:endParaRPr lang="de-DE" altLang="de-DE" sz="1800" dirty="0" smtClean="0">
              <a:solidFill>
                <a:srgbClr val="0000FF"/>
              </a:solidFill>
              <a:latin typeface="Arial" pitchFamily="34" charset="0"/>
              <a:cs typeface="Arial" pitchFamily="34" charset="0"/>
            </a:endParaRPr>
          </a:p>
          <a:p>
            <a:pPr marL="0" indent="0" defTabSz="1000125">
              <a:spcBef>
                <a:spcPct val="10000"/>
              </a:spcBef>
              <a:buClr>
                <a:schemeClr val="tx1">
                  <a:lumMod val="75000"/>
                  <a:lumOff val="25000"/>
                </a:schemeClr>
              </a:buClr>
              <a:buNone/>
              <a:tabLst>
                <a:tab pos="4840288" algn="l"/>
                <a:tab pos="8077200" algn="r"/>
              </a:tabLst>
            </a:pPr>
            <a:r>
              <a:rPr lang="de-DE" altLang="de-DE" sz="1800" dirty="0" smtClean="0">
                <a:solidFill>
                  <a:srgbClr val="000000"/>
                </a:solidFill>
                <a:latin typeface="Arial" pitchFamily="34" charset="0"/>
                <a:cs typeface="Arial" pitchFamily="34" charset="0"/>
              </a:rPr>
              <a:t> </a:t>
            </a:r>
            <a:r>
              <a:rPr lang="de-DE" altLang="de-DE" sz="1800" b="1" dirty="0" err="1" smtClean="0">
                <a:solidFill>
                  <a:srgbClr val="C00000"/>
                </a:solidFill>
                <a:latin typeface="Arial" pitchFamily="34" charset="0"/>
                <a:cs typeface="Arial" pitchFamily="34" charset="0"/>
              </a:rPr>
              <a:t>Pelletöfen</a:t>
            </a:r>
            <a:r>
              <a:rPr lang="de-DE" altLang="de-DE" sz="1800" b="1" dirty="0" smtClean="0">
                <a:solidFill>
                  <a:srgbClr val="C00000"/>
                </a:solidFill>
                <a:latin typeface="Arial" pitchFamily="34" charset="0"/>
                <a:cs typeface="Arial" pitchFamily="34" charset="0"/>
              </a:rPr>
              <a:t> und -kessel</a:t>
            </a:r>
            <a:endParaRPr lang="de-DE" altLang="de-DE" sz="1800" dirty="0" smtClean="0">
              <a:solidFill>
                <a:srgbClr val="C00000"/>
              </a:solidFill>
              <a:latin typeface="Arial" pitchFamily="34" charset="0"/>
              <a:cs typeface="Arial" pitchFamily="34" charset="0"/>
            </a:endParaRPr>
          </a:p>
          <a:p>
            <a:pPr lvl="1" defTabSz="1000125">
              <a:spcBef>
                <a:spcPct val="10000"/>
              </a:spcBef>
              <a:buClr>
                <a:srgbClr val="FF3300"/>
              </a:buClr>
              <a:buFont typeface="Wingdings" pitchFamily="2" charset="2"/>
              <a:buNone/>
              <a:tabLst>
                <a:tab pos="4840288" algn="l"/>
                <a:tab pos="8077200" algn="r"/>
              </a:tabLst>
            </a:pPr>
            <a:r>
              <a:rPr lang="de-DE" altLang="de-DE" sz="1800" dirty="0" err="1" smtClean="0">
                <a:solidFill>
                  <a:srgbClr val="000000"/>
                </a:solidFill>
                <a:latin typeface="Arial" pitchFamily="34" charset="0"/>
                <a:cs typeface="Arial" pitchFamily="34" charset="0"/>
              </a:rPr>
              <a:t>Pelletofen</a:t>
            </a:r>
            <a:r>
              <a:rPr lang="de-DE" altLang="de-DE" sz="1800" dirty="0" smtClean="0">
                <a:solidFill>
                  <a:srgbClr val="000000"/>
                </a:solidFill>
                <a:latin typeface="Arial" pitchFamily="34" charset="0"/>
                <a:cs typeface="Arial" pitchFamily="34" charset="0"/>
              </a:rPr>
              <a:t> mit Wassertasche	</a:t>
            </a:r>
            <a:r>
              <a:rPr lang="de-DE" altLang="de-DE" sz="1800" dirty="0" smtClean="0">
                <a:solidFill>
                  <a:srgbClr val="C00000"/>
                </a:solidFill>
                <a:latin typeface="Arial" pitchFamily="34" charset="0"/>
                <a:cs typeface="Arial" pitchFamily="34" charset="0"/>
              </a:rPr>
              <a:t>80,- € je kW, mind. 2.000,- €</a:t>
            </a:r>
          </a:p>
          <a:p>
            <a:pPr lvl="1" defTabSz="1000125">
              <a:spcBef>
                <a:spcPct val="10000"/>
              </a:spcBef>
              <a:buClr>
                <a:srgbClr val="FF3300"/>
              </a:buClr>
              <a:buFont typeface="Wingdings" pitchFamily="2" charset="2"/>
              <a:buNone/>
              <a:tabLst>
                <a:tab pos="4840288" algn="l"/>
                <a:tab pos="8077200" algn="r"/>
              </a:tabLst>
            </a:pPr>
            <a:r>
              <a:rPr lang="de-DE" altLang="de-DE" sz="1800" dirty="0" smtClean="0">
                <a:solidFill>
                  <a:srgbClr val="000000"/>
                </a:solidFill>
                <a:latin typeface="Arial" pitchFamily="34" charset="0"/>
                <a:cs typeface="Arial" pitchFamily="34" charset="0"/>
              </a:rPr>
              <a:t> 	plus Solaranlage/Wärmepumpe 	</a:t>
            </a:r>
            <a:r>
              <a:rPr lang="de-DE" altLang="de-DE" sz="1800" dirty="0" smtClean="0">
                <a:solidFill>
                  <a:srgbClr val="C00000"/>
                </a:solidFill>
                <a:latin typeface="Arial" pitchFamily="34" charset="0"/>
                <a:cs typeface="Arial" pitchFamily="34" charset="0"/>
              </a:rPr>
              <a:t>500,- €</a:t>
            </a:r>
          </a:p>
          <a:p>
            <a:pPr lvl="1" defTabSz="1000125">
              <a:spcBef>
                <a:spcPct val="10000"/>
              </a:spcBef>
              <a:buClr>
                <a:srgbClr val="FF3300"/>
              </a:buClr>
              <a:buFont typeface="Wingdings" pitchFamily="2" charset="2"/>
              <a:buNone/>
              <a:tabLst>
                <a:tab pos="4840288" algn="l"/>
                <a:tab pos="8077200" algn="r"/>
              </a:tabLst>
            </a:pPr>
            <a:r>
              <a:rPr lang="de-DE" altLang="de-DE" sz="1800" dirty="0" err="1" smtClean="0">
                <a:solidFill>
                  <a:srgbClr val="000000"/>
                </a:solidFill>
                <a:latin typeface="Arial" pitchFamily="34" charset="0"/>
                <a:cs typeface="Arial" pitchFamily="34" charset="0"/>
              </a:rPr>
              <a:t>Pelletkessel</a:t>
            </a:r>
            <a:r>
              <a:rPr lang="de-DE" altLang="de-DE" sz="1800" dirty="0" smtClean="0">
                <a:solidFill>
                  <a:srgbClr val="000000"/>
                </a:solidFill>
                <a:latin typeface="Arial" pitchFamily="34" charset="0"/>
                <a:cs typeface="Arial" pitchFamily="34" charset="0"/>
              </a:rPr>
              <a:t> </a:t>
            </a:r>
            <a:r>
              <a:rPr lang="de-DE" altLang="de-DE" sz="1800" b="1" i="1" dirty="0" smtClean="0">
                <a:solidFill>
                  <a:srgbClr val="000000"/>
                </a:solidFill>
                <a:latin typeface="Arial" pitchFamily="34" charset="0"/>
                <a:cs typeface="Arial" pitchFamily="34" charset="0"/>
              </a:rPr>
              <a:t>ohne</a:t>
            </a:r>
            <a:r>
              <a:rPr lang="de-DE" altLang="de-DE" sz="1800" dirty="0" smtClean="0">
                <a:solidFill>
                  <a:srgbClr val="000000"/>
                </a:solidFill>
                <a:latin typeface="Arial" pitchFamily="34" charset="0"/>
                <a:cs typeface="Arial" pitchFamily="34" charset="0"/>
              </a:rPr>
              <a:t> Pufferspeicher	</a:t>
            </a:r>
            <a:r>
              <a:rPr lang="de-DE" altLang="de-DE" sz="1800" dirty="0" smtClean="0">
                <a:solidFill>
                  <a:srgbClr val="C00000"/>
                </a:solidFill>
                <a:latin typeface="Arial" pitchFamily="34" charset="0"/>
                <a:cs typeface="Arial" pitchFamily="34" charset="0"/>
              </a:rPr>
              <a:t>80,- € je kW, mind. 3.000,- €</a:t>
            </a:r>
          </a:p>
          <a:p>
            <a:pPr lvl="1" defTabSz="1000125">
              <a:spcBef>
                <a:spcPct val="10000"/>
              </a:spcBef>
              <a:buClr>
                <a:srgbClr val="FF3300"/>
              </a:buClr>
              <a:buFont typeface="Wingdings" pitchFamily="2" charset="2"/>
              <a:buNone/>
              <a:tabLst>
                <a:tab pos="4840288" algn="l"/>
                <a:tab pos="8077200" algn="r"/>
              </a:tabLst>
            </a:pPr>
            <a:r>
              <a:rPr lang="de-DE" altLang="de-DE" sz="1800" dirty="0" smtClean="0">
                <a:solidFill>
                  <a:srgbClr val="000000"/>
                </a:solidFill>
                <a:latin typeface="Arial" pitchFamily="34" charset="0"/>
                <a:cs typeface="Arial" pitchFamily="34" charset="0"/>
              </a:rPr>
              <a:t> 	plus Solaranlage/Wärmepumpe 	</a:t>
            </a:r>
            <a:r>
              <a:rPr lang="de-DE" altLang="de-DE" sz="1800" dirty="0" smtClean="0">
                <a:solidFill>
                  <a:srgbClr val="C00000"/>
                </a:solidFill>
                <a:latin typeface="Arial" pitchFamily="34" charset="0"/>
                <a:cs typeface="Arial" pitchFamily="34" charset="0"/>
              </a:rPr>
              <a:t>500,- €</a:t>
            </a:r>
          </a:p>
          <a:p>
            <a:pPr lvl="1" defTabSz="1000125">
              <a:spcBef>
                <a:spcPct val="10000"/>
              </a:spcBef>
              <a:buClr>
                <a:srgbClr val="FF3300"/>
              </a:buClr>
              <a:buFont typeface="Wingdings" pitchFamily="2" charset="2"/>
              <a:buNone/>
              <a:tabLst>
                <a:tab pos="4840288" algn="l"/>
                <a:tab pos="8077200" algn="r"/>
              </a:tabLst>
            </a:pPr>
            <a:r>
              <a:rPr lang="de-DE" altLang="de-DE" sz="1800" dirty="0" err="1" smtClean="0">
                <a:solidFill>
                  <a:srgbClr val="000000"/>
                </a:solidFill>
                <a:latin typeface="Arial" pitchFamily="34" charset="0"/>
                <a:cs typeface="Arial" pitchFamily="34" charset="0"/>
              </a:rPr>
              <a:t>Pelletkessel</a:t>
            </a:r>
            <a:r>
              <a:rPr lang="de-DE" altLang="de-DE" sz="1800" dirty="0" smtClean="0">
                <a:solidFill>
                  <a:srgbClr val="000000"/>
                </a:solidFill>
                <a:latin typeface="Arial" pitchFamily="34" charset="0"/>
                <a:cs typeface="Arial" pitchFamily="34" charset="0"/>
              </a:rPr>
              <a:t> </a:t>
            </a:r>
            <a:r>
              <a:rPr lang="de-DE" altLang="de-DE" sz="1800" b="1" i="1" dirty="0" smtClean="0">
                <a:solidFill>
                  <a:srgbClr val="000000"/>
                </a:solidFill>
                <a:latin typeface="Arial" pitchFamily="34" charset="0"/>
                <a:cs typeface="Arial" pitchFamily="34" charset="0"/>
              </a:rPr>
              <a:t>mit</a:t>
            </a:r>
            <a:r>
              <a:rPr lang="de-DE" altLang="de-DE" sz="1800" dirty="0" smtClean="0">
                <a:solidFill>
                  <a:srgbClr val="000000"/>
                </a:solidFill>
                <a:latin typeface="Arial" pitchFamily="34" charset="0"/>
                <a:cs typeface="Arial" pitchFamily="34" charset="0"/>
              </a:rPr>
              <a:t> Pufferspeicher	</a:t>
            </a:r>
            <a:r>
              <a:rPr lang="de-DE" altLang="de-DE" sz="1800" dirty="0" smtClean="0">
                <a:solidFill>
                  <a:srgbClr val="C00000"/>
                </a:solidFill>
                <a:latin typeface="Arial" pitchFamily="34" charset="0"/>
                <a:cs typeface="Arial" pitchFamily="34" charset="0"/>
              </a:rPr>
              <a:t>80,- € je kW, mind. 3.500,- €</a:t>
            </a:r>
          </a:p>
          <a:p>
            <a:pPr lvl="1" defTabSz="1000125">
              <a:spcBef>
                <a:spcPct val="10000"/>
              </a:spcBef>
              <a:buClr>
                <a:srgbClr val="FF3300"/>
              </a:buClr>
              <a:buFont typeface="Wingdings" pitchFamily="2" charset="2"/>
              <a:buNone/>
              <a:tabLst>
                <a:tab pos="4840288" algn="l"/>
                <a:tab pos="8077200" algn="r"/>
              </a:tabLst>
            </a:pPr>
            <a:r>
              <a:rPr lang="de-DE" altLang="de-DE" sz="1800" dirty="0" smtClean="0">
                <a:solidFill>
                  <a:srgbClr val="000000"/>
                </a:solidFill>
                <a:latin typeface="Arial" pitchFamily="34" charset="0"/>
                <a:cs typeface="Arial" pitchFamily="34" charset="0"/>
              </a:rPr>
              <a:t> 	plus Solaranlage/Wärmepumpe	</a:t>
            </a:r>
            <a:r>
              <a:rPr lang="de-DE" altLang="de-DE" sz="1800" dirty="0" smtClean="0">
                <a:solidFill>
                  <a:srgbClr val="C00000"/>
                </a:solidFill>
                <a:latin typeface="Arial" pitchFamily="34" charset="0"/>
                <a:cs typeface="Arial" pitchFamily="34" charset="0"/>
              </a:rPr>
              <a:t>500,- €</a:t>
            </a:r>
          </a:p>
          <a:p>
            <a:pPr lvl="1" defTabSz="1000125">
              <a:spcBef>
                <a:spcPct val="10000"/>
              </a:spcBef>
              <a:buClr>
                <a:srgbClr val="FF3300"/>
              </a:buClr>
              <a:buFont typeface="Wingdings" pitchFamily="2" charset="2"/>
              <a:buNone/>
              <a:tabLst>
                <a:tab pos="4840288" algn="l"/>
                <a:tab pos="8077200" algn="r"/>
              </a:tabLst>
            </a:pPr>
            <a:endParaRPr lang="de-DE" altLang="de-DE" sz="180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22098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Förderprogramm BAFA</a:t>
            </a:r>
            <a:br>
              <a:rPr lang="de-DE" dirty="0" smtClean="0"/>
            </a:br>
            <a:endParaRPr lang="de-DE" dirty="0"/>
          </a:p>
        </p:txBody>
      </p:sp>
      <p:sp>
        <p:nvSpPr>
          <p:cNvPr id="7" name="Rectangle 2"/>
          <p:cNvSpPr txBox="1">
            <a:spLocks noChangeArrowheads="1"/>
          </p:cNvSpPr>
          <p:nvPr/>
        </p:nvSpPr>
        <p:spPr>
          <a:xfrm>
            <a:off x="389339" y="798763"/>
            <a:ext cx="723066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Zur Nutzung Erneuerbarer Energien</a:t>
            </a:r>
          </a:p>
        </p:txBody>
      </p:sp>
      <p:sp>
        <p:nvSpPr>
          <p:cNvPr id="5" name="Rectangle 3"/>
          <p:cNvSpPr txBox="1">
            <a:spLocks noChangeArrowheads="1"/>
          </p:cNvSpPr>
          <p:nvPr/>
        </p:nvSpPr>
        <p:spPr>
          <a:xfrm>
            <a:off x="475751" y="1589568"/>
            <a:ext cx="8189795" cy="3131288"/>
          </a:xfrm>
          <a:prstGeom prst="rect">
            <a:avLst/>
          </a:prstGeom>
        </p:spPr>
        <p:txBody>
          <a:bodyPr lIns="18000" tIns="10800" rIns="18000" bIns="10800"/>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000125">
              <a:buClr>
                <a:srgbClr val="FF3300"/>
              </a:buClr>
              <a:buNone/>
              <a:tabLst>
                <a:tab pos="2687638" algn="l"/>
                <a:tab pos="7721600" algn="r"/>
              </a:tabLst>
            </a:pPr>
            <a:r>
              <a:rPr lang="de-DE" altLang="de-DE" sz="2000" b="1" dirty="0" smtClean="0">
                <a:solidFill>
                  <a:srgbClr val="C00000"/>
                </a:solidFill>
                <a:latin typeface="Arial" pitchFamily="34" charset="0"/>
                <a:cs typeface="Arial" pitchFamily="34" charset="0"/>
              </a:rPr>
              <a:t>Wärmepumpen</a:t>
            </a:r>
            <a:endParaRPr lang="de-DE" altLang="de-DE" sz="2000" dirty="0" smtClean="0">
              <a:solidFill>
                <a:srgbClr val="C00000"/>
              </a:solidFill>
              <a:latin typeface="Arial" pitchFamily="34" charset="0"/>
              <a:cs typeface="Arial" pitchFamily="34" charset="0"/>
            </a:endParaRPr>
          </a:p>
          <a:p>
            <a:pPr lvl="1" defTabSz="1000125">
              <a:spcBef>
                <a:spcPct val="10000"/>
              </a:spcBef>
              <a:buClr>
                <a:srgbClr val="FF3300"/>
              </a:buClr>
              <a:buFont typeface="Wingdings" pitchFamily="2" charset="2"/>
              <a:buNone/>
              <a:tabLst>
                <a:tab pos="2687638" algn="l"/>
                <a:tab pos="7721600" algn="r"/>
              </a:tabLst>
            </a:pPr>
            <a:r>
              <a:rPr lang="de-DE" altLang="de-DE" sz="2000" dirty="0" smtClean="0">
                <a:solidFill>
                  <a:srgbClr val="000000"/>
                </a:solidFill>
                <a:latin typeface="Arial" pitchFamily="34" charset="0"/>
                <a:cs typeface="Arial" pitchFamily="34" charset="0"/>
              </a:rPr>
              <a:t>    Luft/Wasser, JAZ ≥ 3,5: 	                          </a:t>
            </a:r>
            <a:r>
              <a:rPr lang="de-DE" altLang="de-DE" sz="2000" dirty="0" smtClean="0">
                <a:solidFill>
                  <a:srgbClr val="C00000"/>
                </a:solidFill>
                <a:latin typeface="Arial" pitchFamily="34" charset="0"/>
                <a:cs typeface="Arial" pitchFamily="34" charset="0"/>
              </a:rPr>
              <a:t>1.500,- € bis 37,5 kW</a:t>
            </a:r>
            <a:br>
              <a:rPr lang="de-DE" altLang="de-DE" sz="2000" dirty="0" smtClean="0">
                <a:solidFill>
                  <a:srgbClr val="C00000"/>
                </a:solidFill>
                <a:latin typeface="Arial" pitchFamily="34" charset="0"/>
                <a:cs typeface="Arial" pitchFamily="34" charset="0"/>
              </a:rPr>
            </a:br>
            <a:r>
              <a:rPr lang="de-DE" altLang="de-DE" sz="2000" dirty="0" smtClean="0">
                <a:solidFill>
                  <a:srgbClr val="C00000"/>
                </a:solidFill>
                <a:latin typeface="Arial" pitchFamily="34" charset="0"/>
                <a:cs typeface="Arial" pitchFamily="34" charset="0"/>
              </a:rPr>
              <a:t>	 	</a:t>
            </a:r>
            <a:r>
              <a:rPr lang="de-DE" altLang="de-DE" sz="2000" dirty="0" smtClean="0">
                <a:solidFill>
                  <a:srgbClr val="000000"/>
                </a:solidFill>
                <a:latin typeface="Arial" pitchFamily="34" charset="0"/>
                <a:cs typeface="Arial" pitchFamily="34" charset="0"/>
              </a:rPr>
              <a:t>	 Sole/Wasser, JAZ &gt; 3,8:                           </a:t>
            </a:r>
            <a:r>
              <a:rPr lang="de-DE" altLang="de-DE" sz="2000" dirty="0" smtClean="0">
                <a:solidFill>
                  <a:srgbClr val="C00000"/>
                </a:solidFill>
                <a:latin typeface="Arial" pitchFamily="34" charset="0"/>
                <a:cs typeface="Arial" pitchFamily="34" charset="0"/>
              </a:rPr>
              <a:t>4.500,- € bis 45 kW</a:t>
            </a:r>
            <a:br>
              <a:rPr lang="de-DE" altLang="de-DE" sz="2000" dirty="0" smtClean="0">
                <a:solidFill>
                  <a:srgbClr val="C00000"/>
                </a:solidFill>
                <a:latin typeface="Arial" pitchFamily="34" charset="0"/>
                <a:cs typeface="Arial" pitchFamily="34" charset="0"/>
              </a:rPr>
            </a:br>
            <a:r>
              <a:rPr lang="de-DE" altLang="de-DE" sz="2000" dirty="0" smtClean="0">
                <a:solidFill>
                  <a:srgbClr val="C00000"/>
                </a:solidFill>
                <a:latin typeface="Arial" pitchFamily="34" charset="0"/>
                <a:cs typeface="Arial" pitchFamily="34" charset="0"/>
              </a:rPr>
              <a:t>	</a:t>
            </a:r>
          </a:p>
          <a:p>
            <a:pPr lvl="1" defTabSz="1000125">
              <a:spcBef>
                <a:spcPct val="10000"/>
              </a:spcBef>
              <a:buClr>
                <a:srgbClr val="FF3300"/>
              </a:buClr>
              <a:buFont typeface="Wingdings" pitchFamily="2" charset="2"/>
              <a:buNone/>
              <a:tabLst>
                <a:tab pos="2687638" algn="l"/>
                <a:tab pos="7721600" algn="r"/>
              </a:tabLst>
            </a:pPr>
            <a:r>
              <a:rPr lang="de-DE" altLang="de-DE" sz="2000" dirty="0" smtClean="0">
                <a:solidFill>
                  <a:srgbClr val="000000"/>
                </a:solidFill>
                <a:latin typeface="Arial" pitchFamily="34" charset="0"/>
                <a:cs typeface="Arial" pitchFamily="34" charset="0"/>
              </a:rPr>
              <a:t>	 plus Solaranlage                                      </a:t>
            </a:r>
            <a:r>
              <a:rPr lang="de-DE" altLang="de-DE" sz="2000" dirty="0" smtClean="0">
                <a:solidFill>
                  <a:srgbClr val="C00000"/>
                </a:solidFill>
                <a:latin typeface="Arial" pitchFamily="34" charset="0"/>
                <a:cs typeface="Arial" pitchFamily="34" charset="0"/>
              </a:rPr>
              <a:t>500 €</a:t>
            </a:r>
            <a:r>
              <a:rPr lang="de-DE" altLang="de-DE" sz="2000" dirty="0" smtClean="0">
                <a:solidFill>
                  <a:srgbClr val="000000"/>
                </a:solidFill>
                <a:latin typeface="Arial" pitchFamily="34" charset="0"/>
                <a:cs typeface="Arial" pitchFamily="34" charset="0"/>
              </a:rPr>
              <a:t>		</a:t>
            </a:r>
          </a:p>
          <a:p>
            <a:pPr marL="0" indent="0" defTabSz="1000125">
              <a:buClr>
                <a:srgbClr val="FF3300"/>
              </a:buClr>
              <a:buNone/>
              <a:tabLst>
                <a:tab pos="2687638" algn="l"/>
                <a:tab pos="7721600" algn="r"/>
              </a:tabLst>
            </a:pPr>
            <a:endParaRPr lang="de-DE" altLang="de-DE" sz="2000" b="1" dirty="0" smtClean="0">
              <a:solidFill>
                <a:srgbClr val="C00000"/>
              </a:solidFill>
              <a:latin typeface="Arial" pitchFamily="34" charset="0"/>
              <a:cs typeface="Arial" pitchFamily="34" charset="0"/>
            </a:endParaRPr>
          </a:p>
          <a:p>
            <a:pPr marL="0" indent="0" defTabSz="1000125">
              <a:buClr>
                <a:srgbClr val="FF3300"/>
              </a:buClr>
              <a:buNone/>
              <a:tabLst>
                <a:tab pos="2687638" algn="l"/>
                <a:tab pos="7721600" algn="r"/>
              </a:tabLst>
            </a:pPr>
            <a:r>
              <a:rPr lang="de-DE" altLang="de-DE" sz="2000" b="1" dirty="0" smtClean="0">
                <a:solidFill>
                  <a:srgbClr val="C00000"/>
                </a:solidFill>
                <a:latin typeface="Arial" pitchFamily="34" charset="0"/>
                <a:cs typeface="Arial" pitchFamily="34" charset="0"/>
              </a:rPr>
              <a:t>Hocheffiziente Solarpumpe bei Solaranlagen</a:t>
            </a:r>
            <a:r>
              <a:rPr lang="de-DE" altLang="de-DE" sz="2000" dirty="0" smtClean="0">
                <a:solidFill>
                  <a:srgbClr val="3333FF"/>
                </a:solidFill>
                <a:latin typeface="Arial" pitchFamily="34" charset="0"/>
                <a:cs typeface="Arial" pitchFamily="34" charset="0"/>
              </a:rPr>
              <a:t>	</a:t>
            </a:r>
            <a:r>
              <a:rPr lang="de-DE" altLang="de-DE" sz="2000" dirty="0" smtClean="0">
                <a:solidFill>
                  <a:srgbClr val="C00000"/>
                </a:solidFill>
                <a:latin typeface="Arial" pitchFamily="34" charset="0"/>
                <a:cs typeface="Arial" pitchFamily="34" charset="0"/>
              </a:rPr>
              <a:t>50,- € je Pumpe</a:t>
            </a:r>
          </a:p>
          <a:p>
            <a:pPr defTabSz="1000125">
              <a:spcBef>
                <a:spcPct val="10000"/>
              </a:spcBef>
              <a:buClr>
                <a:srgbClr val="FF3300"/>
              </a:buClr>
              <a:buFont typeface="Wingdings" pitchFamily="2" charset="2"/>
              <a:buNone/>
              <a:tabLst>
                <a:tab pos="2687638" algn="l"/>
                <a:tab pos="7721600" algn="r"/>
              </a:tabLst>
            </a:pPr>
            <a:endParaRPr lang="de-DE" altLang="de-DE" sz="2000" dirty="0" smtClean="0">
              <a:solidFill>
                <a:srgbClr val="000000"/>
              </a:solidFill>
              <a:latin typeface="Arial" pitchFamily="34" charset="0"/>
              <a:cs typeface="Arial" pitchFamily="34" charset="0"/>
            </a:endParaRPr>
          </a:p>
          <a:p>
            <a:pPr lvl="1" defTabSz="1000125">
              <a:spcBef>
                <a:spcPct val="10000"/>
              </a:spcBef>
              <a:buClr>
                <a:srgbClr val="FF3300"/>
              </a:buClr>
              <a:buFont typeface="Wingdings" pitchFamily="2" charset="2"/>
              <a:buNone/>
              <a:tabLst>
                <a:tab pos="2687638" algn="l"/>
                <a:tab pos="7721600" algn="r"/>
              </a:tabLst>
            </a:pPr>
            <a:r>
              <a:rPr lang="de-DE" altLang="de-DE" sz="2000" dirty="0" smtClean="0">
                <a:solidFill>
                  <a:srgbClr val="000000"/>
                </a:solidFill>
                <a:latin typeface="Arial" pitchFamily="34" charset="0"/>
                <a:cs typeface="Arial" pitchFamily="34" charset="0"/>
              </a:rPr>
              <a:t>  </a:t>
            </a:r>
            <a:endParaRPr lang="de-DE" altLang="de-DE" sz="2000" dirty="0">
              <a:solidFill>
                <a:srgbClr val="000000"/>
              </a:solidFill>
              <a:latin typeface="Arial" pitchFamily="34" charset="0"/>
              <a:cs typeface="Arial" pitchFamily="34" charset="0"/>
            </a:endParaRPr>
          </a:p>
        </p:txBody>
      </p:sp>
      <p:sp>
        <p:nvSpPr>
          <p:cNvPr id="4" name="Rechteck 3"/>
          <p:cNvSpPr/>
          <p:nvPr/>
        </p:nvSpPr>
        <p:spPr>
          <a:xfrm>
            <a:off x="372295" y="5035113"/>
            <a:ext cx="7605005" cy="1077218"/>
          </a:xfrm>
          <a:prstGeom prst="rect">
            <a:avLst/>
          </a:prstGeom>
        </p:spPr>
        <p:txBody>
          <a:bodyPr wrap="square">
            <a:spAutoFit/>
          </a:bodyPr>
          <a:lstStyle/>
          <a:p>
            <a:pPr marL="0" lvl="1" defTabSz="1000125">
              <a:spcBef>
                <a:spcPct val="10000"/>
              </a:spcBef>
              <a:buClr>
                <a:srgbClr val="FF3300"/>
              </a:buClr>
              <a:buFont typeface="Wingdings" pitchFamily="2" charset="2"/>
              <a:buNone/>
              <a:tabLst>
                <a:tab pos="2687638" algn="l"/>
                <a:tab pos="7721600" algn="r"/>
              </a:tabLst>
            </a:pPr>
            <a:r>
              <a:rPr lang="de-DE" altLang="de-DE" sz="2000" b="1" dirty="0">
                <a:solidFill>
                  <a:schemeClr val="tx1">
                    <a:lumMod val="75000"/>
                    <a:lumOff val="25000"/>
                  </a:schemeClr>
                </a:solidFill>
                <a:latin typeface="Arial" pitchFamily="34" charset="0"/>
                <a:cs typeface="Arial" pitchFamily="34" charset="0"/>
              </a:rPr>
              <a:t>Informationen und Förderanträge bei:</a:t>
            </a:r>
            <a:endParaRPr lang="de-DE" altLang="de-DE" sz="2000" dirty="0">
              <a:solidFill>
                <a:schemeClr val="tx1">
                  <a:lumMod val="75000"/>
                  <a:lumOff val="25000"/>
                </a:schemeClr>
              </a:solidFill>
              <a:latin typeface="Arial" pitchFamily="34" charset="0"/>
              <a:cs typeface="Arial" pitchFamily="34" charset="0"/>
            </a:endParaRPr>
          </a:p>
          <a:p>
            <a:pPr marL="0" lvl="1" defTabSz="1000125">
              <a:spcBef>
                <a:spcPct val="10000"/>
              </a:spcBef>
              <a:buClr>
                <a:srgbClr val="FF3300"/>
              </a:buClr>
              <a:buFont typeface="Wingdings" pitchFamily="2" charset="2"/>
              <a:buNone/>
              <a:tabLst>
                <a:tab pos="2687638" algn="l"/>
                <a:tab pos="7721600" algn="r"/>
              </a:tabLst>
            </a:pPr>
            <a:r>
              <a:rPr lang="de-DE" altLang="de-DE" sz="2000" dirty="0">
                <a:solidFill>
                  <a:srgbClr val="000000"/>
                </a:solidFill>
                <a:latin typeface="Arial" pitchFamily="34" charset="0"/>
                <a:cs typeface="Arial" pitchFamily="34" charset="0"/>
              </a:rPr>
              <a:t>Bundesamt für Wirtschaft und Ausfuhrkontrolle (BAFA)</a:t>
            </a:r>
            <a:endParaRPr lang="de-DE" altLang="de-DE" sz="2000" dirty="0">
              <a:solidFill>
                <a:srgbClr val="0000FF"/>
              </a:solidFill>
              <a:latin typeface="Arial" pitchFamily="34" charset="0"/>
              <a:cs typeface="Arial" pitchFamily="34" charset="0"/>
            </a:endParaRPr>
          </a:p>
          <a:p>
            <a:pPr marL="0" lvl="1" defTabSz="1000125">
              <a:spcBef>
                <a:spcPct val="10000"/>
              </a:spcBef>
              <a:buClr>
                <a:srgbClr val="FF3300"/>
              </a:buClr>
              <a:buFont typeface="Wingdings" pitchFamily="2" charset="2"/>
              <a:buNone/>
              <a:tabLst>
                <a:tab pos="2687638" algn="l"/>
                <a:tab pos="7721600" algn="r"/>
              </a:tabLst>
            </a:pPr>
            <a:r>
              <a:rPr lang="de-DE" altLang="de-DE" sz="2000" dirty="0">
                <a:solidFill>
                  <a:srgbClr val="000000"/>
                </a:solidFill>
                <a:latin typeface="Arial" pitchFamily="34" charset="0"/>
                <a:cs typeface="Arial" pitchFamily="34" charset="0"/>
              </a:rPr>
              <a:t>Tel:06196/908-625, </a:t>
            </a:r>
            <a:r>
              <a:rPr lang="de-DE" altLang="de-DE" sz="2000" dirty="0" err="1">
                <a:solidFill>
                  <a:srgbClr val="000000"/>
                </a:solidFill>
                <a:latin typeface="Arial" pitchFamily="34" charset="0"/>
                <a:cs typeface="Arial" pitchFamily="34" charset="0"/>
              </a:rPr>
              <a:t>e-mail:solar@bafa.de</a:t>
            </a:r>
            <a:r>
              <a:rPr lang="de-DE" altLang="de-DE" sz="2000" dirty="0">
                <a:solidFill>
                  <a:srgbClr val="000000"/>
                </a:solidFill>
                <a:latin typeface="Arial" pitchFamily="34" charset="0"/>
                <a:cs typeface="Arial" pitchFamily="34" charset="0"/>
              </a:rPr>
              <a:t>,   Internet: www.bafa.de</a:t>
            </a:r>
          </a:p>
        </p:txBody>
      </p:sp>
    </p:spTree>
    <p:extLst>
      <p:ext uri="{BB962C8B-B14F-4D97-AF65-F5344CB8AC3E}">
        <p14:creationId xmlns:p14="http://schemas.microsoft.com/office/powerpoint/2010/main" val="3728030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Förderprogramme</a:t>
            </a:r>
            <a:br>
              <a:rPr lang="de-DE" dirty="0" smtClean="0"/>
            </a:br>
            <a:endParaRPr lang="de-DE" dirty="0"/>
          </a:p>
        </p:txBody>
      </p:sp>
      <p:sp>
        <p:nvSpPr>
          <p:cNvPr id="6" name="Rectangle 2"/>
          <p:cNvSpPr txBox="1">
            <a:spLocks noChangeArrowheads="1"/>
          </p:cNvSpPr>
          <p:nvPr/>
        </p:nvSpPr>
        <p:spPr>
          <a:xfrm>
            <a:off x="375644" y="866779"/>
            <a:ext cx="8101606"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Ausführliche Informationen unter</a:t>
            </a:r>
          </a:p>
          <a:p>
            <a:pPr algn="l" eaLnBrk="1" hangingPunct="1"/>
            <a:r>
              <a:rPr lang="de-DE" sz="2800" b="1" dirty="0" smtClean="0">
                <a:solidFill>
                  <a:srgbClr val="C00000"/>
                </a:solidFill>
                <a:latin typeface="Arial" pitchFamily="34" charset="0"/>
                <a:cs typeface="Arial" pitchFamily="34" charset="0"/>
              </a:rPr>
              <a:t>						</a:t>
            </a:r>
            <a:r>
              <a:rPr lang="de-DE" sz="2800" dirty="0" smtClean="0">
                <a:solidFill>
                  <a:srgbClr val="C00000"/>
                </a:solidFill>
                <a:latin typeface="Arial" pitchFamily="34" charset="0"/>
                <a:cs typeface="Arial" pitchFamily="34" charset="0"/>
              </a:rPr>
              <a:t>www.energieberatung-rlp.de </a:t>
            </a:r>
          </a:p>
        </p:txBody>
      </p:sp>
      <p:pic>
        <p:nvPicPr>
          <p:cNvPr id="8" name="Picture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8326" y="1936575"/>
            <a:ext cx="5784850" cy="42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65" name="Picture 5" descr="Vogel"/>
          <p:cNvPicPr>
            <a:picLocks noChangeAspect="1" noChangeArrowheads="1"/>
          </p:cNvPicPr>
          <p:nvPr/>
        </p:nvPicPr>
        <p:blipFill>
          <a:blip r:embed="rId2" cstate="screen">
            <a:lum contrast="6000"/>
            <a:extLst>
              <a:ext uri="{28A0092B-C50C-407E-A947-70E740481C1C}">
                <a14:useLocalDpi xmlns:a14="http://schemas.microsoft.com/office/drawing/2010/main"/>
              </a:ext>
            </a:extLst>
          </a:blip>
          <a:srcRect/>
          <a:stretch>
            <a:fillRect/>
          </a:stretch>
        </p:blipFill>
        <p:spPr bwMode="auto">
          <a:xfrm>
            <a:off x="317257" y="409574"/>
            <a:ext cx="7169394" cy="5729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499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460" y="340232"/>
            <a:ext cx="2764465" cy="579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5714" name="Rectangle 2"/>
          <p:cNvSpPr>
            <a:spLocks noGrp="1" noChangeArrowheads="1"/>
          </p:cNvSpPr>
          <p:nvPr>
            <p:ph type="ctrTitle" idx="4294967295"/>
          </p:nvPr>
        </p:nvSpPr>
        <p:spPr>
          <a:xfrm>
            <a:off x="3891534" y="2389566"/>
            <a:ext cx="4774018" cy="715142"/>
          </a:xfrm>
          <a:prstGeom prst="rect">
            <a:avLst/>
          </a:prstGeom>
        </p:spPr>
        <p:txBody>
          <a:bodyPr/>
          <a:lstStyle/>
          <a:p>
            <a:pPr algn="l">
              <a:spcBef>
                <a:spcPts val="1000"/>
              </a:spcBef>
            </a:pPr>
            <a:r>
              <a:rPr lang="de-DE" altLang="de-DE" sz="3600" dirty="0" smtClean="0">
                <a:solidFill>
                  <a:schemeClr val="tx1">
                    <a:lumMod val="75000"/>
                    <a:lumOff val="25000"/>
                  </a:schemeClr>
                </a:solidFill>
                <a:latin typeface="Arial" pitchFamily="34" charset="0"/>
                <a:cs typeface="Arial" pitchFamily="34" charset="0"/>
                <a:sym typeface="Wingdings" pitchFamily="2" charset="2"/>
              </a:rPr>
              <a:t>Noch Fragen? </a:t>
            </a:r>
          </a:p>
        </p:txBody>
      </p:sp>
      <p:sp>
        <p:nvSpPr>
          <p:cNvPr id="4" name="Rectangle 2"/>
          <p:cNvSpPr txBox="1">
            <a:spLocks noChangeArrowheads="1"/>
          </p:cNvSpPr>
          <p:nvPr/>
        </p:nvSpPr>
        <p:spPr>
          <a:xfrm>
            <a:off x="3895072" y="2966484"/>
            <a:ext cx="4774018" cy="102146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spcBef>
                <a:spcPts val="1000"/>
              </a:spcBef>
            </a:pPr>
            <a:r>
              <a:rPr lang="de-DE" altLang="de-DE" sz="3600" dirty="0" smtClean="0">
                <a:solidFill>
                  <a:prstClr val="black">
                    <a:lumMod val="75000"/>
                    <a:lumOff val="25000"/>
                  </a:prstClr>
                </a:solidFill>
                <a:latin typeface="Arial" pitchFamily="34" charset="0"/>
                <a:cs typeface="Arial" pitchFamily="34" charset="0"/>
                <a:sym typeface="Wingdings" pitchFamily="2" charset="2"/>
              </a:rPr>
              <a:t>Wir bieten Antworten</a:t>
            </a:r>
          </a:p>
        </p:txBody>
      </p:sp>
    </p:spTree>
    <p:extLst>
      <p:ext uri="{BB962C8B-B14F-4D97-AF65-F5344CB8AC3E}">
        <p14:creationId xmlns:p14="http://schemas.microsoft.com/office/powerpoint/2010/main" val="332039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5" name="Picture 3" descr="Ha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5887" y="1574354"/>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09636" name="Rectangle 4"/>
          <p:cNvSpPr>
            <a:spLocks noGrp="1" noChangeArrowheads="1"/>
          </p:cNvSpPr>
          <p:nvPr>
            <p:ph type="title"/>
          </p:nvPr>
        </p:nvSpPr>
        <p:spPr/>
        <p:txBody>
          <a:bodyPr/>
          <a:lstStyle/>
          <a:p>
            <a:r>
              <a:rPr lang="de-DE" altLang="de-DE" dirty="0" smtClean="0"/>
              <a:t>beheizter Bereich</a:t>
            </a:r>
            <a:br>
              <a:rPr lang="de-DE" altLang="de-DE" dirty="0" smtClean="0"/>
            </a:br>
            <a:endParaRPr lang="de-DE" altLang="de-DE" dirty="0"/>
          </a:p>
        </p:txBody>
      </p:sp>
      <p:sp>
        <p:nvSpPr>
          <p:cNvPr id="709637" name="Text Box 5"/>
          <p:cNvSpPr txBox="1">
            <a:spLocks noChangeArrowheads="1"/>
          </p:cNvSpPr>
          <p:nvPr/>
        </p:nvSpPr>
        <p:spPr bwMode="auto">
          <a:xfrm>
            <a:off x="3541591" y="3693313"/>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09638" name="Text Box 6"/>
          <p:cNvSpPr txBox="1">
            <a:spLocks noChangeArrowheads="1"/>
          </p:cNvSpPr>
          <p:nvPr/>
        </p:nvSpPr>
        <p:spPr bwMode="auto">
          <a:xfrm>
            <a:off x="1575827" y="4969773"/>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709639" name="Text Box 7"/>
          <p:cNvSpPr txBox="1">
            <a:spLocks noChangeArrowheads="1"/>
          </p:cNvSpPr>
          <p:nvPr/>
        </p:nvSpPr>
        <p:spPr bwMode="auto">
          <a:xfrm>
            <a:off x="3622144" y="1972821"/>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09640" name="Text Box 8"/>
          <p:cNvSpPr txBox="1">
            <a:spLocks noChangeArrowheads="1"/>
          </p:cNvSpPr>
          <p:nvPr/>
        </p:nvSpPr>
        <p:spPr bwMode="auto">
          <a:xfrm>
            <a:off x="1175717" y="3666180"/>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09641" name="Text Box 9"/>
          <p:cNvSpPr txBox="1">
            <a:spLocks noChangeArrowheads="1"/>
          </p:cNvSpPr>
          <p:nvPr/>
        </p:nvSpPr>
        <p:spPr bwMode="auto">
          <a:xfrm>
            <a:off x="6670144" y="3811770"/>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09642" name="Text Box 10"/>
          <p:cNvSpPr txBox="1">
            <a:spLocks noChangeArrowheads="1"/>
          </p:cNvSpPr>
          <p:nvPr/>
        </p:nvSpPr>
        <p:spPr bwMode="auto">
          <a:xfrm>
            <a:off x="6422495" y="2249820"/>
            <a:ext cx="1981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000" b="1" dirty="0">
                <a:solidFill>
                  <a:schemeClr val="tx1">
                    <a:lumMod val="75000"/>
                    <a:lumOff val="25000"/>
                  </a:schemeClr>
                </a:solidFill>
              </a:rPr>
              <a:t>Kellerabgang durch Tür geschlossen</a:t>
            </a:r>
          </a:p>
        </p:txBody>
      </p:sp>
      <p:sp>
        <p:nvSpPr>
          <p:cNvPr id="709643" name="Line 11"/>
          <p:cNvSpPr>
            <a:spLocks noChangeShapeType="1"/>
          </p:cNvSpPr>
          <p:nvPr/>
        </p:nvSpPr>
        <p:spPr bwMode="auto">
          <a:xfrm flipH="1">
            <a:off x="5061152" y="2779894"/>
            <a:ext cx="1559169" cy="1333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3"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Direkt oder indirekt beheizt </a:t>
            </a:r>
            <a:endParaRPr lang="de-DE" sz="2800" dirty="0">
              <a:latin typeface="Arial" pitchFamily="34" charset="0"/>
              <a:cs typeface="Arial" pitchFamily="34" charset="0"/>
            </a:endParaRPr>
          </a:p>
        </p:txBody>
      </p:sp>
    </p:spTree>
    <p:extLst>
      <p:ext uri="{BB962C8B-B14F-4D97-AF65-F5344CB8AC3E}">
        <p14:creationId xmlns:p14="http://schemas.microsoft.com/office/powerpoint/2010/main" val="3565361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6883" y="368732"/>
            <a:ext cx="4557993" cy="5870143"/>
          </a:xfrm>
          <a:prstGeom prst="rect">
            <a:avLst/>
          </a:prstGeom>
        </p:spPr>
      </p:pic>
      <p:sp>
        <p:nvSpPr>
          <p:cNvPr id="7" name="Rectangle 11"/>
          <p:cNvSpPr txBox="1">
            <a:spLocks noChangeArrowheads="1"/>
          </p:cNvSpPr>
          <p:nvPr/>
        </p:nvSpPr>
        <p:spPr>
          <a:xfrm>
            <a:off x="4386807" y="1758127"/>
            <a:ext cx="4533900" cy="3632580"/>
          </a:xfrm>
          <a:prstGeom prst="rect">
            <a:avLst/>
          </a:prstGeom>
          <a:noFill/>
          <a:ln/>
        </p:spPr>
        <p:txBody>
          <a:bodyPr lIns="0" tIns="0" rIns="0" bIns="0"/>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r"/>
            <a:r>
              <a:rPr lang="de-DE" altLang="de-DE" smtClean="0">
                <a:solidFill>
                  <a:schemeClr val="tx1">
                    <a:lumMod val="75000"/>
                    <a:lumOff val="25000"/>
                  </a:schemeClr>
                </a:solidFill>
                <a:latin typeface="Arial" pitchFamily="34" charset="0"/>
                <a:cs typeface="Arial" pitchFamily="34" charset="0"/>
              </a:rPr>
              <a:t>Kostenlose Energieberatung in über 60 Standorten in RLP</a:t>
            </a:r>
            <a:br>
              <a:rPr lang="de-DE" altLang="de-DE" smtClean="0">
                <a:solidFill>
                  <a:schemeClr val="tx1">
                    <a:lumMod val="75000"/>
                    <a:lumOff val="25000"/>
                  </a:schemeClr>
                </a:solidFill>
                <a:latin typeface="Arial" pitchFamily="34" charset="0"/>
                <a:cs typeface="Arial" pitchFamily="34" charset="0"/>
              </a:rPr>
            </a:br>
            <a:r>
              <a:rPr lang="de-DE" altLang="de-DE" smtClean="0">
                <a:solidFill>
                  <a:schemeClr val="tx1">
                    <a:lumMod val="75000"/>
                    <a:lumOff val="25000"/>
                  </a:schemeClr>
                </a:solidFill>
                <a:latin typeface="Arial" pitchFamily="34" charset="0"/>
                <a:cs typeface="Arial" pitchFamily="34" charset="0"/>
              </a:rPr>
              <a:t/>
            </a:r>
            <a:br>
              <a:rPr lang="de-DE" altLang="de-DE" smtClean="0">
                <a:solidFill>
                  <a:schemeClr val="tx1">
                    <a:lumMod val="75000"/>
                    <a:lumOff val="25000"/>
                  </a:schemeClr>
                </a:solidFill>
                <a:latin typeface="Arial" pitchFamily="34" charset="0"/>
                <a:cs typeface="Arial" pitchFamily="34" charset="0"/>
              </a:rPr>
            </a:br>
            <a:r>
              <a:rPr lang="de-DE" altLang="de-DE" smtClean="0">
                <a:solidFill>
                  <a:schemeClr val="tx1">
                    <a:lumMod val="75000"/>
                    <a:lumOff val="25000"/>
                  </a:schemeClr>
                </a:solidFill>
                <a:latin typeface="Arial" pitchFamily="34" charset="0"/>
                <a:cs typeface="Arial" pitchFamily="34" charset="0"/>
              </a:rPr>
              <a:t>Weitere Infos unter</a:t>
            </a:r>
            <a:br>
              <a:rPr lang="de-DE" altLang="de-DE" smtClean="0">
                <a:solidFill>
                  <a:schemeClr val="tx1">
                    <a:lumMod val="75000"/>
                    <a:lumOff val="25000"/>
                  </a:schemeClr>
                </a:solidFill>
                <a:latin typeface="Arial" pitchFamily="34" charset="0"/>
                <a:cs typeface="Arial" pitchFamily="34" charset="0"/>
              </a:rPr>
            </a:br>
            <a:r>
              <a:rPr lang="de-DE" altLang="de-DE" sz="3200" b="1" smtClean="0">
                <a:solidFill>
                  <a:schemeClr val="tx1">
                    <a:lumMod val="75000"/>
                    <a:lumOff val="25000"/>
                  </a:schemeClr>
                </a:solidFill>
                <a:latin typeface="Arial" pitchFamily="34" charset="0"/>
                <a:cs typeface="Arial" pitchFamily="34" charset="0"/>
              </a:rPr>
              <a:t>0800 60 75 600</a:t>
            </a:r>
            <a:r>
              <a:rPr lang="de-DE" altLang="de-DE" sz="3200" smtClean="0">
                <a:solidFill>
                  <a:schemeClr val="tx1">
                    <a:lumMod val="75000"/>
                    <a:lumOff val="25000"/>
                  </a:schemeClr>
                </a:solidFill>
                <a:latin typeface="Arial" pitchFamily="34" charset="0"/>
                <a:cs typeface="Arial" pitchFamily="34" charset="0"/>
              </a:rPr>
              <a:t/>
            </a:r>
            <a:br>
              <a:rPr lang="de-DE" altLang="de-DE" sz="3200" smtClean="0">
                <a:solidFill>
                  <a:schemeClr val="tx1">
                    <a:lumMod val="75000"/>
                    <a:lumOff val="25000"/>
                  </a:schemeClr>
                </a:solidFill>
                <a:latin typeface="Arial" pitchFamily="34" charset="0"/>
                <a:cs typeface="Arial" pitchFamily="34" charset="0"/>
              </a:rPr>
            </a:br>
            <a:r>
              <a:rPr lang="de-DE" altLang="de-DE" sz="2000" smtClean="0">
                <a:solidFill>
                  <a:schemeClr val="tx1">
                    <a:lumMod val="75000"/>
                    <a:lumOff val="25000"/>
                  </a:schemeClr>
                </a:solidFill>
                <a:latin typeface="Arial" pitchFamily="34" charset="0"/>
                <a:cs typeface="Arial" pitchFamily="34" charset="0"/>
              </a:rPr>
              <a:t>(kostenfrei aus allen Netzen) </a:t>
            </a:r>
            <a:br>
              <a:rPr lang="de-DE" altLang="de-DE" sz="2000" smtClean="0">
                <a:solidFill>
                  <a:schemeClr val="tx1">
                    <a:lumMod val="75000"/>
                    <a:lumOff val="25000"/>
                  </a:schemeClr>
                </a:solidFill>
                <a:latin typeface="Arial" pitchFamily="34" charset="0"/>
                <a:cs typeface="Arial" pitchFamily="34" charset="0"/>
              </a:rPr>
            </a:br>
            <a:r>
              <a:rPr lang="de-DE" altLang="de-DE" sz="2000" smtClean="0">
                <a:solidFill>
                  <a:schemeClr val="tx1">
                    <a:lumMod val="75000"/>
                    <a:lumOff val="25000"/>
                  </a:schemeClr>
                </a:solidFill>
                <a:latin typeface="Arial" pitchFamily="34" charset="0"/>
                <a:cs typeface="Arial" pitchFamily="34" charset="0"/>
              </a:rPr>
              <a:t/>
            </a:r>
            <a:br>
              <a:rPr lang="de-DE" altLang="de-DE" sz="2000" smtClean="0">
                <a:solidFill>
                  <a:schemeClr val="tx1">
                    <a:lumMod val="75000"/>
                    <a:lumOff val="25000"/>
                  </a:schemeClr>
                </a:solidFill>
                <a:latin typeface="Arial" pitchFamily="34" charset="0"/>
                <a:cs typeface="Arial" pitchFamily="34" charset="0"/>
              </a:rPr>
            </a:br>
            <a:r>
              <a:rPr lang="de-DE" altLang="de-DE" b="1" smtClean="0">
                <a:solidFill>
                  <a:schemeClr val="tx1">
                    <a:lumMod val="75000"/>
                    <a:lumOff val="25000"/>
                  </a:schemeClr>
                </a:solidFill>
                <a:latin typeface="Arial" pitchFamily="34" charset="0"/>
                <a:cs typeface="Arial" pitchFamily="34" charset="0"/>
              </a:rPr>
              <a:t>www.energieberatung-rlp.de</a:t>
            </a:r>
            <a:endParaRPr lang="de-DE" altLang="de-DE" b="1" dirty="0">
              <a:solidFill>
                <a:schemeClr val="tx1">
                  <a:lumMod val="75000"/>
                  <a:lumOff val="25000"/>
                </a:scheme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7293" y="1635174"/>
            <a:ext cx="2699056" cy="363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8" name="Rectangle 11"/>
          <p:cNvSpPr>
            <a:spLocks noChangeArrowheads="1"/>
          </p:cNvSpPr>
          <p:nvPr/>
        </p:nvSpPr>
        <p:spPr bwMode="auto">
          <a:xfrm>
            <a:off x="479782" y="1241906"/>
            <a:ext cx="5673969" cy="386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0" hangingPunct="0"/>
            <a:r>
              <a:rPr lang="de-DE" b="1" dirty="0" smtClean="0">
                <a:solidFill>
                  <a:srgbClr val="C00000"/>
                </a:solidFill>
                <a:ea typeface="ＭＳ Ｐゴシック" charset="-128"/>
              </a:rPr>
              <a:t>Basis-Check</a:t>
            </a:r>
            <a:r>
              <a:rPr lang="de-DE" b="1" dirty="0" smtClean="0">
                <a:solidFill>
                  <a:prstClr val="black">
                    <a:lumMod val="75000"/>
                    <a:lumOff val="25000"/>
                  </a:prstClr>
                </a:solidFill>
                <a:ea typeface="ＭＳ Ｐゴシック" charset="-128"/>
              </a:rPr>
              <a:t> für Mieter und Wohnungseigentümer: 10 € </a:t>
            </a:r>
            <a:br>
              <a:rPr lang="de-DE" b="1" dirty="0" smtClean="0">
                <a:solidFill>
                  <a:prstClr val="black">
                    <a:lumMod val="75000"/>
                    <a:lumOff val="25000"/>
                  </a:prstClr>
                </a:solidFill>
                <a:ea typeface="ＭＳ Ｐゴシック" charset="-128"/>
              </a:rPr>
            </a:br>
            <a:r>
              <a:rPr lang="de-DE" dirty="0" smtClean="0">
                <a:solidFill>
                  <a:prstClr val="black">
                    <a:lumMod val="75000"/>
                    <a:lumOff val="25000"/>
                  </a:prstClr>
                </a:solidFill>
                <a:ea typeface="ＭＳ Ｐゴシック" charset="-128"/>
              </a:rPr>
              <a:t>Strom sparen + Heizen und Lüften</a:t>
            </a:r>
            <a:endParaRPr lang="de-DE" dirty="0">
              <a:solidFill>
                <a:prstClr val="black">
                  <a:lumMod val="75000"/>
                  <a:lumOff val="25000"/>
                </a:prstClr>
              </a:solidFill>
              <a:ea typeface="ＭＳ Ｐゴシック" charset="-128"/>
            </a:endParaRPr>
          </a:p>
          <a:p>
            <a:pPr algn="r" eaLnBrk="0" hangingPunct="0"/>
            <a:endParaRPr lang="de-DE" b="1" dirty="0" smtClean="0">
              <a:solidFill>
                <a:prstClr val="black">
                  <a:lumMod val="75000"/>
                  <a:lumOff val="25000"/>
                </a:prstClr>
              </a:solidFill>
              <a:ea typeface="ＭＳ Ｐゴシック" charset="-128"/>
            </a:endParaRPr>
          </a:p>
          <a:p>
            <a:pPr eaLnBrk="0" hangingPunct="0"/>
            <a:r>
              <a:rPr lang="de-DE" b="1" dirty="0" smtClean="0">
                <a:solidFill>
                  <a:srgbClr val="C00000"/>
                </a:solidFill>
                <a:ea typeface="ＭＳ Ｐゴシック" charset="-128"/>
              </a:rPr>
              <a:t>Gebäude-Check</a:t>
            </a:r>
            <a:r>
              <a:rPr lang="de-DE" b="1" dirty="0" smtClean="0">
                <a:solidFill>
                  <a:prstClr val="black">
                    <a:lumMod val="75000"/>
                    <a:lumOff val="25000"/>
                  </a:prstClr>
                </a:solidFill>
                <a:ea typeface="ＭＳ Ｐゴシック" charset="-128"/>
              </a:rPr>
              <a:t> </a:t>
            </a:r>
            <a:r>
              <a:rPr lang="de-DE" b="1" dirty="0">
                <a:solidFill>
                  <a:prstClr val="black">
                    <a:lumMod val="75000"/>
                    <a:lumOff val="25000"/>
                  </a:prstClr>
                </a:solidFill>
                <a:ea typeface="ＭＳ Ｐゴシック" charset="-128"/>
              </a:rPr>
              <a:t>für </a:t>
            </a:r>
            <a:r>
              <a:rPr lang="de-DE" b="1" dirty="0" smtClean="0">
                <a:solidFill>
                  <a:prstClr val="black">
                    <a:lumMod val="75000"/>
                    <a:lumOff val="25000"/>
                  </a:prstClr>
                </a:solidFill>
                <a:ea typeface="ＭＳ Ｐゴシック" charset="-128"/>
              </a:rPr>
              <a:t/>
            </a:r>
            <a:br>
              <a:rPr lang="de-DE" b="1" dirty="0" smtClean="0">
                <a:solidFill>
                  <a:prstClr val="black">
                    <a:lumMod val="75000"/>
                    <a:lumOff val="25000"/>
                  </a:prstClr>
                </a:solidFill>
                <a:ea typeface="ＭＳ Ｐゴシック" charset="-128"/>
              </a:rPr>
            </a:br>
            <a:r>
              <a:rPr lang="de-DE" b="1" dirty="0" smtClean="0">
                <a:solidFill>
                  <a:prstClr val="black">
                    <a:lumMod val="75000"/>
                    <a:lumOff val="25000"/>
                  </a:prstClr>
                </a:solidFill>
                <a:ea typeface="ＭＳ Ｐゴシック" charset="-128"/>
              </a:rPr>
              <a:t>Hausbesitzer: 20 </a:t>
            </a:r>
            <a:r>
              <a:rPr lang="de-DE" b="1" dirty="0">
                <a:solidFill>
                  <a:prstClr val="black">
                    <a:lumMod val="75000"/>
                    <a:lumOff val="25000"/>
                  </a:prstClr>
                </a:solidFill>
                <a:ea typeface="ＭＳ Ｐゴシック" charset="-128"/>
              </a:rPr>
              <a:t>€ </a:t>
            </a:r>
            <a:br>
              <a:rPr lang="de-DE" b="1" dirty="0">
                <a:solidFill>
                  <a:prstClr val="black">
                    <a:lumMod val="75000"/>
                    <a:lumOff val="25000"/>
                  </a:prstClr>
                </a:solidFill>
                <a:ea typeface="ＭＳ Ｐゴシック" charset="-128"/>
              </a:rPr>
            </a:br>
            <a:r>
              <a:rPr lang="de-DE" dirty="0">
                <a:solidFill>
                  <a:prstClr val="black">
                    <a:lumMod val="75000"/>
                    <a:lumOff val="25000"/>
                  </a:prstClr>
                </a:solidFill>
                <a:ea typeface="ＭＳ Ｐゴシック" charset="-128"/>
              </a:rPr>
              <a:t>Strom sparen + Heizen und </a:t>
            </a:r>
            <a:r>
              <a:rPr lang="de-DE" dirty="0" smtClean="0">
                <a:solidFill>
                  <a:prstClr val="black">
                    <a:lumMod val="75000"/>
                    <a:lumOff val="25000"/>
                  </a:prstClr>
                </a:solidFill>
                <a:ea typeface="ＭＳ Ｐゴシック" charset="-128"/>
              </a:rPr>
              <a:t>Lüften </a:t>
            </a:r>
            <a:br>
              <a:rPr lang="de-DE" dirty="0" smtClean="0">
                <a:solidFill>
                  <a:prstClr val="black">
                    <a:lumMod val="75000"/>
                    <a:lumOff val="25000"/>
                  </a:prstClr>
                </a:solidFill>
                <a:ea typeface="ＭＳ Ｐゴシック" charset="-128"/>
              </a:rPr>
            </a:br>
            <a:r>
              <a:rPr lang="de-DE" dirty="0" smtClean="0">
                <a:solidFill>
                  <a:prstClr val="black">
                    <a:lumMod val="75000"/>
                    <a:lumOff val="25000"/>
                  </a:prstClr>
                </a:solidFill>
                <a:ea typeface="ＭＳ Ｐゴシック" charset="-128"/>
              </a:rPr>
              <a:t>+ Gebäudehülle und Heizung</a:t>
            </a:r>
            <a:endParaRPr lang="de-DE" sz="1000" b="1" dirty="0">
              <a:solidFill>
                <a:srgbClr val="FF0000"/>
              </a:solidFill>
              <a:ea typeface="ＭＳ Ｐゴシック" charset="-128"/>
            </a:endParaRPr>
          </a:p>
        </p:txBody>
      </p:sp>
      <p:sp>
        <p:nvSpPr>
          <p:cNvPr id="126979" name="Text Box 47"/>
          <p:cNvSpPr txBox="1">
            <a:spLocks noChangeArrowheads="1"/>
          </p:cNvSpPr>
          <p:nvPr/>
        </p:nvSpPr>
        <p:spPr bwMode="auto">
          <a:xfrm>
            <a:off x="479782" y="6442698"/>
            <a:ext cx="5587511" cy="400110"/>
          </a:xfrm>
          <a:prstGeom prst="rect">
            <a:avLst/>
          </a:prstGeom>
          <a:noFill/>
          <a:ln>
            <a:noFill/>
          </a:ln>
          <a:effectLst/>
          <a:extLst>
            <a:ext uri="{909E8E84-426E-40DD-AFC4-6F175D3DCCD1}">
              <a14:hiddenFill xmlns:a14="http://schemas.microsoft.com/office/drawing/2010/main">
                <a:gradFill rotWithShape="0">
                  <a:gsLst>
                    <a:gs pos="0">
                      <a:srgbClr val="00FFFF"/>
                    </a:gs>
                    <a:gs pos="100000">
                      <a:srgbClr val="6666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de-DE" sz="2000" b="1" dirty="0">
                <a:solidFill>
                  <a:prstClr val="white"/>
                </a:solidFill>
                <a:ea typeface="ＭＳ Ｐゴシック" charset="-128"/>
              </a:rPr>
              <a:t>www.energieberatung-rlp.de</a:t>
            </a:r>
          </a:p>
        </p:txBody>
      </p:sp>
      <p:sp>
        <p:nvSpPr>
          <p:cNvPr id="2" name="Flussdiagramm: Lochstreifen 1"/>
          <p:cNvSpPr/>
          <p:nvPr/>
        </p:nvSpPr>
        <p:spPr>
          <a:xfrm>
            <a:off x="7386612" y="-1850510"/>
            <a:ext cx="2444262" cy="1266825"/>
          </a:xfrm>
          <a:prstGeom prst="flowChartPunchedTap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de-DE" dirty="0" smtClean="0">
                <a:solidFill>
                  <a:prstClr val="white"/>
                </a:solidFill>
              </a:rPr>
              <a:t>Wir kommen zu Ihnen</a:t>
            </a:r>
            <a:endParaRPr lang="de-DE" dirty="0">
              <a:solidFill>
                <a:prstClr val="white"/>
              </a:solidFill>
            </a:endParaRPr>
          </a:p>
        </p:txBody>
      </p:sp>
      <p:sp>
        <p:nvSpPr>
          <p:cNvPr id="3" name="Titel 2"/>
          <p:cNvSpPr>
            <a:spLocks noGrp="1"/>
          </p:cNvSpPr>
          <p:nvPr>
            <p:ph type="title"/>
          </p:nvPr>
        </p:nvSpPr>
        <p:spPr/>
        <p:txBody>
          <a:bodyPr/>
          <a:lstStyle/>
          <a:p>
            <a:r>
              <a:rPr lang="de-DE" sz="2800" dirty="0" smtClean="0">
                <a:solidFill>
                  <a:srgbClr val="FABB00"/>
                </a:solidFill>
              </a:rPr>
              <a:t>Energie-check vor </a:t>
            </a:r>
            <a:r>
              <a:rPr lang="de-DE" sz="2800" dirty="0" err="1" smtClean="0">
                <a:solidFill>
                  <a:srgbClr val="FABB00"/>
                </a:solidFill>
              </a:rPr>
              <a:t>ort</a:t>
            </a:r>
            <a:endParaRPr lang="de-DE" sz="2800" dirty="0">
              <a:solidFill>
                <a:srgbClr val="FABB00"/>
              </a:solidFill>
            </a:endParaRPr>
          </a:p>
        </p:txBody>
      </p:sp>
      <p:sp>
        <p:nvSpPr>
          <p:cNvPr id="7" name="Rectangle 11"/>
          <p:cNvSpPr>
            <a:spLocks noChangeArrowheads="1"/>
          </p:cNvSpPr>
          <p:nvPr/>
        </p:nvSpPr>
        <p:spPr bwMode="auto">
          <a:xfrm>
            <a:off x="479782" y="5149049"/>
            <a:ext cx="7396747" cy="127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eaLnBrk="0" hangingPunct="0"/>
            <a:endParaRPr lang="de-DE" sz="1000" b="1" dirty="0">
              <a:solidFill>
                <a:prstClr val="black">
                  <a:lumMod val="75000"/>
                  <a:lumOff val="25000"/>
                </a:prstClr>
              </a:solidFill>
              <a:ea typeface="ＭＳ Ｐゴシック" charset="-128"/>
            </a:endParaRPr>
          </a:p>
          <a:p>
            <a:pPr eaLnBrk="0" hangingPunct="0"/>
            <a:r>
              <a:rPr lang="de-DE" b="1" dirty="0">
                <a:solidFill>
                  <a:prstClr val="black">
                    <a:lumMod val="75000"/>
                    <a:lumOff val="25000"/>
                  </a:prstClr>
                </a:solidFill>
                <a:ea typeface="ＭＳ Ｐゴシック" charset="-128"/>
              </a:rPr>
              <a:t>Anmeldung </a:t>
            </a:r>
            <a:r>
              <a:rPr lang="de-DE" b="1" dirty="0" smtClean="0">
                <a:solidFill>
                  <a:prstClr val="black">
                    <a:lumMod val="75000"/>
                    <a:lumOff val="25000"/>
                  </a:prstClr>
                </a:solidFill>
                <a:ea typeface="ＭＳ Ｐゴシック" charset="-128"/>
              </a:rPr>
              <a:t>unter </a:t>
            </a:r>
            <a:r>
              <a:rPr lang="de-DE" sz="3600" b="1" dirty="0" smtClean="0">
                <a:solidFill>
                  <a:prstClr val="black">
                    <a:lumMod val="75000"/>
                    <a:lumOff val="25000"/>
                  </a:prstClr>
                </a:solidFill>
                <a:ea typeface="ＭＳ Ｐゴシック" charset="-128"/>
              </a:rPr>
              <a:t>0800 – 60 75 600</a:t>
            </a:r>
            <a:endParaRPr lang="de-DE" sz="3600" b="1" dirty="0">
              <a:solidFill>
                <a:prstClr val="black">
                  <a:lumMod val="75000"/>
                  <a:lumOff val="25000"/>
                </a:prstClr>
              </a:solidFill>
              <a:ea typeface="ＭＳ Ｐゴシック" charset="-128"/>
            </a:endParaRPr>
          </a:p>
          <a:p>
            <a:pPr eaLnBrk="0" hangingPunct="0"/>
            <a:r>
              <a:rPr lang="de-DE" sz="2400" dirty="0" smtClean="0">
                <a:solidFill>
                  <a:prstClr val="black">
                    <a:lumMod val="75000"/>
                    <a:lumOff val="25000"/>
                  </a:prstClr>
                </a:solidFill>
                <a:ea typeface="ＭＳ Ｐゴシック" charset="-128"/>
              </a:rPr>
              <a:t>(kostenfrei aus allen Netzen)</a:t>
            </a:r>
            <a:endParaRPr lang="de-DE" sz="2400" dirty="0">
              <a:solidFill>
                <a:prstClr val="black">
                  <a:lumMod val="75000"/>
                  <a:lumOff val="25000"/>
                </a:prstClr>
              </a:solidFill>
              <a:ea typeface="ＭＳ Ｐゴシック" charset="-128"/>
            </a:endParaRPr>
          </a:p>
          <a:p>
            <a:pPr algn="r" eaLnBrk="0" hangingPunct="0"/>
            <a:endParaRPr lang="de-DE" sz="1000" b="1" dirty="0">
              <a:solidFill>
                <a:srgbClr val="FF0000"/>
              </a:solidFill>
              <a:ea typeface="ＭＳ Ｐゴシック" charset="-128"/>
            </a:endParaRPr>
          </a:p>
        </p:txBody>
      </p:sp>
    </p:spTree>
    <p:extLst>
      <p:ext uri="{BB962C8B-B14F-4D97-AF65-F5344CB8AC3E}">
        <p14:creationId xmlns:p14="http://schemas.microsoft.com/office/powerpoint/2010/main" val="1700933649"/>
      </p:ext>
    </p:extLst>
  </p:cSld>
  <p:clrMapOvr>
    <a:masterClrMapping/>
  </p:clrMapOvr>
  <p:transition spd="slow">
    <p:cove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a:xfrm>
            <a:off x="425355" y="5008709"/>
            <a:ext cx="7994650" cy="172191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spcBef>
                <a:spcPts val="1000"/>
              </a:spcBef>
            </a:pPr>
            <a:r>
              <a:rPr lang="de-DE" altLang="de-DE" sz="2800" dirty="0" smtClean="0">
                <a:solidFill>
                  <a:schemeClr val="bg1"/>
                </a:solidFill>
                <a:latin typeface="Arial" pitchFamily="34" charset="0"/>
                <a:cs typeface="Arial" pitchFamily="34" charset="0"/>
                <a:sym typeface="Wingdings" pitchFamily="2" charset="2"/>
              </a:rPr>
              <a:t>Wärmedämmung - </a:t>
            </a:r>
            <a:br>
              <a:rPr lang="de-DE" altLang="de-DE" sz="2800" dirty="0" smtClean="0">
                <a:solidFill>
                  <a:schemeClr val="bg1"/>
                </a:solidFill>
                <a:latin typeface="Arial" pitchFamily="34" charset="0"/>
                <a:cs typeface="Arial" pitchFamily="34" charset="0"/>
                <a:sym typeface="Wingdings" pitchFamily="2" charset="2"/>
              </a:rPr>
            </a:br>
            <a:r>
              <a:rPr lang="de-DE" altLang="de-DE" sz="2800" dirty="0" smtClean="0">
                <a:solidFill>
                  <a:schemeClr val="bg1"/>
                </a:solidFill>
                <a:latin typeface="Arial" pitchFamily="34" charset="0"/>
                <a:cs typeface="Arial" pitchFamily="34" charset="0"/>
                <a:sym typeface="Wingdings" pitchFamily="2" charset="2"/>
              </a:rPr>
              <a:t>Millionen Schafe können nicht irren!</a:t>
            </a:r>
          </a:p>
        </p:txBody>
      </p:sp>
      <p:sp>
        <p:nvSpPr>
          <p:cNvPr id="5" name="Rectangle 2"/>
          <p:cNvSpPr txBox="1">
            <a:spLocks noChangeArrowheads="1"/>
          </p:cNvSpPr>
          <p:nvPr/>
        </p:nvSpPr>
        <p:spPr>
          <a:xfrm>
            <a:off x="382823" y="422928"/>
            <a:ext cx="9144000" cy="685800"/>
          </a:xfrm>
          <a:prstGeom prst="rect">
            <a:avLst/>
          </a:prstGeom>
        </p:spPr>
        <p:txBody>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sz="2800" dirty="0" smtClean="0">
                <a:solidFill>
                  <a:srgbClr val="C00000"/>
                </a:solidFill>
                <a:latin typeface="Arial" pitchFamily="34" charset="0"/>
                <a:cs typeface="Arial" pitchFamily="34" charset="0"/>
              </a:rPr>
              <a:t>Letzte Frage</a:t>
            </a:r>
            <a:endParaRPr lang="de-DE" altLang="de-DE" sz="2800" dirty="0">
              <a:solidFill>
                <a:srgbClr val="C00000"/>
              </a:solidFill>
              <a:latin typeface="Arial" pitchFamily="34" charset="0"/>
              <a:cs typeface="Arial" pitchFamily="34" charset="0"/>
            </a:endParaRPr>
          </a:p>
        </p:txBody>
      </p:sp>
      <p:sp>
        <p:nvSpPr>
          <p:cNvPr id="8" name="Rectangle 2"/>
          <p:cNvSpPr txBox="1">
            <a:spLocks noChangeArrowheads="1"/>
          </p:cNvSpPr>
          <p:nvPr/>
        </p:nvSpPr>
        <p:spPr>
          <a:xfrm>
            <a:off x="368492" y="925754"/>
            <a:ext cx="7994650" cy="1721915"/>
          </a:xfrm>
          <a:prstGeom prst="rect">
            <a:avLst/>
          </a:prstGeom>
        </p:spPr>
        <p:txBody>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spcBef>
                <a:spcPts val="1000"/>
              </a:spcBef>
            </a:pPr>
            <a:r>
              <a:rPr lang="de-DE" altLang="de-DE" sz="4000" dirty="0" smtClean="0">
                <a:latin typeface="Arial" pitchFamily="34" charset="0"/>
                <a:cs typeface="Arial" pitchFamily="34" charset="0"/>
                <a:sym typeface="Wingdings" pitchFamily="2" charset="2"/>
              </a:rPr>
              <a:t>Heizen Sie noch, </a:t>
            </a:r>
            <a:br>
              <a:rPr lang="de-DE" altLang="de-DE" sz="4000" dirty="0" smtClean="0">
                <a:latin typeface="Arial" pitchFamily="34" charset="0"/>
                <a:cs typeface="Arial" pitchFamily="34" charset="0"/>
                <a:sym typeface="Wingdings" pitchFamily="2" charset="2"/>
              </a:rPr>
            </a:br>
            <a:r>
              <a:rPr lang="de-DE" altLang="de-DE" sz="4000" dirty="0" smtClean="0">
                <a:latin typeface="Arial" pitchFamily="34" charset="0"/>
                <a:cs typeface="Arial" pitchFamily="34" charset="0"/>
                <a:sym typeface="Wingdings" pitchFamily="2" charset="2"/>
              </a:rPr>
              <a:t>oder dämmen Sie schon?</a:t>
            </a:r>
          </a:p>
        </p:txBody>
      </p:sp>
    </p:spTree>
    <p:extLst>
      <p:ext uri="{BB962C8B-B14F-4D97-AF65-F5344CB8AC3E}">
        <p14:creationId xmlns:p14="http://schemas.microsoft.com/office/powerpoint/2010/main" val="2572878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idx="4294967295"/>
          </p:nvPr>
        </p:nvSpPr>
        <p:spPr>
          <a:xfrm>
            <a:off x="1" y="393700"/>
            <a:ext cx="8351838" cy="5815013"/>
          </a:xfrm>
          <a:prstGeom prst="rect">
            <a:avLst/>
          </a:prstGeom>
        </p:spPr>
        <p:txBody>
          <a:bodyPr/>
          <a:lstStyle/>
          <a:p>
            <a:r>
              <a:rPr lang="de-DE" dirty="0" smtClean="0"/>
              <a:t>Vielen dank für ihre Aufmerksamkeit</a:t>
            </a:r>
            <a:endParaRPr lang="de-DE" dirty="0"/>
          </a:p>
        </p:txBody>
      </p:sp>
      <p:sp>
        <p:nvSpPr>
          <p:cNvPr id="4" name="Titelplatzhalter 1"/>
          <p:cNvSpPr txBox="1">
            <a:spLocks/>
          </p:cNvSpPr>
          <p:nvPr/>
        </p:nvSpPr>
        <p:spPr>
          <a:xfrm>
            <a:off x="387119" y="4752754"/>
            <a:ext cx="8128231" cy="1180214"/>
          </a:xfrm>
          <a:prstGeom prst="rect">
            <a:avLst/>
          </a:prstGeom>
        </p:spPr>
        <p:txBody>
          <a:bodyPr vert="horz" lIns="91440" tIns="45720" rIns="91440" bIns="45720" rtlCol="0" anchor="t" anchorCtr="0">
            <a:noAutofit/>
          </a:bodyPr>
          <a:lstStyle>
            <a:lvl1pPr algn="l" defTabSz="457200" rtl="0" eaLnBrk="1" fontAlgn="base" hangingPunct="1">
              <a:spcBef>
                <a:spcPct val="0"/>
              </a:spcBef>
              <a:spcAft>
                <a:spcPct val="0"/>
              </a:spcAft>
              <a:defRPr sz="2400" kern="1200">
                <a:solidFill>
                  <a:schemeClr val="bg1"/>
                </a:solidFill>
                <a:latin typeface="VZ Meta LF" panose="020B0502030000020004" pitchFamily="34" charset="0"/>
                <a:ea typeface="MS PGothic" panose="020B0600070205080204" pitchFamily="34" charset="-128"/>
                <a:cs typeface="VZ Meta LF" panose="020B0502030000020004" pitchFamily="34" charset="0"/>
              </a:defRPr>
            </a:lvl1pPr>
            <a:lvl2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nSpc>
                <a:spcPts val="1500"/>
              </a:lnSpc>
            </a:pPr>
            <a:r>
              <a:rPr lang="de-DE" altLang="de-DE" sz="1100" dirty="0">
                <a:latin typeface="Arial" panose="020B0604020202020204" pitchFamily="34" charset="0"/>
                <a:cs typeface="Arial" panose="020B0604020202020204" pitchFamily="34" charset="0"/>
              </a:rPr>
              <a:t>Verbraucherzentrale </a:t>
            </a:r>
            <a:r>
              <a:rPr lang="de-DE" altLang="de-DE" sz="1100" dirty="0" smtClean="0">
                <a:latin typeface="Arial" panose="020B0604020202020204" pitchFamily="34" charset="0"/>
                <a:cs typeface="Arial" panose="020B0604020202020204" pitchFamily="34" charset="0"/>
              </a:rPr>
              <a:t>Rheinland-Pfalz </a:t>
            </a:r>
            <a:r>
              <a:rPr lang="de-DE" altLang="de-DE" sz="1100" dirty="0">
                <a:latin typeface="Arial" panose="020B0604020202020204" pitchFamily="34" charset="0"/>
                <a:cs typeface="Arial" panose="020B0604020202020204" pitchFamily="34" charset="0"/>
              </a:rPr>
              <a:t>e.V.</a:t>
            </a:r>
          </a:p>
          <a:p>
            <a:pPr>
              <a:lnSpc>
                <a:spcPts val="1500"/>
              </a:lnSpc>
            </a:pPr>
            <a:r>
              <a:rPr lang="de-DE" altLang="de-DE" sz="1100" smtClean="0">
                <a:latin typeface="Arial" panose="020B0604020202020204" pitchFamily="34" charset="0"/>
                <a:cs typeface="Arial" panose="020B0604020202020204" pitchFamily="34" charset="0"/>
              </a:rPr>
              <a:t>Seppel-</a:t>
            </a:r>
            <a:r>
              <a:rPr lang="de-DE" altLang="de-DE" sz="1100" dirty="0" err="1" smtClean="0">
                <a:latin typeface="Arial" panose="020B0604020202020204" pitchFamily="34" charset="0"/>
                <a:cs typeface="Arial" panose="020B0604020202020204" pitchFamily="34" charset="0"/>
              </a:rPr>
              <a:t>Glückert</a:t>
            </a:r>
            <a:r>
              <a:rPr lang="de-DE" altLang="de-DE" sz="1100" dirty="0" smtClean="0">
                <a:latin typeface="Arial" panose="020B0604020202020204" pitchFamily="34" charset="0"/>
                <a:cs typeface="Arial" panose="020B0604020202020204" pitchFamily="34" charset="0"/>
              </a:rPr>
              <a:t>-Passage 10 </a:t>
            </a:r>
            <a:r>
              <a:rPr lang="de-DE" altLang="de-DE" sz="1100" dirty="0">
                <a:latin typeface="Arial" panose="020B0604020202020204" pitchFamily="34" charset="0"/>
                <a:cs typeface="Arial" panose="020B0604020202020204" pitchFamily="34" charset="0"/>
              </a:rPr>
              <a:t>• </a:t>
            </a:r>
            <a:r>
              <a:rPr lang="de-DE" altLang="de-DE" sz="1100" dirty="0" smtClean="0">
                <a:latin typeface="Arial" panose="020B0604020202020204" pitchFamily="34" charset="0"/>
                <a:cs typeface="Arial" panose="020B0604020202020204" pitchFamily="34" charset="0"/>
              </a:rPr>
              <a:t>55116 Mainz</a:t>
            </a:r>
          </a:p>
          <a:p>
            <a:pPr>
              <a:lnSpc>
                <a:spcPts val="1500"/>
              </a:lnSpc>
            </a:pPr>
            <a:endParaRPr lang="de-DE" altLang="de-DE" sz="1100" dirty="0">
              <a:latin typeface="Arial" panose="020B0604020202020204" pitchFamily="34" charset="0"/>
              <a:cs typeface="Arial" panose="020B0604020202020204" pitchFamily="34" charset="0"/>
              <a:hlinkClick r:id="rId2"/>
            </a:endParaRPr>
          </a:p>
          <a:p>
            <a:pPr>
              <a:lnSpc>
                <a:spcPts val="1500"/>
              </a:lnSpc>
            </a:pPr>
            <a:r>
              <a:rPr lang="de-DE" altLang="de-DE" sz="1100" dirty="0" smtClean="0">
                <a:latin typeface="Arial" panose="020B0604020202020204" pitchFamily="34" charset="0"/>
                <a:cs typeface="Arial" panose="020B0604020202020204" pitchFamily="34" charset="0"/>
                <a:hlinkClick r:id="rId2"/>
              </a:rPr>
              <a:t>energie@vz-rlp.de</a:t>
            </a:r>
            <a:r>
              <a:rPr lang="de-DE" altLang="de-DE" sz="1100" dirty="0" smtClean="0">
                <a:latin typeface="Arial" panose="020B0604020202020204" pitchFamily="34" charset="0"/>
                <a:cs typeface="Arial" panose="020B0604020202020204" pitchFamily="34" charset="0"/>
              </a:rPr>
              <a:t> </a:t>
            </a:r>
            <a:r>
              <a:rPr lang="de-DE" altLang="de-DE" sz="1100" dirty="0">
                <a:latin typeface="Arial" panose="020B0604020202020204" pitchFamily="34" charset="0"/>
                <a:cs typeface="Arial" panose="020B0604020202020204" pitchFamily="34" charset="0"/>
              </a:rPr>
              <a:t>• </a:t>
            </a:r>
            <a:r>
              <a:rPr lang="de-DE" altLang="de-DE" sz="1100" dirty="0" smtClean="0">
                <a:latin typeface="Arial" panose="020B0604020202020204" pitchFamily="34" charset="0"/>
                <a:cs typeface="Arial" panose="020B0604020202020204" pitchFamily="34" charset="0"/>
                <a:hlinkClick r:id="rId3"/>
              </a:rPr>
              <a:t>www.energieberatung-rlp.de</a:t>
            </a:r>
            <a:endParaRPr lang="de-DE" altLang="de-DE" sz="1100" dirty="0">
              <a:latin typeface="Arial" panose="020B0604020202020204" pitchFamily="34" charset="0"/>
              <a:cs typeface="Arial" panose="020B0604020202020204" pitchFamily="34" charset="0"/>
            </a:endParaRPr>
          </a:p>
        </p:txBody>
      </p:sp>
      <p:sp>
        <p:nvSpPr>
          <p:cNvPr id="2" name="Textfeld 1"/>
          <p:cNvSpPr txBox="1"/>
          <p:nvPr/>
        </p:nvSpPr>
        <p:spPr>
          <a:xfrm>
            <a:off x="180973" y="2076451"/>
            <a:ext cx="7477125" cy="954107"/>
          </a:xfrm>
          <a:prstGeom prst="rect">
            <a:avLst/>
          </a:prstGeom>
          <a:noFill/>
        </p:spPr>
        <p:txBody>
          <a:bodyPr wrap="square" rtlCol="0">
            <a:spAutoFit/>
          </a:bodyPr>
          <a:lstStyle/>
          <a:p>
            <a:pPr algn="ctr"/>
            <a:r>
              <a:rPr lang="de-DE" b="1" dirty="0" smtClean="0"/>
              <a:t>VIELEN DANK FÜR IHRE AUFMERKSAMKEIT!</a:t>
            </a:r>
            <a:endParaRPr lang="de-DE" b="1" dirty="0"/>
          </a:p>
        </p:txBody>
      </p:sp>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8098" y="5276054"/>
            <a:ext cx="1231178" cy="1015852"/>
          </a:xfrm>
          <a:prstGeom prst="rect">
            <a:avLst/>
          </a:prstGeom>
        </p:spPr>
      </p:pic>
      <p:pic>
        <p:nvPicPr>
          <p:cNvPr id="7" name="Grafi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34502" y="5505618"/>
            <a:ext cx="1500550" cy="786288"/>
          </a:xfrm>
          <a:prstGeom prst="rect">
            <a:avLst/>
          </a:prstGeom>
        </p:spPr>
      </p:pic>
    </p:spTree>
    <p:extLst>
      <p:ext uri="{BB962C8B-B14F-4D97-AF65-F5344CB8AC3E}">
        <p14:creationId xmlns:p14="http://schemas.microsoft.com/office/powerpoint/2010/main" val="1381407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9"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5511" y="1574354"/>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10660" name="Rectangle 4"/>
          <p:cNvSpPr>
            <a:spLocks noGrp="1" noChangeArrowheads="1"/>
          </p:cNvSpPr>
          <p:nvPr>
            <p:ph type="title"/>
          </p:nvPr>
        </p:nvSpPr>
        <p:spPr/>
        <p:txBody>
          <a:bodyPr/>
          <a:lstStyle/>
          <a:p>
            <a:r>
              <a:rPr lang="de-DE" altLang="de-DE" dirty="0" smtClean="0"/>
              <a:t>beheizter Bereich</a:t>
            </a:r>
            <a:br>
              <a:rPr lang="de-DE" altLang="de-DE" dirty="0" smtClean="0"/>
            </a:br>
            <a:endParaRPr lang="de-DE" altLang="de-DE" dirty="0"/>
          </a:p>
        </p:txBody>
      </p:sp>
      <p:sp>
        <p:nvSpPr>
          <p:cNvPr id="710661" name="Text Box 5"/>
          <p:cNvSpPr txBox="1">
            <a:spLocks noChangeArrowheads="1"/>
          </p:cNvSpPr>
          <p:nvPr/>
        </p:nvSpPr>
        <p:spPr bwMode="auto">
          <a:xfrm>
            <a:off x="1325511" y="3686502"/>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0663" name="Text Box 7"/>
          <p:cNvSpPr txBox="1">
            <a:spLocks noChangeArrowheads="1"/>
          </p:cNvSpPr>
          <p:nvPr/>
        </p:nvSpPr>
        <p:spPr bwMode="auto">
          <a:xfrm>
            <a:off x="2620912" y="2780410"/>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10664" name="Text Box 8"/>
          <p:cNvSpPr txBox="1">
            <a:spLocks noChangeArrowheads="1"/>
          </p:cNvSpPr>
          <p:nvPr/>
        </p:nvSpPr>
        <p:spPr bwMode="auto">
          <a:xfrm>
            <a:off x="6349169" y="4279602"/>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0665" name="Text Box 9"/>
          <p:cNvSpPr txBox="1">
            <a:spLocks noChangeArrowheads="1"/>
          </p:cNvSpPr>
          <p:nvPr/>
        </p:nvSpPr>
        <p:spPr bwMode="auto">
          <a:xfrm>
            <a:off x="2620912" y="3798141"/>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10666" name="Text Box 10"/>
          <p:cNvSpPr txBox="1">
            <a:spLocks noChangeArrowheads="1"/>
          </p:cNvSpPr>
          <p:nvPr/>
        </p:nvSpPr>
        <p:spPr bwMode="auto">
          <a:xfrm>
            <a:off x="2620912" y="4857304"/>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10°C</a:t>
            </a:r>
          </a:p>
        </p:txBody>
      </p:sp>
      <p:sp>
        <p:nvSpPr>
          <p:cNvPr id="710667" name="Text Box 11"/>
          <p:cNvSpPr txBox="1">
            <a:spLocks noChangeArrowheads="1"/>
          </p:cNvSpPr>
          <p:nvPr/>
        </p:nvSpPr>
        <p:spPr bwMode="auto">
          <a:xfrm>
            <a:off x="5041591" y="2918909"/>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13"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Direkt oder indirekt beheizt </a:t>
            </a:r>
            <a:endParaRPr lang="de-DE" sz="2800" dirty="0">
              <a:latin typeface="Arial" pitchFamily="34" charset="0"/>
              <a:cs typeface="Arial" pitchFamily="34" charset="0"/>
            </a:endParaRPr>
          </a:p>
        </p:txBody>
      </p:sp>
      <p:sp>
        <p:nvSpPr>
          <p:cNvPr id="12" name="Text Box 6"/>
          <p:cNvSpPr txBox="1">
            <a:spLocks noChangeArrowheads="1"/>
          </p:cNvSpPr>
          <p:nvPr/>
        </p:nvSpPr>
        <p:spPr bwMode="auto">
          <a:xfrm>
            <a:off x="1635138" y="5153238"/>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Tree>
    <p:extLst>
      <p:ext uri="{BB962C8B-B14F-4D97-AF65-F5344CB8AC3E}">
        <p14:creationId xmlns:p14="http://schemas.microsoft.com/office/powerpoint/2010/main" val="1652893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3" name="Picture 3" descr="Hülle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4797" y="1578520"/>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11684" name="Rectangle 4"/>
          <p:cNvSpPr>
            <a:spLocks noGrp="1" noChangeArrowheads="1"/>
          </p:cNvSpPr>
          <p:nvPr>
            <p:ph type="title"/>
          </p:nvPr>
        </p:nvSpPr>
        <p:spPr/>
        <p:txBody>
          <a:bodyPr/>
          <a:lstStyle/>
          <a:p>
            <a:r>
              <a:rPr lang="de-DE" altLang="de-DE" dirty="0" smtClean="0"/>
              <a:t>beheizter Bereich</a:t>
            </a:r>
            <a:br>
              <a:rPr lang="de-DE" altLang="de-DE" dirty="0" smtClean="0"/>
            </a:br>
            <a:endParaRPr lang="de-DE" altLang="de-DE" dirty="0"/>
          </a:p>
        </p:txBody>
      </p:sp>
      <p:sp>
        <p:nvSpPr>
          <p:cNvPr id="711686" name="Text Box 6"/>
          <p:cNvSpPr txBox="1">
            <a:spLocks noChangeArrowheads="1"/>
          </p:cNvSpPr>
          <p:nvPr/>
        </p:nvSpPr>
        <p:spPr bwMode="auto">
          <a:xfrm>
            <a:off x="1635138" y="5153238"/>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711687" name="Text Box 7"/>
          <p:cNvSpPr txBox="1">
            <a:spLocks noChangeArrowheads="1"/>
          </p:cNvSpPr>
          <p:nvPr/>
        </p:nvSpPr>
        <p:spPr bwMode="auto">
          <a:xfrm>
            <a:off x="3675103" y="1961699"/>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11688" name="Text Box 8"/>
          <p:cNvSpPr txBox="1">
            <a:spLocks noChangeArrowheads="1"/>
          </p:cNvSpPr>
          <p:nvPr/>
        </p:nvSpPr>
        <p:spPr bwMode="auto">
          <a:xfrm>
            <a:off x="1324797" y="3684173"/>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11"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Direkt oder indirekt beheizt </a:t>
            </a:r>
            <a:endParaRPr lang="de-DE" sz="2800" dirty="0">
              <a:latin typeface="Arial" pitchFamily="34" charset="0"/>
              <a:cs typeface="Arial" pitchFamily="34" charset="0"/>
            </a:endParaRPr>
          </a:p>
        </p:txBody>
      </p:sp>
      <p:sp>
        <p:nvSpPr>
          <p:cNvPr id="10" name="Text Box 10"/>
          <p:cNvSpPr txBox="1">
            <a:spLocks noChangeArrowheads="1"/>
          </p:cNvSpPr>
          <p:nvPr/>
        </p:nvSpPr>
        <p:spPr bwMode="auto">
          <a:xfrm>
            <a:off x="2620912" y="4857304"/>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dirty="0">
                <a:solidFill>
                  <a:srgbClr val="3333FF"/>
                </a:solidFill>
              </a:rPr>
              <a:t>10°C</a:t>
            </a:r>
          </a:p>
        </p:txBody>
      </p:sp>
      <p:sp>
        <p:nvSpPr>
          <p:cNvPr id="12" name="Text Box 11"/>
          <p:cNvSpPr txBox="1">
            <a:spLocks noChangeArrowheads="1"/>
          </p:cNvSpPr>
          <p:nvPr/>
        </p:nvSpPr>
        <p:spPr bwMode="auto">
          <a:xfrm>
            <a:off x="5041591" y="2918909"/>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13" name="Text Box 8"/>
          <p:cNvSpPr txBox="1">
            <a:spLocks noChangeArrowheads="1"/>
          </p:cNvSpPr>
          <p:nvPr/>
        </p:nvSpPr>
        <p:spPr bwMode="auto">
          <a:xfrm>
            <a:off x="6349169" y="4279602"/>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14" name="Text Box 9"/>
          <p:cNvSpPr txBox="1">
            <a:spLocks noChangeArrowheads="1"/>
          </p:cNvSpPr>
          <p:nvPr/>
        </p:nvSpPr>
        <p:spPr bwMode="auto">
          <a:xfrm>
            <a:off x="2620912" y="3798141"/>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Tree>
    <p:extLst>
      <p:ext uri="{BB962C8B-B14F-4D97-AF65-F5344CB8AC3E}">
        <p14:creationId xmlns:p14="http://schemas.microsoft.com/office/powerpoint/2010/main" val="1450711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2" name="Rectangle 4"/>
          <p:cNvSpPr>
            <a:spLocks noGrp="1" noChangeArrowheads="1"/>
          </p:cNvSpPr>
          <p:nvPr>
            <p:ph type="title"/>
          </p:nvPr>
        </p:nvSpPr>
        <p:spPr/>
        <p:txBody>
          <a:bodyPr/>
          <a:lstStyle/>
          <a:p>
            <a:r>
              <a:rPr lang="de-DE" altLang="de-DE" dirty="0" smtClean="0"/>
              <a:t>Transmissionswärmeverluste </a:t>
            </a:r>
            <a:endParaRPr lang="de-DE" altLang="de-DE" dirty="0"/>
          </a:p>
        </p:txBody>
      </p:sp>
      <p:pic>
        <p:nvPicPr>
          <p:cNvPr id="713731"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25674" y="1561165"/>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13733" name="Text Box 5"/>
          <p:cNvSpPr txBox="1">
            <a:spLocks noChangeArrowheads="1"/>
          </p:cNvSpPr>
          <p:nvPr/>
        </p:nvSpPr>
        <p:spPr bwMode="auto">
          <a:xfrm>
            <a:off x="1018943" y="3700568"/>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3734" name="Text Box 6"/>
          <p:cNvSpPr txBox="1">
            <a:spLocks noChangeArrowheads="1"/>
          </p:cNvSpPr>
          <p:nvPr/>
        </p:nvSpPr>
        <p:spPr bwMode="auto">
          <a:xfrm>
            <a:off x="2695343" y="5300769"/>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713735" name="Text Box 7"/>
          <p:cNvSpPr txBox="1">
            <a:spLocks noChangeArrowheads="1"/>
          </p:cNvSpPr>
          <p:nvPr/>
        </p:nvSpPr>
        <p:spPr bwMode="auto">
          <a:xfrm>
            <a:off x="2847743" y="3852968"/>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13736" name="Text Box 8"/>
          <p:cNvSpPr txBox="1">
            <a:spLocks noChangeArrowheads="1"/>
          </p:cNvSpPr>
          <p:nvPr/>
        </p:nvSpPr>
        <p:spPr bwMode="auto">
          <a:xfrm>
            <a:off x="2847742" y="2405168"/>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13737" name="Text Box 9"/>
          <p:cNvSpPr txBox="1">
            <a:spLocks noChangeArrowheads="1"/>
          </p:cNvSpPr>
          <p:nvPr/>
        </p:nvSpPr>
        <p:spPr bwMode="auto">
          <a:xfrm>
            <a:off x="6733943" y="4233969"/>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3738" name="AutoShape 10"/>
          <p:cNvSpPr>
            <a:spLocks noChangeArrowheads="1"/>
          </p:cNvSpPr>
          <p:nvPr/>
        </p:nvSpPr>
        <p:spPr bwMode="auto">
          <a:xfrm>
            <a:off x="5209942" y="1496347"/>
            <a:ext cx="486508" cy="976312"/>
          </a:xfrm>
          <a:prstGeom prst="up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39" name="AutoShape 11"/>
          <p:cNvSpPr>
            <a:spLocks noChangeArrowheads="1"/>
          </p:cNvSpPr>
          <p:nvPr/>
        </p:nvSpPr>
        <p:spPr bwMode="auto">
          <a:xfrm>
            <a:off x="4143143" y="2709969"/>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0" name="AutoShape 12"/>
          <p:cNvSpPr>
            <a:spLocks noChangeArrowheads="1"/>
          </p:cNvSpPr>
          <p:nvPr/>
        </p:nvSpPr>
        <p:spPr bwMode="auto">
          <a:xfrm>
            <a:off x="2771542" y="2786169"/>
            <a:ext cx="486508" cy="976313"/>
          </a:xfrm>
          <a:prstGeom prst="up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1" name="AutoShape 13"/>
          <p:cNvSpPr>
            <a:spLocks noChangeArrowheads="1"/>
          </p:cNvSpPr>
          <p:nvPr/>
        </p:nvSpPr>
        <p:spPr bwMode="auto">
          <a:xfrm>
            <a:off x="1857143" y="3700567"/>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2" name="AutoShape 14"/>
          <p:cNvSpPr>
            <a:spLocks noChangeArrowheads="1"/>
          </p:cNvSpPr>
          <p:nvPr/>
        </p:nvSpPr>
        <p:spPr bwMode="auto">
          <a:xfrm>
            <a:off x="2771542" y="4233968"/>
            <a:ext cx="486508" cy="976313"/>
          </a:xfrm>
          <a:prstGeom prst="down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3" name="AutoShape 15"/>
          <p:cNvSpPr>
            <a:spLocks noChangeArrowheads="1"/>
          </p:cNvSpPr>
          <p:nvPr/>
        </p:nvSpPr>
        <p:spPr bwMode="auto">
          <a:xfrm>
            <a:off x="4524143" y="4767369"/>
            <a:ext cx="975946" cy="485775"/>
          </a:xfrm>
          <a:prstGeom prst="lef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4" name="AutoShape 16"/>
          <p:cNvSpPr>
            <a:spLocks noChangeArrowheads="1"/>
          </p:cNvSpPr>
          <p:nvPr/>
        </p:nvSpPr>
        <p:spPr bwMode="auto">
          <a:xfrm>
            <a:off x="5286142" y="5300769"/>
            <a:ext cx="486508" cy="976313"/>
          </a:xfrm>
          <a:prstGeom prst="downArrow">
            <a:avLst>
              <a:gd name="adj1" fmla="val 50000"/>
              <a:gd name="adj2" fmla="val 4631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5" name="AutoShape 17"/>
          <p:cNvSpPr>
            <a:spLocks noChangeArrowheads="1"/>
          </p:cNvSpPr>
          <p:nvPr/>
        </p:nvSpPr>
        <p:spPr bwMode="auto">
          <a:xfrm>
            <a:off x="5590943" y="4157767"/>
            <a:ext cx="975946" cy="485775"/>
          </a:xfrm>
          <a:prstGeom prst="rightArrow">
            <a:avLst>
              <a:gd name="adj1" fmla="val 50000"/>
              <a:gd name="adj2" fmla="val 5441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3746" name="Text Box 18"/>
          <p:cNvSpPr txBox="1">
            <a:spLocks noChangeArrowheads="1"/>
          </p:cNvSpPr>
          <p:nvPr/>
        </p:nvSpPr>
        <p:spPr bwMode="auto">
          <a:xfrm>
            <a:off x="5286143" y="3700568"/>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13747" name="Text Box 19"/>
          <p:cNvSpPr txBox="1">
            <a:spLocks noChangeArrowheads="1"/>
          </p:cNvSpPr>
          <p:nvPr/>
        </p:nvSpPr>
        <p:spPr bwMode="auto">
          <a:xfrm>
            <a:off x="1476143" y="5224569"/>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13740"/>
                                        </p:tgtEl>
                                        <p:attrNameLst>
                                          <p:attrName>style.visibility</p:attrName>
                                        </p:attrNameLst>
                                      </p:cBhvr>
                                      <p:to>
                                        <p:strVal val="visible"/>
                                      </p:to>
                                    </p:set>
                                    <p:animEffect transition="in" filter="wipe(down)">
                                      <p:cBhvr>
                                        <p:cTn id="7" dur="500"/>
                                        <p:tgtEl>
                                          <p:spTgt spid="713740"/>
                                        </p:tgtEl>
                                      </p:cBhvr>
                                    </p:animEffect>
                                  </p:childTnLst>
                                </p:cTn>
                              </p:par>
                            </p:childTnLst>
                          </p:cTn>
                        </p:par>
                        <p:par>
                          <p:cTn id="8" fill="hold" nodeType="afterGroup">
                            <p:stCondLst>
                              <p:cond delay="500"/>
                            </p:stCondLst>
                            <p:childTnLst>
                              <p:par>
                                <p:cTn id="9" presetID="22" presetClass="entr" presetSubtype="4" fill="hold" grpId="0" nodeType="afterEffect">
                                  <p:stCondLst>
                                    <p:cond delay="1000"/>
                                  </p:stCondLst>
                                  <p:childTnLst>
                                    <p:set>
                                      <p:cBhvr>
                                        <p:cTn id="10" dur="1" fill="hold">
                                          <p:stCondLst>
                                            <p:cond delay="0"/>
                                          </p:stCondLst>
                                        </p:cTn>
                                        <p:tgtEl>
                                          <p:spTgt spid="713738"/>
                                        </p:tgtEl>
                                        <p:attrNameLst>
                                          <p:attrName>style.visibility</p:attrName>
                                        </p:attrNameLst>
                                      </p:cBhvr>
                                      <p:to>
                                        <p:strVal val="visible"/>
                                      </p:to>
                                    </p:set>
                                    <p:animEffect transition="in" filter="wipe(down)">
                                      <p:cBhvr>
                                        <p:cTn id="11" dur="500"/>
                                        <p:tgtEl>
                                          <p:spTgt spid="713738"/>
                                        </p:tgtEl>
                                      </p:cBhvr>
                                    </p:animEffect>
                                  </p:childTnLst>
                                </p:cTn>
                              </p:par>
                            </p:childTnLst>
                          </p:cTn>
                        </p:par>
                        <p:par>
                          <p:cTn id="12" fill="hold" nodeType="afterGroup">
                            <p:stCondLst>
                              <p:cond delay="2000"/>
                            </p:stCondLst>
                            <p:childTnLst>
                              <p:par>
                                <p:cTn id="13" presetID="22" presetClass="entr" presetSubtype="2" fill="hold" grpId="0" nodeType="afterEffect">
                                  <p:stCondLst>
                                    <p:cond delay="1000"/>
                                  </p:stCondLst>
                                  <p:childTnLst>
                                    <p:set>
                                      <p:cBhvr>
                                        <p:cTn id="14" dur="1" fill="hold">
                                          <p:stCondLst>
                                            <p:cond delay="0"/>
                                          </p:stCondLst>
                                        </p:cTn>
                                        <p:tgtEl>
                                          <p:spTgt spid="713739"/>
                                        </p:tgtEl>
                                        <p:attrNameLst>
                                          <p:attrName>style.visibility</p:attrName>
                                        </p:attrNameLst>
                                      </p:cBhvr>
                                      <p:to>
                                        <p:strVal val="visible"/>
                                      </p:to>
                                    </p:set>
                                    <p:animEffect transition="in" filter="wipe(right)">
                                      <p:cBhvr>
                                        <p:cTn id="15" dur="500"/>
                                        <p:tgtEl>
                                          <p:spTgt spid="713739"/>
                                        </p:tgtEl>
                                      </p:cBhvr>
                                    </p:animEffect>
                                  </p:childTnLst>
                                </p:cTn>
                              </p:par>
                            </p:childTnLst>
                          </p:cTn>
                        </p:par>
                        <p:par>
                          <p:cTn id="16" fill="hold" nodeType="afterGroup">
                            <p:stCondLst>
                              <p:cond delay="3500"/>
                            </p:stCondLst>
                            <p:childTnLst>
                              <p:par>
                                <p:cTn id="17" presetID="22" presetClass="entr" presetSubtype="1" fill="hold" grpId="0" nodeType="afterEffect">
                                  <p:stCondLst>
                                    <p:cond delay="1000"/>
                                  </p:stCondLst>
                                  <p:childTnLst>
                                    <p:set>
                                      <p:cBhvr>
                                        <p:cTn id="18" dur="1" fill="hold">
                                          <p:stCondLst>
                                            <p:cond delay="0"/>
                                          </p:stCondLst>
                                        </p:cTn>
                                        <p:tgtEl>
                                          <p:spTgt spid="713742"/>
                                        </p:tgtEl>
                                        <p:attrNameLst>
                                          <p:attrName>style.visibility</p:attrName>
                                        </p:attrNameLst>
                                      </p:cBhvr>
                                      <p:to>
                                        <p:strVal val="visible"/>
                                      </p:to>
                                    </p:set>
                                    <p:animEffect transition="in" filter="wipe(up)">
                                      <p:cBhvr>
                                        <p:cTn id="19" dur="500"/>
                                        <p:tgtEl>
                                          <p:spTgt spid="713742"/>
                                        </p:tgtEl>
                                      </p:cBhvr>
                                    </p:animEffect>
                                  </p:childTnLst>
                                </p:cTn>
                              </p:par>
                            </p:childTnLst>
                          </p:cTn>
                        </p:par>
                        <p:par>
                          <p:cTn id="20" fill="hold" nodeType="afterGroup">
                            <p:stCondLst>
                              <p:cond delay="5000"/>
                            </p:stCondLst>
                            <p:childTnLst>
                              <p:par>
                                <p:cTn id="21" presetID="22" presetClass="entr" presetSubtype="2" fill="hold" grpId="0" nodeType="afterEffect">
                                  <p:stCondLst>
                                    <p:cond delay="1000"/>
                                  </p:stCondLst>
                                  <p:childTnLst>
                                    <p:set>
                                      <p:cBhvr>
                                        <p:cTn id="22" dur="1" fill="hold">
                                          <p:stCondLst>
                                            <p:cond delay="0"/>
                                          </p:stCondLst>
                                        </p:cTn>
                                        <p:tgtEl>
                                          <p:spTgt spid="713743"/>
                                        </p:tgtEl>
                                        <p:attrNameLst>
                                          <p:attrName>style.visibility</p:attrName>
                                        </p:attrNameLst>
                                      </p:cBhvr>
                                      <p:to>
                                        <p:strVal val="visible"/>
                                      </p:to>
                                    </p:set>
                                    <p:animEffect transition="in" filter="wipe(right)">
                                      <p:cBhvr>
                                        <p:cTn id="23" dur="500"/>
                                        <p:tgtEl>
                                          <p:spTgt spid="713743"/>
                                        </p:tgtEl>
                                      </p:cBhvr>
                                    </p:animEffect>
                                  </p:childTnLst>
                                </p:cTn>
                              </p:par>
                            </p:childTnLst>
                          </p:cTn>
                        </p:par>
                        <p:par>
                          <p:cTn id="24" fill="hold" nodeType="afterGroup">
                            <p:stCondLst>
                              <p:cond delay="6500"/>
                            </p:stCondLst>
                            <p:childTnLst>
                              <p:par>
                                <p:cTn id="25" presetID="22" presetClass="entr" presetSubtype="2" fill="hold" grpId="0" nodeType="afterEffect">
                                  <p:stCondLst>
                                    <p:cond delay="1000"/>
                                  </p:stCondLst>
                                  <p:childTnLst>
                                    <p:set>
                                      <p:cBhvr>
                                        <p:cTn id="26" dur="1" fill="hold">
                                          <p:stCondLst>
                                            <p:cond delay="0"/>
                                          </p:stCondLst>
                                        </p:cTn>
                                        <p:tgtEl>
                                          <p:spTgt spid="713741"/>
                                        </p:tgtEl>
                                        <p:attrNameLst>
                                          <p:attrName>style.visibility</p:attrName>
                                        </p:attrNameLst>
                                      </p:cBhvr>
                                      <p:to>
                                        <p:strVal val="visible"/>
                                      </p:to>
                                    </p:set>
                                    <p:animEffect transition="in" filter="wipe(right)">
                                      <p:cBhvr>
                                        <p:cTn id="27" dur="500"/>
                                        <p:tgtEl>
                                          <p:spTgt spid="713741"/>
                                        </p:tgtEl>
                                      </p:cBhvr>
                                    </p:animEffect>
                                  </p:childTnLst>
                                </p:cTn>
                              </p:par>
                            </p:childTnLst>
                          </p:cTn>
                        </p:par>
                        <p:par>
                          <p:cTn id="28" fill="hold" nodeType="afterGroup">
                            <p:stCondLst>
                              <p:cond delay="8000"/>
                            </p:stCondLst>
                            <p:childTnLst>
                              <p:par>
                                <p:cTn id="29" presetID="22" presetClass="entr" presetSubtype="8" fill="hold" grpId="0" nodeType="afterEffect">
                                  <p:stCondLst>
                                    <p:cond delay="1000"/>
                                  </p:stCondLst>
                                  <p:childTnLst>
                                    <p:set>
                                      <p:cBhvr>
                                        <p:cTn id="30" dur="1" fill="hold">
                                          <p:stCondLst>
                                            <p:cond delay="0"/>
                                          </p:stCondLst>
                                        </p:cTn>
                                        <p:tgtEl>
                                          <p:spTgt spid="713745"/>
                                        </p:tgtEl>
                                        <p:attrNameLst>
                                          <p:attrName>style.visibility</p:attrName>
                                        </p:attrNameLst>
                                      </p:cBhvr>
                                      <p:to>
                                        <p:strVal val="visible"/>
                                      </p:to>
                                    </p:set>
                                    <p:animEffect transition="in" filter="wipe(left)">
                                      <p:cBhvr>
                                        <p:cTn id="31" dur="500"/>
                                        <p:tgtEl>
                                          <p:spTgt spid="713745"/>
                                        </p:tgtEl>
                                      </p:cBhvr>
                                    </p:animEffect>
                                  </p:childTnLst>
                                </p:cTn>
                              </p:par>
                            </p:childTnLst>
                          </p:cTn>
                        </p:par>
                        <p:par>
                          <p:cTn id="32" fill="hold" nodeType="afterGroup">
                            <p:stCondLst>
                              <p:cond delay="9500"/>
                            </p:stCondLst>
                            <p:childTnLst>
                              <p:par>
                                <p:cTn id="33" presetID="22" presetClass="entr" presetSubtype="1" fill="hold" grpId="0" nodeType="afterEffect">
                                  <p:stCondLst>
                                    <p:cond delay="1000"/>
                                  </p:stCondLst>
                                  <p:childTnLst>
                                    <p:set>
                                      <p:cBhvr>
                                        <p:cTn id="34" dur="1" fill="hold">
                                          <p:stCondLst>
                                            <p:cond delay="0"/>
                                          </p:stCondLst>
                                        </p:cTn>
                                        <p:tgtEl>
                                          <p:spTgt spid="713744"/>
                                        </p:tgtEl>
                                        <p:attrNameLst>
                                          <p:attrName>style.visibility</p:attrName>
                                        </p:attrNameLst>
                                      </p:cBhvr>
                                      <p:to>
                                        <p:strVal val="visible"/>
                                      </p:to>
                                    </p:set>
                                    <p:animEffect transition="in" filter="wipe(up)">
                                      <p:cBhvr>
                                        <p:cTn id="35" dur="500"/>
                                        <p:tgtEl>
                                          <p:spTgt spid="71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8" grpId="0" animBg="1"/>
      <p:bldP spid="713739" grpId="0" animBg="1"/>
      <p:bldP spid="713740" grpId="0" animBg="1"/>
      <p:bldP spid="713741" grpId="0" animBg="1"/>
      <p:bldP spid="713742" grpId="0" animBg="1"/>
      <p:bldP spid="713743" grpId="0" animBg="1"/>
      <p:bldP spid="713744" grpId="0" animBg="1"/>
      <p:bldP spid="71374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6" name="Rectangle 4"/>
          <p:cNvSpPr>
            <a:spLocks noGrp="1" noChangeArrowheads="1"/>
          </p:cNvSpPr>
          <p:nvPr>
            <p:ph type="title"/>
          </p:nvPr>
        </p:nvSpPr>
        <p:spPr/>
        <p:txBody>
          <a:bodyPr/>
          <a:lstStyle/>
          <a:p>
            <a:r>
              <a:rPr lang="de-DE" altLang="de-DE" dirty="0"/>
              <a:t>Wärmedämmung  (Außendämmung</a:t>
            </a:r>
            <a:r>
              <a:rPr lang="de-DE" altLang="de-DE" dirty="0" smtClean="0"/>
              <a:t>)</a:t>
            </a:r>
            <a:endParaRPr lang="de-DE" altLang="de-DE" dirty="0"/>
          </a:p>
        </p:txBody>
      </p:sp>
      <p:sp>
        <p:nvSpPr>
          <p:cNvPr id="714754" name="Rectangle 2"/>
          <p:cNvSpPr>
            <a:spLocks noChangeArrowheads="1"/>
          </p:cNvSpPr>
          <p:nvPr/>
        </p:nvSpPr>
        <p:spPr bwMode="auto">
          <a:xfrm>
            <a:off x="0" y="2349500"/>
            <a:ext cx="9144000" cy="38354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grpSp>
        <p:nvGrpSpPr>
          <p:cNvPr id="2" name="Gruppieren 1"/>
          <p:cNvGrpSpPr/>
          <p:nvPr/>
        </p:nvGrpSpPr>
        <p:grpSpPr>
          <a:xfrm>
            <a:off x="944959" y="1397778"/>
            <a:ext cx="6468208" cy="4862512"/>
            <a:chOff x="1200150" y="1344613"/>
            <a:chExt cx="6468208" cy="4862512"/>
          </a:xfrm>
        </p:grpSpPr>
        <p:pic>
          <p:nvPicPr>
            <p:cNvPr id="714755" name="Picture 3" descr="Haus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1150" y="1497013"/>
              <a:ext cx="6087208" cy="4683125"/>
            </a:xfrm>
            <a:prstGeom prst="rect">
              <a:avLst/>
            </a:prstGeom>
            <a:noFill/>
            <a:extLst>
              <a:ext uri="{909E8E84-426E-40DD-AFC4-6F175D3DCCD1}">
                <a14:hiddenFill xmlns:a14="http://schemas.microsoft.com/office/drawing/2010/main">
                  <a:solidFill>
                    <a:srgbClr val="FFFFFF"/>
                  </a:solidFill>
                </a14:hiddenFill>
              </a:ext>
            </a:extLst>
          </p:spPr>
        </p:pic>
        <p:sp>
          <p:nvSpPr>
            <p:cNvPr id="714757" name="Text Box 5"/>
            <p:cNvSpPr txBox="1">
              <a:spLocks noChangeArrowheads="1"/>
            </p:cNvSpPr>
            <p:nvPr/>
          </p:nvSpPr>
          <p:spPr bwMode="auto">
            <a:xfrm>
              <a:off x="1200150" y="3630613"/>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4758" name="Text Box 6"/>
            <p:cNvSpPr txBox="1">
              <a:spLocks noChangeArrowheads="1"/>
            </p:cNvSpPr>
            <p:nvPr/>
          </p:nvSpPr>
          <p:spPr bwMode="auto">
            <a:xfrm>
              <a:off x="1657350" y="5154613"/>
              <a:ext cx="44114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5°C</a:t>
              </a:r>
            </a:p>
          </p:txBody>
        </p:sp>
        <p:sp>
          <p:nvSpPr>
            <p:cNvPr id="714759" name="Text Box 7"/>
            <p:cNvSpPr txBox="1">
              <a:spLocks noChangeArrowheads="1"/>
            </p:cNvSpPr>
            <p:nvPr/>
          </p:nvSpPr>
          <p:spPr bwMode="auto">
            <a:xfrm>
              <a:off x="3028950" y="2335213"/>
              <a:ext cx="535724"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- 2°C</a:t>
              </a:r>
            </a:p>
          </p:txBody>
        </p:sp>
        <p:sp>
          <p:nvSpPr>
            <p:cNvPr id="714760" name="Text Box 8"/>
            <p:cNvSpPr txBox="1">
              <a:spLocks noChangeArrowheads="1"/>
            </p:cNvSpPr>
            <p:nvPr/>
          </p:nvSpPr>
          <p:spPr bwMode="auto">
            <a:xfrm>
              <a:off x="6915150" y="4164013"/>
              <a:ext cx="620683" cy="27699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- 10°C</a:t>
              </a:r>
            </a:p>
          </p:txBody>
        </p:sp>
        <p:sp>
          <p:nvSpPr>
            <p:cNvPr id="714761" name="Rectangle 9"/>
            <p:cNvSpPr>
              <a:spLocks noChangeArrowheads="1"/>
            </p:cNvSpPr>
            <p:nvPr/>
          </p:nvSpPr>
          <p:spPr bwMode="auto">
            <a:xfrm>
              <a:off x="2438400" y="2881313"/>
              <a:ext cx="76200" cy="7048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2" name="Rectangle 10"/>
            <p:cNvSpPr>
              <a:spLocks noChangeArrowheads="1"/>
            </p:cNvSpPr>
            <p:nvPr/>
          </p:nvSpPr>
          <p:spPr bwMode="auto">
            <a:xfrm>
              <a:off x="2441331" y="4125913"/>
              <a:ext cx="762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3" name="Rectangle 11"/>
            <p:cNvSpPr>
              <a:spLocks noChangeArrowheads="1"/>
            </p:cNvSpPr>
            <p:nvPr/>
          </p:nvSpPr>
          <p:spPr bwMode="auto">
            <a:xfrm>
              <a:off x="6277708" y="2678113"/>
              <a:ext cx="76200" cy="6223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4" name="Rectangle 12"/>
            <p:cNvSpPr>
              <a:spLocks noChangeArrowheads="1"/>
            </p:cNvSpPr>
            <p:nvPr/>
          </p:nvSpPr>
          <p:spPr bwMode="auto">
            <a:xfrm>
              <a:off x="6273312" y="4122738"/>
              <a:ext cx="76200" cy="7302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5" name="Rectangle 13"/>
            <p:cNvSpPr>
              <a:spLocks noChangeArrowheads="1"/>
            </p:cNvSpPr>
            <p:nvPr/>
          </p:nvSpPr>
          <p:spPr bwMode="auto">
            <a:xfrm>
              <a:off x="6273312" y="5287963"/>
              <a:ext cx="76200" cy="3397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6" name="Rectangle 14"/>
            <p:cNvSpPr>
              <a:spLocks noChangeArrowheads="1"/>
            </p:cNvSpPr>
            <p:nvPr/>
          </p:nvSpPr>
          <p:spPr bwMode="auto">
            <a:xfrm>
              <a:off x="6277708" y="3398838"/>
              <a:ext cx="76200" cy="1778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7" name="Rectangle 15"/>
            <p:cNvSpPr>
              <a:spLocks noChangeArrowheads="1"/>
            </p:cNvSpPr>
            <p:nvPr/>
          </p:nvSpPr>
          <p:spPr bwMode="auto">
            <a:xfrm>
              <a:off x="4977912" y="1690688"/>
              <a:ext cx="293077" cy="987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8" name="Rectangle 16"/>
            <p:cNvSpPr>
              <a:spLocks noChangeArrowheads="1"/>
            </p:cNvSpPr>
            <p:nvPr/>
          </p:nvSpPr>
          <p:spPr bwMode="auto">
            <a:xfrm>
              <a:off x="5375031" y="1690688"/>
              <a:ext cx="269631" cy="9874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69" name="Rectangle 17"/>
            <p:cNvSpPr>
              <a:spLocks noChangeArrowheads="1"/>
            </p:cNvSpPr>
            <p:nvPr/>
          </p:nvSpPr>
          <p:spPr bwMode="auto">
            <a:xfrm>
              <a:off x="5753100" y="1681163"/>
              <a:ext cx="260838" cy="990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0" name="Rectangle 18"/>
            <p:cNvSpPr>
              <a:spLocks noChangeArrowheads="1"/>
            </p:cNvSpPr>
            <p:nvPr/>
          </p:nvSpPr>
          <p:spPr bwMode="auto">
            <a:xfrm>
              <a:off x="2667000" y="3227388"/>
              <a:ext cx="85725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1" name="Rectangle 19"/>
            <p:cNvSpPr>
              <a:spLocks noChangeArrowheads="1"/>
            </p:cNvSpPr>
            <p:nvPr/>
          </p:nvSpPr>
          <p:spPr bwMode="auto">
            <a:xfrm>
              <a:off x="3717681" y="3224213"/>
              <a:ext cx="1000858"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2" name="Rectangle 20"/>
            <p:cNvSpPr>
              <a:spLocks noChangeArrowheads="1"/>
            </p:cNvSpPr>
            <p:nvPr/>
          </p:nvSpPr>
          <p:spPr bwMode="auto">
            <a:xfrm>
              <a:off x="2669931" y="4643438"/>
              <a:ext cx="860181"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3" name="Rectangle 21"/>
            <p:cNvSpPr>
              <a:spLocks noChangeArrowheads="1"/>
            </p:cNvSpPr>
            <p:nvPr/>
          </p:nvSpPr>
          <p:spPr bwMode="auto">
            <a:xfrm>
              <a:off x="3714750" y="4643438"/>
              <a:ext cx="653562"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4" name="Rectangle 22"/>
            <p:cNvSpPr>
              <a:spLocks noChangeArrowheads="1"/>
            </p:cNvSpPr>
            <p:nvPr/>
          </p:nvSpPr>
          <p:spPr bwMode="auto">
            <a:xfrm>
              <a:off x="4721469" y="1935163"/>
              <a:ext cx="76200" cy="1371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5" name="Rectangle 23"/>
            <p:cNvSpPr>
              <a:spLocks noChangeArrowheads="1"/>
            </p:cNvSpPr>
            <p:nvPr/>
          </p:nvSpPr>
          <p:spPr bwMode="auto">
            <a:xfrm>
              <a:off x="5162550" y="4697413"/>
              <a:ext cx="76200" cy="10128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6" name="Rectangle 24"/>
            <p:cNvSpPr>
              <a:spLocks noChangeArrowheads="1"/>
            </p:cNvSpPr>
            <p:nvPr/>
          </p:nvSpPr>
          <p:spPr bwMode="auto">
            <a:xfrm>
              <a:off x="5336931" y="5630863"/>
              <a:ext cx="778119" cy="76200"/>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7" name="Rectangle 25"/>
            <p:cNvSpPr>
              <a:spLocks noChangeArrowheads="1"/>
            </p:cNvSpPr>
            <p:nvPr/>
          </p:nvSpPr>
          <p:spPr bwMode="auto">
            <a:xfrm>
              <a:off x="2441331" y="4506913"/>
              <a:ext cx="76200" cy="31750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78" name="Rectangle 26"/>
            <p:cNvSpPr>
              <a:spLocks noChangeArrowheads="1"/>
            </p:cNvSpPr>
            <p:nvPr/>
          </p:nvSpPr>
          <p:spPr bwMode="auto">
            <a:xfrm>
              <a:off x="4476750" y="4643438"/>
              <a:ext cx="762000" cy="762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80" name="AutoShape 28"/>
            <p:cNvSpPr>
              <a:spLocks noChangeArrowheads="1"/>
            </p:cNvSpPr>
            <p:nvPr/>
          </p:nvSpPr>
          <p:spPr bwMode="auto">
            <a:xfrm>
              <a:off x="3028950" y="2716213"/>
              <a:ext cx="244719" cy="976312"/>
            </a:xfrm>
            <a:prstGeom prst="upArrow">
              <a:avLst>
                <a:gd name="adj1" fmla="val 50000"/>
                <a:gd name="adj2" fmla="val 9206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82" name="AutoShape 30"/>
            <p:cNvSpPr>
              <a:spLocks noChangeArrowheads="1"/>
            </p:cNvSpPr>
            <p:nvPr/>
          </p:nvSpPr>
          <p:spPr bwMode="auto">
            <a:xfrm>
              <a:off x="4324350" y="2792413"/>
              <a:ext cx="975946" cy="244475"/>
            </a:xfrm>
            <a:prstGeom prst="leftArrow">
              <a:avLst>
                <a:gd name="adj1" fmla="val 50000"/>
                <a:gd name="adj2" fmla="val 10811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84" name="AutoShape 32"/>
            <p:cNvSpPr>
              <a:spLocks noChangeArrowheads="1"/>
            </p:cNvSpPr>
            <p:nvPr/>
          </p:nvSpPr>
          <p:spPr bwMode="auto">
            <a:xfrm>
              <a:off x="5619750" y="1344613"/>
              <a:ext cx="244719" cy="976312"/>
            </a:xfrm>
            <a:prstGeom prst="upArrow">
              <a:avLst>
                <a:gd name="adj1" fmla="val 50000"/>
                <a:gd name="adj2" fmla="val 9206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86" name="AutoShape 34"/>
            <p:cNvSpPr>
              <a:spLocks noChangeArrowheads="1"/>
            </p:cNvSpPr>
            <p:nvPr/>
          </p:nvSpPr>
          <p:spPr bwMode="auto">
            <a:xfrm>
              <a:off x="3105150" y="4240213"/>
              <a:ext cx="244719" cy="976312"/>
            </a:xfrm>
            <a:prstGeom prst="downArrow">
              <a:avLst>
                <a:gd name="adj1" fmla="val 50000"/>
                <a:gd name="adj2" fmla="val 9206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88" name="AutoShape 36"/>
            <p:cNvSpPr>
              <a:spLocks noChangeArrowheads="1"/>
            </p:cNvSpPr>
            <p:nvPr/>
          </p:nvSpPr>
          <p:spPr bwMode="auto">
            <a:xfrm>
              <a:off x="4705350" y="4849813"/>
              <a:ext cx="975946" cy="244475"/>
            </a:xfrm>
            <a:prstGeom prst="leftArrow">
              <a:avLst>
                <a:gd name="adj1" fmla="val 50000"/>
                <a:gd name="adj2" fmla="val 10811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90" name="AutoShape 38"/>
            <p:cNvSpPr>
              <a:spLocks noChangeArrowheads="1"/>
            </p:cNvSpPr>
            <p:nvPr/>
          </p:nvSpPr>
          <p:spPr bwMode="auto">
            <a:xfrm>
              <a:off x="2038350" y="3706813"/>
              <a:ext cx="975946" cy="244475"/>
            </a:xfrm>
            <a:prstGeom prst="leftArrow">
              <a:avLst>
                <a:gd name="adj1" fmla="val 50000"/>
                <a:gd name="adj2" fmla="val 10811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92" name="AutoShape 40"/>
            <p:cNvSpPr>
              <a:spLocks noChangeArrowheads="1"/>
            </p:cNvSpPr>
            <p:nvPr/>
          </p:nvSpPr>
          <p:spPr bwMode="auto">
            <a:xfrm>
              <a:off x="5772150" y="4240213"/>
              <a:ext cx="975946" cy="244475"/>
            </a:xfrm>
            <a:prstGeom prst="rightArrow">
              <a:avLst>
                <a:gd name="adj1" fmla="val 50000"/>
                <a:gd name="adj2" fmla="val 10811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94" name="AutoShape 42"/>
            <p:cNvSpPr>
              <a:spLocks noChangeArrowheads="1"/>
            </p:cNvSpPr>
            <p:nvPr/>
          </p:nvSpPr>
          <p:spPr bwMode="auto">
            <a:xfrm>
              <a:off x="5619750" y="5230813"/>
              <a:ext cx="244719" cy="976312"/>
            </a:xfrm>
            <a:prstGeom prst="downArrow">
              <a:avLst>
                <a:gd name="adj1" fmla="val 50000"/>
                <a:gd name="adj2" fmla="val 92066"/>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95" name="Text Box 43"/>
            <p:cNvSpPr txBox="1">
              <a:spLocks noChangeArrowheads="1"/>
            </p:cNvSpPr>
            <p:nvPr/>
          </p:nvSpPr>
          <p:spPr bwMode="auto">
            <a:xfrm>
              <a:off x="3068705" y="3767111"/>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14796" name="Text Box 44"/>
            <p:cNvSpPr txBox="1">
              <a:spLocks noChangeArrowheads="1"/>
            </p:cNvSpPr>
            <p:nvPr/>
          </p:nvSpPr>
          <p:spPr bwMode="auto">
            <a:xfrm>
              <a:off x="2876550" y="5230813"/>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3333FF"/>
                  </a:solidFill>
                </a:rPr>
                <a:t>10°C</a:t>
              </a:r>
            </a:p>
          </p:txBody>
        </p:sp>
        <p:sp>
          <p:nvSpPr>
            <p:cNvPr id="714797" name="Text Box 45"/>
            <p:cNvSpPr txBox="1">
              <a:spLocks noChangeArrowheads="1"/>
            </p:cNvSpPr>
            <p:nvPr/>
          </p:nvSpPr>
          <p:spPr bwMode="auto">
            <a:xfrm>
              <a:off x="5467350" y="3630613"/>
              <a:ext cx="526106" cy="276999"/>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de-DE" sz="1200" b="1">
                  <a:solidFill>
                    <a:srgbClr val="FF0000"/>
                  </a:solidFill>
                </a:rPr>
                <a:t>20°C</a:t>
              </a:r>
            </a:p>
          </p:txBody>
        </p:sp>
        <p:sp>
          <p:nvSpPr>
            <p:cNvPr id="714798" name="Rectangle 46"/>
            <p:cNvSpPr>
              <a:spLocks noChangeArrowheads="1"/>
            </p:cNvSpPr>
            <p:nvPr/>
          </p:nvSpPr>
          <p:spPr bwMode="auto">
            <a:xfrm>
              <a:off x="6112119" y="1941513"/>
              <a:ext cx="24912" cy="73025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799" name="Rectangle 47"/>
            <p:cNvSpPr>
              <a:spLocks noChangeArrowheads="1"/>
            </p:cNvSpPr>
            <p:nvPr/>
          </p:nvSpPr>
          <p:spPr bwMode="auto">
            <a:xfrm>
              <a:off x="6268916" y="1943100"/>
              <a:ext cx="17585" cy="644525"/>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14800" name="Rectangle 48"/>
            <p:cNvSpPr>
              <a:spLocks noChangeArrowheads="1"/>
            </p:cNvSpPr>
            <p:nvPr/>
          </p:nvSpPr>
          <p:spPr bwMode="auto">
            <a:xfrm>
              <a:off x="6273312" y="5630863"/>
              <a:ext cx="76200" cy="196850"/>
            </a:xfrm>
            <a:prstGeom prst="rect">
              <a:avLst/>
            </a:prstGeom>
            <a:solidFill>
              <a:srgbClr val="CCFF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p:txBody>
          <a:bodyPr/>
          <a:lstStyle/>
          <a:p>
            <a:r>
              <a:rPr lang="de-DE" altLang="de-DE" sz="2800" dirty="0"/>
              <a:t>Wichtige Kenngrößen</a:t>
            </a:r>
          </a:p>
        </p:txBody>
      </p:sp>
      <p:sp>
        <p:nvSpPr>
          <p:cNvPr id="492547" name="Rectangle 3"/>
          <p:cNvSpPr>
            <a:spLocks noGrp="1" noChangeArrowheads="1"/>
          </p:cNvSpPr>
          <p:nvPr>
            <p:ph sz="half" idx="4294967295"/>
          </p:nvPr>
        </p:nvSpPr>
        <p:spPr>
          <a:xfrm>
            <a:off x="371475" y="2666640"/>
            <a:ext cx="4019551" cy="3187699"/>
          </a:xfrm>
          <a:prstGeom prst="rect">
            <a:avLst/>
          </a:prstGeom>
        </p:spPr>
        <p:txBody>
          <a:bodyPr/>
          <a:lstStyle/>
          <a:p>
            <a:pPr marL="0" indent="0">
              <a:lnSpc>
                <a:spcPct val="130000"/>
              </a:lnSpc>
              <a:buClr>
                <a:schemeClr val="tx1">
                  <a:lumMod val="75000"/>
                  <a:lumOff val="25000"/>
                </a:schemeClr>
              </a:buClr>
              <a:buNone/>
            </a:pPr>
            <a:r>
              <a:rPr lang="de-DE" altLang="de-DE" sz="2400" b="1" dirty="0">
                <a:latin typeface="Arial" pitchFamily="34" charset="0"/>
                <a:cs typeface="Arial" pitchFamily="34" charset="0"/>
              </a:rPr>
              <a:t>Je niedriger </a:t>
            </a:r>
            <a:r>
              <a:rPr lang="de-DE" altLang="de-DE" sz="2400" b="1" dirty="0" smtClean="0">
                <a:latin typeface="Arial" pitchFamily="34" charset="0"/>
                <a:cs typeface="Arial" pitchFamily="34" charset="0"/>
              </a:rPr>
              <a:t>der </a:t>
            </a:r>
            <a:r>
              <a:rPr lang="de-DE" altLang="de-DE" sz="2400" b="1" dirty="0" smtClean="0">
                <a:solidFill>
                  <a:srgbClr val="C00000"/>
                </a:solidFill>
                <a:latin typeface="Arial" pitchFamily="34" charset="0"/>
                <a:cs typeface="Arial" pitchFamily="34" charset="0"/>
              </a:rPr>
              <a:t>ג-Wert</a:t>
            </a:r>
            <a:r>
              <a:rPr lang="de-DE" altLang="de-DE" sz="2400" b="1" dirty="0" smtClean="0">
                <a:latin typeface="Arial" pitchFamily="34" charset="0"/>
                <a:cs typeface="Arial" pitchFamily="34" charset="0"/>
              </a:rPr>
              <a:t> (Wärmeleitfähigkeit</a:t>
            </a:r>
            <a:r>
              <a:rPr lang="de-DE" altLang="de-DE" sz="2400" b="1" dirty="0">
                <a:latin typeface="Arial" pitchFamily="34" charset="0"/>
                <a:cs typeface="Arial" pitchFamily="34" charset="0"/>
              </a:rPr>
              <a:t>) eines Bau- oder Dämmstoffs liegt, um so besser ist die </a:t>
            </a:r>
            <a:r>
              <a:rPr lang="de-DE" altLang="de-DE" sz="2400" b="1" dirty="0">
                <a:solidFill>
                  <a:srgbClr val="C00000"/>
                </a:solidFill>
                <a:latin typeface="Arial" pitchFamily="34" charset="0"/>
                <a:cs typeface="Arial" pitchFamily="34" charset="0"/>
              </a:rPr>
              <a:t>Dämmwirkung</a:t>
            </a:r>
          </a:p>
        </p:txBody>
      </p:sp>
      <p:sp>
        <p:nvSpPr>
          <p:cNvPr id="492548" name="Rectangle 4"/>
          <p:cNvSpPr>
            <a:spLocks noGrp="1" noChangeArrowheads="1"/>
          </p:cNvSpPr>
          <p:nvPr>
            <p:ph sz="half" idx="4294967295"/>
          </p:nvPr>
        </p:nvSpPr>
        <p:spPr>
          <a:xfrm>
            <a:off x="4794249" y="2666638"/>
            <a:ext cx="4092577" cy="4114800"/>
          </a:xfrm>
          <a:prstGeom prst="rect">
            <a:avLst/>
          </a:prstGeom>
        </p:spPr>
        <p:txBody>
          <a:bodyPr/>
          <a:lstStyle/>
          <a:p>
            <a:pPr marL="0" indent="0">
              <a:lnSpc>
                <a:spcPct val="130000"/>
              </a:lnSpc>
              <a:spcBef>
                <a:spcPct val="0"/>
              </a:spcBef>
              <a:buClr>
                <a:schemeClr val="tx1">
                  <a:lumMod val="75000"/>
                  <a:lumOff val="25000"/>
                </a:schemeClr>
              </a:buClr>
              <a:buNone/>
            </a:pPr>
            <a:r>
              <a:rPr lang="de-DE" altLang="de-DE" sz="2400" b="1" dirty="0">
                <a:latin typeface="Arial" pitchFamily="34" charset="0"/>
                <a:cs typeface="Arial" pitchFamily="34" charset="0"/>
              </a:rPr>
              <a:t>Je niedriger </a:t>
            </a:r>
            <a:r>
              <a:rPr lang="de-DE" altLang="de-DE" sz="2400" b="1" dirty="0" smtClean="0">
                <a:latin typeface="Arial" pitchFamily="34" charset="0"/>
                <a:cs typeface="Arial" pitchFamily="34" charset="0"/>
              </a:rPr>
              <a:t>der </a:t>
            </a:r>
            <a:r>
              <a:rPr lang="de-DE" altLang="de-DE" sz="2400" b="1" dirty="0" smtClean="0">
                <a:solidFill>
                  <a:srgbClr val="C00000"/>
                </a:solidFill>
                <a:latin typeface="Arial" pitchFamily="34" charset="0"/>
                <a:cs typeface="Arial" pitchFamily="34" charset="0"/>
              </a:rPr>
              <a:t>U-Wert </a:t>
            </a:r>
            <a:r>
              <a:rPr lang="de-DE" altLang="de-DE" sz="2400" b="1" dirty="0" smtClean="0">
                <a:solidFill>
                  <a:schemeClr val="tx1">
                    <a:lumMod val="75000"/>
                    <a:lumOff val="25000"/>
                  </a:schemeClr>
                </a:solidFill>
                <a:latin typeface="Arial" pitchFamily="34" charset="0"/>
                <a:cs typeface="Arial" pitchFamily="34" charset="0"/>
              </a:rPr>
              <a:t>(früher: k-Wert)</a:t>
            </a:r>
            <a:r>
              <a:rPr lang="de-DE" altLang="de-DE" sz="2400" b="1" dirty="0">
                <a:solidFill>
                  <a:schemeClr val="tx1">
                    <a:lumMod val="75000"/>
                    <a:lumOff val="25000"/>
                  </a:schemeClr>
                </a:solidFill>
                <a:latin typeface="Arial" pitchFamily="34" charset="0"/>
                <a:cs typeface="Arial" pitchFamily="34" charset="0"/>
              </a:rPr>
              <a:t> </a:t>
            </a:r>
            <a:r>
              <a:rPr lang="de-DE" altLang="de-DE" sz="2400" b="1" dirty="0" smtClean="0">
                <a:latin typeface="Arial" pitchFamily="34" charset="0"/>
                <a:cs typeface="Arial" pitchFamily="34" charset="0"/>
              </a:rPr>
              <a:t>eines </a:t>
            </a:r>
            <a:r>
              <a:rPr lang="de-DE" altLang="de-DE" sz="2400" b="1" dirty="0">
                <a:latin typeface="Arial" pitchFamily="34" charset="0"/>
                <a:cs typeface="Arial" pitchFamily="34" charset="0"/>
              </a:rPr>
              <a:t>Bauteils liegt, um so besser ist der </a:t>
            </a:r>
            <a:r>
              <a:rPr lang="de-DE" altLang="de-DE" sz="2400" b="1" dirty="0" smtClean="0">
                <a:solidFill>
                  <a:srgbClr val="C00000"/>
                </a:solidFill>
                <a:latin typeface="Arial" pitchFamily="34" charset="0"/>
                <a:cs typeface="Arial" pitchFamily="34" charset="0"/>
              </a:rPr>
              <a:t>Wärmeschutz </a:t>
            </a:r>
            <a:r>
              <a:rPr lang="de-DE" altLang="de-DE" sz="2400" b="1" dirty="0">
                <a:solidFill>
                  <a:srgbClr val="C00000"/>
                </a:solidFill>
                <a:latin typeface="Arial" pitchFamily="34" charset="0"/>
                <a:cs typeface="Arial" pitchFamily="34" charset="0"/>
              </a:rPr>
              <a:t>des Bauteils</a:t>
            </a:r>
          </a:p>
        </p:txBody>
      </p:sp>
      <p:sp>
        <p:nvSpPr>
          <p:cNvPr id="492549" name="Text Box 5"/>
          <p:cNvSpPr txBox="1">
            <a:spLocks noChangeArrowheads="1"/>
          </p:cNvSpPr>
          <p:nvPr/>
        </p:nvSpPr>
        <p:spPr bwMode="auto">
          <a:xfrm>
            <a:off x="481380" y="1578368"/>
            <a:ext cx="370962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b="1" dirty="0">
                <a:solidFill>
                  <a:srgbClr val="FABB00"/>
                </a:solidFill>
              </a:rPr>
              <a:t>Bau- und Dämmstoffe</a:t>
            </a:r>
          </a:p>
        </p:txBody>
      </p:sp>
      <p:sp>
        <p:nvSpPr>
          <p:cNvPr id="492550" name="Text Box 6"/>
          <p:cNvSpPr txBox="1">
            <a:spLocks noChangeArrowheads="1"/>
          </p:cNvSpPr>
          <p:nvPr/>
        </p:nvSpPr>
        <p:spPr bwMode="auto">
          <a:xfrm>
            <a:off x="4748579" y="2000634"/>
            <a:ext cx="383344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b="1" dirty="0">
                <a:solidFill>
                  <a:srgbClr val="FABB00"/>
                </a:solidFill>
              </a:rPr>
              <a:t>Bauteile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0291" name="Text Box 3"/>
          <p:cNvSpPr txBox="1">
            <a:spLocks noChangeArrowheads="1"/>
          </p:cNvSpPr>
          <p:nvPr/>
        </p:nvSpPr>
        <p:spPr bwMode="auto">
          <a:xfrm>
            <a:off x="382145" y="3160976"/>
            <a:ext cx="296007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a:solidFill>
                  <a:schemeClr val="tx1">
                    <a:lumMod val="75000"/>
                    <a:lumOff val="25000"/>
                  </a:schemeClr>
                </a:solidFill>
                <a:latin typeface="Arial" pitchFamily="34" charset="0"/>
                <a:ea typeface="ＭＳ Ｐゴシック" charset="-128"/>
                <a:cs typeface="Arial" pitchFamily="34" charset="0"/>
              </a:rPr>
              <a:t>Verbrauch</a:t>
            </a:r>
            <a:endParaRPr lang="de-DE" sz="2000" dirty="0">
              <a:solidFill>
                <a:schemeClr val="tx1">
                  <a:lumMod val="75000"/>
                  <a:lumOff val="25000"/>
                </a:schemeClr>
              </a:solidFill>
              <a:latin typeface="Arial" pitchFamily="34" charset="0"/>
              <a:ea typeface="ＭＳ Ｐゴシック" charset="-128"/>
              <a:cs typeface="Arial" pitchFamily="34" charset="0"/>
            </a:endParaRPr>
          </a:p>
          <a:p>
            <a:r>
              <a:rPr lang="de-DE" sz="2000" b="1" dirty="0" smtClean="0">
                <a:solidFill>
                  <a:schemeClr val="tx1">
                    <a:lumMod val="75000"/>
                    <a:lumOff val="25000"/>
                  </a:schemeClr>
                </a:solidFill>
                <a:latin typeface="Arial" pitchFamily="34" charset="0"/>
                <a:ea typeface="ＭＳ Ｐゴシック" charset="-128"/>
                <a:cs typeface="Arial" pitchFamily="34" charset="0"/>
              </a:rPr>
              <a:t>l/100km           21.0 </a:t>
            </a:r>
            <a:r>
              <a:rPr lang="de-DE" sz="2000" b="1" dirty="0">
                <a:solidFill>
                  <a:schemeClr val="tx1">
                    <a:lumMod val="75000"/>
                    <a:lumOff val="25000"/>
                  </a:schemeClr>
                </a:solidFill>
                <a:latin typeface="Arial" pitchFamily="34" charset="0"/>
                <a:ea typeface="ＭＳ Ｐゴシック" charset="-128"/>
                <a:cs typeface="Arial" pitchFamily="34" charset="0"/>
              </a:rPr>
              <a:t>l</a:t>
            </a:r>
            <a:r>
              <a:rPr lang="de-DE" sz="2300" b="1" dirty="0">
                <a:solidFill>
                  <a:schemeClr val="tx1">
                    <a:lumMod val="75000"/>
                    <a:lumOff val="25000"/>
                  </a:schemeClr>
                </a:solidFill>
                <a:latin typeface="Arial" pitchFamily="34" charset="0"/>
                <a:ea typeface="ＭＳ Ｐゴシック" charset="-128"/>
                <a:cs typeface="Arial" pitchFamily="34" charset="0"/>
              </a:rPr>
              <a:t>	</a:t>
            </a:r>
            <a:endParaRPr lang="de-DE" sz="4700" b="1" dirty="0">
              <a:solidFill>
                <a:schemeClr val="tx1">
                  <a:lumMod val="75000"/>
                  <a:lumOff val="25000"/>
                </a:schemeClr>
              </a:solidFill>
              <a:latin typeface="Arial" pitchFamily="34" charset="0"/>
              <a:ea typeface="ＭＳ Ｐゴシック" charset="-128"/>
              <a:cs typeface="Arial" pitchFamily="34" charset="0"/>
            </a:endParaRPr>
          </a:p>
        </p:txBody>
      </p:sp>
      <p:sp>
        <p:nvSpPr>
          <p:cNvPr id="2060294" name="Text Box 6"/>
          <p:cNvSpPr txBox="1">
            <a:spLocks noChangeArrowheads="1"/>
          </p:cNvSpPr>
          <p:nvPr/>
        </p:nvSpPr>
        <p:spPr bwMode="auto">
          <a:xfrm>
            <a:off x="382145" y="5723600"/>
            <a:ext cx="319893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a:solidFill>
                  <a:schemeClr val="tx1">
                    <a:lumMod val="75000"/>
                    <a:lumOff val="25000"/>
                  </a:schemeClr>
                </a:solidFill>
                <a:latin typeface="Arial" pitchFamily="34" charset="0"/>
                <a:ea typeface="ＭＳ Ｐゴシック" charset="-128"/>
                <a:cs typeface="Arial" pitchFamily="34" charset="0"/>
              </a:rPr>
              <a:t>Verbrauch</a:t>
            </a:r>
          </a:p>
          <a:p>
            <a:r>
              <a:rPr lang="de-DE" sz="2000" b="1" dirty="0" smtClean="0">
                <a:solidFill>
                  <a:schemeClr val="tx1">
                    <a:lumMod val="75000"/>
                    <a:lumOff val="25000"/>
                  </a:schemeClr>
                </a:solidFill>
                <a:latin typeface="Arial" pitchFamily="34" charset="0"/>
                <a:ea typeface="ＭＳ Ｐゴシック" charset="-128"/>
                <a:cs typeface="Arial" pitchFamily="34" charset="0"/>
              </a:rPr>
              <a:t>l/m</a:t>
            </a:r>
            <a:r>
              <a:rPr lang="de-DE" sz="2000" b="1" baseline="30000" dirty="0" smtClean="0">
                <a:solidFill>
                  <a:schemeClr val="tx1">
                    <a:lumMod val="75000"/>
                    <a:lumOff val="25000"/>
                  </a:schemeClr>
                </a:solidFill>
                <a:latin typeface="Arial" pitchFamily="34" charset="0"/>
                <a:ea typeface="ＭＳ Ｐゴシック" charset="-128"/>
                <a:cs typeface="Arial" pitchFamily="34" charset="0"/>
              </a:rPr>
              <a:t>2</a:t>
            </a:r>
            <a:r>
              <a:rPr lang="de-DE" sz="2000" b="1" dirty="0" smtClean="0">
                <a:solidFill>
                  <a:schemeClr val="tx1">
                    <a:lumMod val="75000"/>
                    <a:lumOff val="25000"/>
                  </a:schemeClr>
                </a:solidFill>
                <a:latin typeface="Arial" pitchFamily="34" charset="0"/>
                <a:ea typeface="ＭＳ Ｐゴシック" charset="-128"/>
                <a:cs typeface="Arial" pitchFamily="34" charset="0"/>
              </a:rPr>
              <a:t>a</a:t>
            </a:r>
            <a:r>
              <a:rPr lang="de-DE" sz="2000" b="1" dirty="0">
                <a:solidFill>
                  <a:schemeClr val="tx1">
                    <a:lumMod val="75000"/>
                    <a:lumOff val="25000"/>
                  </a:schemeClr>
                </a:solidFill>
                <a:latin typeface="Arial" pitchFamily="34" charset="0"/>
                <a:ea typeface="ＭＳ Ｐゴシック" charset="-128"/>
                <a:cs typeface="Arial" pitchFamily="34" charset="0"/>
              </a:rPr>
              <a:t> </a:t>
            </a:r>
            <a:r>
              <a:rPr lang="de-DE" sz="2000" b="1" dirty="0" smtClean="0">
                <a:solidFill>
                  <a:schemeClr val="tx1">
                    <a:lumMod val="75000"/>
                    <a:lumOff val="25000"/>
                  </a:schemeClr>
                </a:solidFill>
                <a:latin typeface="Arial" pitchFamily="34" charset="0"/>
                <a:ea typeface="ＭＳ Ｐゴシック" charset="-128"/>
                <a:cs typeface="Arial" pitchFamily="34" charset="0"/>
              </a:rPr>
              <a:t>               21.0 </a:t>
            </a:r>
            <a:r>
              <a:rPr lang="de-DE" sz="2000" b="1" dirty="0">
                <a:solidFill>
                  <a:schemeClr val="tx1">
                    <a:lumMod val="75000"/>
                    <a:lumOff val="25000"/>
                  </a:schemeClr>
                </a:solidFill>
                <a:latin typeface="Arial" pitchFamily="34" charset="0"/>
                <a:ea typeface="ＭＳ Ｐゴシック" charset="-128"/>
                <a:cs typeface="Arial" pitchFamily="34" charset="0"/>
              </a:rPr>
              <a:t>l	</a:t>
            </a:r>
          </a:p>
        </p:txBody>
      </p:sp>
      <p:pic>
        <p:nvPicPr>
          <p:cNvPr id="2060297" name="Picture 9" descr="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48449" y="1396272"/>
            <a:ext cx="2351428"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298" name="Picture 10" descr="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680" y="1418165"/>
            <a:ext cx="2350705"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387661" y="384987"/>
            <a:ext cx="7203987" cy="882503"/>
          </a:xfrm>
        </p:spPr>
        <p:txBody>
          <a:bodyPr/>
          <a:lstStyle/>
          <a:p>
            <a:r>
              <a:rPr lang="de-DE" sz="2800" dirty="0" smtClean="0"/>
              <a:t>Altbau</a:t>
            </a:r>
            <a:r>
              <a:rPr lang="de-DE" dirty="0"/>
              <a:t/>
            </a:r>
            <a:br>
              <a:rPr lang="de-DE" dirty="0"/>
            </a:br>
            <a:endParaRPr lang="de-DE" dirty="0"/>
          </a:p>
        </p:txBody>
      </p:sp>
      <p:pic>
        <p:nvPicPr>
          <p:cNvPr id="2060299" name="Picture 11" descr="Altbau 50er"/>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464037" y="3977591"/>
            <a:ext cx="2348316" cy="1764000"/>
          </a:xfrm>
          <a:prstGeom prst="rect">
            <a:avLst/>
          </a:prstGeom>
          <a:noFill/>
          <a:ln/>
          <a:extLst>
            <a:ext uri="{91240B29-F687-4F45-9708-019B960494DF}">
              <a14:hiddenLine xmlns:a14="http://schemas.microsoft.com/office/drawing/2010/main" w="9525" algn="ctr">
                <a:solidFill>
                  <a:schemeClr val="tx1"/>
                </a:solidFill>
                <a:miter lim="800000"/>
                <a:headEnd/>
                <a:tailEnd/>
              </a14:hiddenLine>
            </a:ext>
          </a:extLst>
        </p:spPr>
      </p:pic>
      <p:pic>
        <p:nvPicPr>
          <p:cNvPr id="2060300" name="Picture 12" descr="Altbau 50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62098" y="3982993"/>
            <a:ext cx="2353854"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301" name="Picture 13" descr="Altbau 50e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56359" y="3963943"/>
            <a:ext cx="2353715"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302" name="Picture 14" descr="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55437" y="1388311"/>
            <a:ext cx="2350706" cy="17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2703" name="Text Box 15"/>
          <p:cNvSpPr txBox="1">
            <a:spLocks noChangeArrowheads="1"/>
          </p:cNvSpPr>
          <p:nvPr/>
        </p:nvSpPr>
        <p:spPr bwMode="auto">
          <a:xfrm>
            <a:off x="395793" y="6503731"/>
            <a:ext cx="3725008" cy="274637"/>
          </a:xfrm>
          <a:prstGeom prst="rect">
            <a:avLst/>
          </a:prstGeom>
          <a:noFill/>
          <a:ln>
            <a:noFill/>
          </a:ln>
          <a:effectLst/>
          <a:extLst>
            <a:ext uri="{909E8E84-426E-40DD-AFC4-6F175D3DCCD1}">
              <a14:hiddenFill xmlns:a14="http://schemas.microsoft.com/office/drawing/2010/main">
                <a:gradFill rotWithShape="0">
                  <a:gsLst>
                    <a:gs pos="0">
                      <a:srgbClr val="00FFFF"/>
                    </a:gs>
                    <a:gs pos="100000">
                      <a:srgbClr val="6666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sz="1200" dirty="0">
                <a:solidFill>
                  <a:schemeClr val="tx1">
                    <a:lumMod val="75000"/>
                    <a:lumOff val="25000"/>
                  </a:schemeClr>
                </a:solidFill>
                <a:ea typeface="ＭＳ Ｐゴシック" charset="-128"/>
              </a:rPr>
              <a:t>Quelle: Dipl. Ing. Martin </a:t>
            </a:r>
            <a:r>
              <a:rPr lang="de-DE" sz="1200" dirty="0" err="1">
                <a:solidFill>
                  <a:schemeClr val="tx1">
                    <a:lumMod val="75000"/>
                    <a:lumOff val="25000"/>
                  </a:schemeClr>
                </a:solidFill>
                <a:ea typeface="ＭＳ Ｐゴシック" charset="-128"/>
              </a:rPr>
              <a:t>Ploß</a:t>
            </a:r>
            <a:endParaRPr lang="de-DE" sz="1200" dirty="0">
              <a:solidFill>
                <a:schemeClr val="tx1">
                  <a:lumMod val="75000"/>
                  <a:lumOff val="25000"/>
                </a:schemeClr>
              </a:solidFill>
              <a:ea typeface="ＭＳ Ｐゴシック" charset="-128"/>
            </a:endParaRPr>
          </a:p>
        </p:txBody>
      </p:sp>
      <p:sp>
        <p:nvSpPr>
          <p:cNvPr id="17" name="Text Box 3"/>
          <p:cNvSpPr txBox="1">
            <a:spLocks noChangeArrowheads="1"/>
          </p:cNvSpPr>
          <p:nvPr/>
        </p:nvSpPr>
        <p:spPr bwMode="auto">
          <a:xfrm>
            <a:off x="3346033" y="3135952"/>
            <a:ext cx="296007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a:solidFill>
                  <a:schemeClr val="tx1">
                    <a:lumMod val="75000"/>
                    <a:lumOff val="25000"/>
                  </a:schemeClr>
                </a:solidFill>
                <a:latin typeface="Arial" pitchFamily="34" charset="0"/>
                <a:ea typeface="ＭＳ Ｐゴシック" charset="-128"/>
                <a:cs typeface="Arial" pitchFamily="34" charset="0"/>
              </a:rPr>
              <a:t>Verbrauch</a:t>
            </a:r>
            <a:endParaRPr lang="de-DE" sz="2000" dirty="0">
              <a:solidFill>
                <a:schemeClr val="tx1">
                  <a:lumMod val="75000"/>
                  <a:lumOff val="25000"/>
                </a:schemeClr>
              </a:solidFill>
              <a:latin typeface="Arial" pitchFamily="34" charset="0"/>
              <a:ea typeface="ＭＳ Ｐゴシック" charset="-128"/>
              <a:cs typeface="Arial" pitchFamily="34" charset="0"/>
            </a:endParaRPr>
          </a:p>
          <a:p>
            <a:r>
              <a:rPr lang="de-DE" sz="2000" b="1" dirty="0" smtClean="0">
                <a:solidFill>
                  <a:schemeClr val="tx1">
                    <a:lumMod val="75000"/>
                    <a:lumOff val="25000"/>
                  </a:schemeClr>
                </a:solidFill>
                <a:latin typeface="Arial" pitchFamily="34" charset="0"/>
                <a:ea typeface="ＭＳ Ｐゴシック" charset="-128"/>
                <a:cs typeface="Arial" pitchFamily="34" charset="0"/>
              </a:rPr>
              <a:t>l/100km            10.5 </a:t>
            </a:r>
            <a:r>
              <a:rPr lang="de-DE" sz="2000" b="1" dirty="0">
                <a:solidFill>
                  <a:schemeClr val="tx1">
                    <a:lumMod val="75000"/>
                    <a:lumOff val="25000"/>
                  </a:schemeClr>
                </a:solidFill>
                <a:latin typeface="Arial" pitchFamily="34" charset="0"/>
                <a:ea typeface="ＭＳ Ｐゴシック" charset="-128"/>
                <a:cs typeface="Arial" pitchFamily="34" charset="0"/>
              </a:rPr>
              <a:t>l	</a:t>
            </a:r>
          </a:p>
        </p:txBody>
      </p:sp>
      <p:sp>
        <p:nvSpPr>
          <p:cNvPr id="18" name="Text Box 3"/>
          <p:cNvSpPr txBox="1">
            <a:spLocks noChangeArrowheads="1"/>
          </p:cNvSpPr>
          <p:nvPr/>
        </p:nvSpPr>
        <p:spPr bwMode="auto">
          <a:xfrm>
            <a:off x="6255329" y="3124576"/>
            <a:ext cx="296007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a:solidFill>
                  <a:schemeClr val="tx1">
                    <a:lumMod val="75000"/>
                    <a:lumOff val="25000"/>
                  </a:schemeClr>
                </a:solidFill>
                <a:latin typeface="Arial" pitchFamily="34" charset="0"/>
                <a:ea typeface="ＭＳ Ｐゴシック" charset="-128"/>
                <a:cs typeface="Arial" pitchFamily="34" charset="0"/>
              </a:rPr>
              <a:t>Verbrauch</a:t>
            </a:r>
            <a:endParaRPr lang="de-DE" sz="2000" dirty="0">
              <a:solidFill>
                <a:schemeClr val="tx1">
                  <a:lumMod val="75000"/>
                  <a:lumOff val="25000"/>
                </a:schemeClr>
              </a:solidFill>
              <a:latin typeface="Arial" pitchFamily="34" charset="0"/>
              <a:ea typeface="ＭＳ Ｐゴシック" charset="-128"/>
              <a:cs typeface="Arial" pitchFamily="34" charset="0"/>
            </a:endParaRPr>
          </a:p>
          <a:p>
            <a:r>
              <a:rPr lang="de-DE" sz="2000" b="1" dirty="0" smtClean="0">
                <a:solidFill>
                  <a:schemeClr val="tx1">
                    <a:lumMod val="75000"/>
                    <a:lumOff val="25000"/>
                  </a:schemeClr>
                </a:solidFill>
                <a:latin typeface="Arial" pitchFamily="34" charset="0"/>
                <a:ea typeface="ＭＳ Ｐゴシック" charset="-128"/>
                <a:cs typeface="Arial" pitchFamily="34" charset="0"/>
              </a:rPr>
              <a:t>l/100km             1.5 </a:t>
            </a:r>
            <a:r>
              <a:rPr lang="de-DE" sz="2000" b="1" dirty="0">
                <a:solidFill>
                  <a:schemeClr val="tx1">
                    <a:lumMod val="75000"/>
                    <a:lumOff val="25000"/>
                  </a:schemeClr>
                </a:solidFill>
                <a:latin typeface="Arial" pitchFamily="34" charset="0"/>
                <a:ea typeface="ＭＳ Ｐゴシック" charset="-128"/>
                <a:cs typeface="Arial" pitchFamily="34" charset="0"/>
              </a:rPr>
              <a:t>l	</a:t>
            </a:r>
          </a:p>
        </p:txBody>
      </p:sp>
      <p:sp>
        <p:nvSpPr>
          <p:cNvPr id="19" name="Text Box 3"/>
          <p:cNvSpPr txBox="1">
            <a:spLocks noChangeArrowheads="1"/>
          </p:cNvSpPr>
          <p:nvPr/>
        </p:nvSpPr>
        <p:spPr bwMode="auto">
          <a:xfrm>
            <a:off x="3366561" y="5736489"/>
            <a:ext cx="296007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a:solidFill>
                  <a:schemeClr val="tx1">
                    <a:lumMod val="75000"/>
                    <a:lumOff val="25000"/>
                  </a:schemeClr>
                </a:solidFill>
                <a:latin typeface="Arial" pitchFamily="34" charset="0"/>
                <a:ea typeface="ＭＳ Ｐゴシック" charset="-128"/>
                <a:cs typeface="Arial" pitchFamily="34" charset="0"/>
              </a:rPr>
              <a:t>Verbrauch</a:t>
            </a:r>
            <a:endParaRPr lang="de-DE" sz="2000" dirty="0">
              <a:solidFill>
                <a:schemeClr val="tx1">
                  <a:lumMod val="75000"/>
                  <a:lumOff val="25000"/>
                </a:schemeClr>
              </a:solidFill>
              <a:latin typeface="Arial" pitchFamily="34" charset="0"/>
              <a:ea typeface="ＭＳ Ｐゴシック" charset="-128"/>
              <a:cs typeface="Arial" pitchFamily="34" charset="0"/>
            </a:endParaRPr>
          </a:p>
          <a:p>
            <a:r>
              <a:rPr lang="de-DE" sz="2000" b="1" dirty="0">
                <a:solidFill>
                  <a:schemeClr val="tx1">
                    <a:lumMod val="75000"/>
                    <a:lumOff val="25000"/>
                  </a:schemeClr>
                </a:solidFill>
                <a:latin typeface="Arial" pitchFamily="34" charset="0"/>
                <a:ea typeface="ＭＳ Ｐゴシック" charset="-128"/>
                <a:cs typeface="Arial" pitchFamily="34" charset="0"/>
              </a:rPr>
              <a:t>l/m</a:t>
            </a:r>
            <a:r>
              <a:rPr lang="de-DE" sz="2000" b="1" baseline="30000" dirty="0">
                <a:solidFill>
                  <a:schemeClr val="tx1">
                    <a:lumMod val="75000"/>
                    <a:lumOff val="25000"/>
                  </a:schemeClr>
                </a:solidFill>
                <a:latin typeface="Arial" pitchFamily="34" charset="0"/>
                <a:ea typeface="ＭＳ Ｐゴシック" charset="-128"/>
                <a:cs typeface="Arial" pitchFamily="34" charset="0"/>
              </a:rPr>
              <a:t>2</a:t>
            </a:r>
            <a:r>
              <a:rPr lang="de-DE" sz="2000" b="1" dirty="0">
                <a:solidFill>
                  <a:schemeClr val="tx1">
                    <a:lumMod val="75000"/>
                    <a:lumOff val="25000"/>
                  </a:schemeClr>
                </a:solidFill>
                <a:latin typeface="Arial" pitchFamily="34" charset="0"/>
                <a:ea typeface="ＭＳ Ｐゴシック" charset="-128"/>
                <a:cs typeface="Arial" pitchFamily="34" charset="0"/>
              </a:rPr>
              <a:t>a            </a:t>
            </a:r>
            <a:r>
              <a:rPr lang="de-DE" sz="2000" b="1" dirty="0" smtClean="0">
                <a:solidFill>
                  <a:schemeClr val="tx1">
                    <a:lumMod val="75000"/>
                    <a:lumOff val="25000"/>
                  </a:schemeClr>
                </a:solidFill>
                <a:latin typeface="Arial" pitchFamily="34" charset="0"/>
                <a:ea typeface="ＭＳ Ｐゴシック" charset="-128"/>
                <a:cs typeface="Arial" pitchFamily="34" charset="0"/>
              </a:rPr>
              <a:t>10.5 </a:t>
            </a:r>
            <a:r>
              <a:rPr lang="de-DE" sz="2000" b="1" dirty="0">
                <a:solidFill>
                  <a:schemeClr val="tx1">
                    <a:lumMod val="75000"/>
                    <a:lumOff val="25000"/>
                  </a:schemeClr>
                </a:solidFill>
                <a:latin typeface="Arial" pitchFamily="34" charset="0"/>
                <a:ea typeface="ＭＳ Ｐゴシック" charset="-128"/>
                <a:cs typeface="Arial" pitchFamily="34" charset="0"/>
              </a:rPr>
              <a:t>l	</a:t>
            </a:r>
          </a:p>
        </p:txBody>
      </p:sp>
      <p:sp>
        <p:nvSpPr>
          <p:cNvPr id="20" name="Text Box 3"/>
          <p:cNvSpPr txBox="1">
            <a:spLocks noChangeArrowheads="1"/>
          </p:cNvSpPr>
          <p:nvPr/>
        </p:nvSpPr>
        <p:spPr bwMode="auto">
          <a:xfrm>
            <a:off x="6300846" y="5725843"/>
            <a:ext cx="296007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711" tIns="48354" rIns="96711" bIns="48354"/>
          <a:lstStyle>
            <a:lvl1pPr algn="l" defTabSz="968375">
              <a:defRPr sz="2400">
                <a:solidFill>
                  <a:schemeClr val="tx1"/>
                </a:solidFill>
                <a:latin typeface="Times New Roman" pitchFamily="18" charset="0"/>
              </a:defRPr>
            </a:lvl1pPr>
            <a:lvl2pPr marL="742950" indent="-285750" algn="l" defTabSz="968375">
              <a:defRPr sz="2400">
                <a:solidFill>
                  <a:schemeClr val="tx1"/>
                </a:solidFill>
                <a:latin typeface="Times New Roman" pitchFamily="18" charset="0"/>
              </a:defRPr>
            </a:lvl2pPr>
            <a:lvl3pPr marL="1143000" indent="-228600" algn="l" defTabSz="968375">
              <a:defRPr sz="2400">
                <a:solidFill>
                  <a:schemeClr val="tx1"/>
                </a:solidFill>
                <a:latin typeface="Times New Roman" pitchFamily="18" charset="0"/>
              </a:defRPr>
            </a:lvl3pPr>
            <a:lvl4pPr marL="1600200" indent="-228600" algn="l" defTabSz="968375">
              <a:defRPr sz="2400">
                <a:solidFill>
                  <a:schemeClr val="tx1"/>
                </a:solidFill>
                <a:latin typeface="Times New Roman" pitchFamily="18" charset="0"/>
              </a:defRPr>
            </a:lvl4pPr>
            <a:lvl5pPr marL="2057400" indent="-228600" algn="l" defTabSz="968375">
              <a:defRPr sz="2400">
                <a:solidFill>
                  <a:schemeClr val="tx1"/>
                </a:solidFill>
                <a:latin typeface="Times New Roman" pitchFamily="18" charset="0"/>
              </a:defRPr>
            </a:lvl5pPr>
            <a:lvl6pPr marL="2514600" indent="-228600" defTabSz="968375" fontAlgn="base">
              <a:spcBef>
                <a:spcPct val="0"/>
              </a:spcBef>
              <a:spcAft>
                <a:spcPct val="0"/>
              </a:spcAft>
              <a:defRPr sz="2400">
                <a:solidFill>
                  <a:schemeClr val="tx1"/>
                </a:solidFill>
                <a:latin typeface="Times New Roman" pitchFamily="18" charset="0"/>
              </a:defRPr>
            </a:lvl6pPr>
            <a:lvl7pPr marL="2971800" indent="-228600" defTabSz="968375" fontAlgn="base">
              <a:spcBef>
                <a:spcPct val="0"/>
              </a:spcBef>
              <a:spcAft>
                <a:spcPct val="0"/>
              </a:spcAft>
              <a:defRPr sz="2400">
                <a:solidFill>
                  <a:schemeClr val="tx1"/>
                </a:solidFill>
                <a:latin typeface="Times New Roman" pitchFamily="18" charset="0"/>
              </a:defRPr>
            </a:lvl7pPr>
            <a:lvl8pPr marL="3429000" indent="-228600" defTabSz="968375" fontAlgn="base">
              <a:spcBef>
                <a:spcPct val="0"/>
              </a:spcBef>
              <a:spcAft>
                <a:spcPct val="0"/>
              </a:spcAft>
              <a:defRPr sz="2400">
                <a:solidFill>
                  <a:schemeClr val="tx1"/>
                </a:solidFill>
                <a:latin typeface="Times New Roman" pitchFamily="18" charset="0"/>
              </a:defRPr>
            </a:lvl8pPr>
            <a:lvl9pPr marL="3886200" indent="-228600" defTabSz="968375" fontAlgn="base">
              <a:spcBef>
                <a:spcPct val="0"/>
              </a:spcBef>
              <a:spcAft>
                <a:spcPct val="0"/>
              </a:spcAft>
              <a:defRPr sz="2400">
                <a:solidFill>
                  <a:schemeClr val="tx1"/>
                </a:solidFill>
                <a:latin typeface="Times New Roman" pitchFamily="18" charset="0"/>
              </a:defRPr>
            </a:lvl9pPr>
          </a:lstStyle>
          <a:p>
            <a:r>
              <a:rPr lang="de-DE" sz="2000" b="1" dirty="0" smtClean="0">
                <a:solidFill>
                  <a:schemeClr val="tx1">
                    <a:lumMod val="75000"/>
                    <a:lumOff val="25000"/>
                  </a:schemeClr>
                </a:solidFill>
                <a:latin typeface="Arial" pitchFamily="34" charset="0"/>
                <a:ea typeface="ＭＳ Ｐゴシック" charset="-128"/>
                <a:cs typeface="Arial" pitchFamily="34" charset="0"/>
              </a:rPr>
              <a:t>Verbrauch</a:t>
            </a:r>
            <a:r>
              <a:rPr lang="de-DE" sz="2000" b="1" dirty="0">
                <a:solidFill>
                  <a:schemeClr val="tx1">
                    <a:lumMod val="75000"/>
                    <a:lumOff val="25000"/>
                  </a:schemeClr>
                </a:solidFill>
                <a:latin typeface="Arial" pitchFamily="34" charset="0"/>
                <a:ea typeface="ＭＳ Ｐゴシック" charset="-128"/>
                <a:cs typeface="Arial" pitchFamily="34" charset="0"/>
              </a:rPr>
              <a:t> </a:t>
            </a:r>
            <a:r>
              <a:rPr lang="de-DE" sz="2000" b="1" dirty="0" smtClean="0">
                <a:solidFill>
                  <a:schemeClr val="tx1">
                    <a:lumMod val="75000"/>
                    <a:lumOff val="25000"/>
                  </a:schemeClr>
                </a:solidFill>
                <a:latin typeface="Arial" pitchFamily="34" charset="0"/>
                <a:ea typeface="ＭＳ Ｐゴシック" charset="-128"/>
                <a:cs typeface="Arial" pitchFamily="34" charset="0"/>
              </a:rPr>
              <a:t>       1.5 </a:t>
            </a:r>
            <a:r>
              <a:rPr lang="de-DE" sz="2000" b="1" dirty="0">
                <a:solidFill>
                  <a:schemeClr val="tx1">
                    <a:lumMod val="75000"/>
                    <a:lumOff val="25000"/>
                  </a:schemeClr>
                </a:solidFill>
                <a:latin typeface="Arial" pitchFamily="34" charset="0"/>
                <a:ea typeface="ＭＳ Ｐゴシック" charset="-128"/>
                <a:cs typeface="Arial" pitchFamily="34" charset="0"/>
              </a:rPr>
              <a:t>l</a:t>
            </a:r>
            <a:endParaRPr lang="de-DE" sz="2000" dirty="0">
              <a:solidFill>
                <a:schemeClr val="tx1">
                  <a:lumMod val="75000"/>
                  <a:lumOff val="25000"/>
                </a:schemeClr>
              </a:solidFill>
              <a:latin typeface="Arial" pitchFamily="34" charset="0"/>
              <a:ea typeface="ＭＳ Ｐゴシック" charset="-128"/>
              <a:cs typeface="Arial" pitchFamily="34" charset="0"/>
            </a:endParaRPr>
          </a:p>
          <a:p>
            <a:r>
              <a:rPr lang="de-DE" sz="2000" b="1" dirty="0">
                <a:solidFill>
                  <a:schemeClr val="tx1">
                    <a:lumMod val="75000"/>
                    <a:lumOff val="25000"/>
                  </a:schemeClr>
                </a:solidFill>
                <a:latin typeface="Arial" pitchFamily="34" charset="0"/>
                <a:ea typeface="ＭＳ Ｐゴシック" charset="-128"/>
                <a:cs typeface="Arial" pitchFamily="34" charset="0"/>
              </a:rPr>
              <a:t>l/m</a:t>
            </a:r>
            <a:r>
              <a:rPr lang="de-DE" sz="2000" b="1" baseline="30000" dirty="0">
                <a:solidFill>
                  <a:schemeClr val="tx1">
                    <a:lumMod val="75000"/>
                    <a:lumOff val="25000"/>
                  </a:schemeClr>
                </a:solidFill>
                <a:latin typeface="Arial" pitchFamily="34" charset="0"/>
                <a:ea typeface="ＭＳ Ｐゴシック" charset="-128"/>
                <a:cs typeface="Arial" pitchFamily="34" charset="0"/>
              </a:rPr>
              <a:t>2</a:t>
            </a:r>
            <a:r>
              <a:rPr lang="de-DE" sz="2000" b="1" dirty="0">
                <a:solidFill>
                  <a:schemeClr val="tx1">
                    <a:lumMod val="75000"/>
                    <a:lumOff val="25000"/>
                  </a:schemeClr>
                </a:solidFill>
                <a:latin typeface="Arial" pitchFamily="34" charset="0"/>
                <a:ea typeface="ＭＳ Ｐゴシック" charset="-128"/>
                <a:cs typeface="Arial" pitchFamily="34" charset="0"/>
              </a:rPr>
              <a:t>a             </a:t>
            </a:r>
            <a:r>
              <a:rPr lang="de-DE" sz="2000" b="1" dirty="0">
                <a:solidFill>
                  <a:schemeClr val="tx1">
                    <a:lumMod val="75000"/>
                    <a:lumOff val="25000"/>
                  </a:schemeClr>
                </a:solidFill>
                <a:latin typeface="Arial" pitchFamily="34" charset="0"/>
                <a:ea typeface="ＭＳ Ｐゴシック" charset="-128"/>
                <a:cs typeface="Arial" pitchFamily="34" charset="0"/>
              </a:rPr>
              <a:t>	</a:t>
            </a:r>
          </a:p>
        </p:txBody>
      </p:sp>
      <p:sp>
        <p:nvSpPr>
          <p:cNvPr id="16"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latin typeface="Arial" pitchFamily="34" charset="0"/>
                <a:cs typeface="Arial" pitchFamily="34" charset="0"/>
              </a:rPr>
              <a:t>Technisches Einsparpotenzial</a:t>
            </a:r>
          </a:p>
        </p:txBody>
      </p:sp>
    </p:spTree>
    <p:extLst>
      <p:ext uri="{BB962C8B-B14F-4D97-AF65-F5344CB8AC3E}">
        <p14:creationId xmlns:p14="http://schemas.microsoft.com/office/powerpoint/2010/main" val="546160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02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02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602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603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6029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602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603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603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291" grpId="0"/>
      <p:bldP spid="2060294"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7661" y="404039"/>
            <a:ext cx="7251390" cy="882503"/>
          </a:xfrm>
          <a:prstGeom prst="rect">
            <a:avLst/>
          </a:prstGeom>
        </p:spPr>
        <p:txBody>
          <a:bodyPr/>
          <a:lstStyle/>
          <a:p>
            <a:pPr eaLnBrk="1" hangingPunct="1"/>
            <a:r>
              <a:rPr lang="de-DE" sz="2800" dirty="0" smtClean="0"/>
              <a:t>Vergleich Wärmedämmstandards</a:t>
            </a:r>
          </a:p>
        </p:txBody>
      </p:sp>
      <p:graphicFrame>
        <p:nvGraphicFramePr>
          <p:cNvPr id="55" name="Group 64"/>
          <p:cNvGraphicFramePr>
            <a:graphicFrameLocks noGrp="1"/>
          </p:cNvGraphicFramePr>
          <p:nvPr>
            <p:extLst>
              <p:ext uri="{D42A27DB-BD31-4B8C-83A1-F6EECF244321}">
                <p14:modId xmlns:p14="http://schemas.microsoft.com/office/powerpoint/2010/main" val="811878849"/>
              </p:ext>
            </p:extLst>
          </p:nvPr>
        </p:nvGraphicFramePr>
        <p:xfrm>
          <a:off x="667697" y="1413293"/>
          <a:ext cx="7912923" cy="4313220"/>
        </p:xfrm>
        <a:graphic>
          <a:graphicData uri="http://schemas.openxmlformats.org/drawingml/2006/table">
            <a:tbl>
              <a:tblPr/>
              <a:tblGrid>
                <a:gridCol w="1608779"/>
                <a:gridCol w="1263545"/>
                <a:gridCol w="1800308"/>
                <a:gridCol w="1399571"/>
                <a:gridCol w="1840720"/>
              </a:tblGrid>
              <a:tr h="857818">
                <a:tc row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de-DE" sz="2400" b="1" i="0" u="none" strike="noStrike" cap="none" normalizeH="0" baseline="0" dirty="0" smtClean="0">
                        <a:ln>
                          <a:noFill/>
                        </a:ln>
                        <a:solidFill>
                          <a:srgbClr val="FF3300"/>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Bauteil</a:t>
                      </a:r>
                      <a:endParaRPr kumimoji="0" lang="de-DE" altLang="de-DE" sz="2400" b="0" i="0" u="none" strike="noStrike" cap="none" normalizeH="0" baseline="0" dirty="0" smtClean="0">
                        <a:ln>
                          <a:noFill/>
                        </a:ln>
                        <a:solidFill>
                          <a:srgbClr val="C00000"/>
                        </a:solidFill>
                        <a:effectLst/>
                        <a:latin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Neubau </a:t>
                      </a:r>
                      <a:r>
                        <a:rPr kumimoji="0" lang="de-DE" altLang="de-DE" sz="2400" b="1" i="0" u="none" strike="noStrike" cap="none" normalizeH="0" baseline="0" dirty="0" err="1" smtClean="0">
                          <a:ln>
                            <a:noFill/>
                          </a:ln>
                          <a:solidFill>
                            <a:srgbClr val="C00000"/>
                          </a:solidFill>
                          <a:effectLst/>
                          <a:latin typeface="Arial" charset="0"/>
                          <a:cs typeface="Times New Roman" pitchFamily="18" charset="0"/>
                        </a:rPr>
                        <a:t>EnEV</a:t>
                      </a:r>
                      <a:endParaRPr kumimoji="0" lang="de-DE" altLang="de-DE" sz="2400" b="1" i="0" u="none" strike="noStrike" cap="none" normalizeH="0" baseline="0" dirty="0" smtClean="0">
                        <a:ln>
                          <a:noFill/>
                        </a:ln>
                        <a:solidFill>
                          <a:srgbClr val="C00000"/>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Mindeststandard*</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grid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Typische Altbauten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bis 1978</a:t>
                      </a:r>
                      <a:endParaRPr kumimoji="0" lang="de-DE" altLang="de-DE" sz="2400" b="0" i="0" u="none" strike="noStrike" cap="none" normalizeH="0" baseline="0" dirty="0" smtClean="0">
                        <a:ln>
                          <a:noFill/>
                        </a:ln>
                        <a:solidFill>
                          <a:srgbClr val="C00000"/>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980364">
                <a:tc vMerge="1">
                  <a:txBody>
                    <a:bodyPr/>
                    <a:lstStyle/>
                    <a:p>
                      <a:endParaRPr lang="de-DE"/>
                    </a:p>
                  </a:txBody>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U-Wert</a:t>
                      </a:r>
                      <a:endParaRPr kumimoji="0" lang="de-DE" alt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de-DE" sz="1800" b="1"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W/(m</a:t>
                      </a:r>
                      <a:r>
                        <a:rPr kumimoji="0" lang="de-DE" altLang="de-DE" sz="1800" b="1" i="0" u="none" strike="noStrike" cap="none" normalizeH="0" baseline="30000" smtClean="0">
                          <a:ln>
                            <a:noFill/>
                          </a:ln>
                          <a:solidFill>
                            <a:schemeClr val="tx1"/>
                          </a:solidFill>
                          <a:effectLst/>
                          <a:latin typeface="Arial" charset="0"/>
                          <a:cs typeface="Times New Roman" pitchFamily="18" charset="0"/>
                        </a:rPr>
                        <a:t>2</a:t>
                      </a:r>
                      <a:r>
                        <a:rPr kumimoji="0" lang="de-DE" altLang="de-DE" sz="1800" b="1" i="0" u="none" strike="noStrike" cap="none" normalizeH="0" baseline="0" smtClean="0">
                          <a:ln>
                            <a:noFill/>
                          </a:ln>
                          <a:solidFill>
                            <a:schemeClr val="tx1"/>
                          </a:solidFill>
                          <a:effectLst/>
                          <a:latin typeface="Arial" charset="0"/>
                          <a:cs typeface="Times New Roman" pitchFamily="18" charset="0"/>
                        </a:rPr>
                        <a:t>K)</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Wanddicke/</a:t>
                      </a:r>
                      <a:endParaRPr kumimoji="0" lang="de-DE" alt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Dämmstärke</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U-Wert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in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W/(m</a:t>
                      </a:r>
                      <a:r>
                        <a:rPr kumimoji="0" lang="de-DE" altLang="de-DE" sz="1800" b="1" i="0" u="none" strike="noStrike" cap="none" normalizeH="0" baseline="30000" smtClean="0">
                          <a:ln>
                            <a:noFill/>
                          </a:ln>
                          <a:solidFill>
                            <a:schemeClr val="tx1"/>
                          </a:solidFill>
                          <a:effectLst/>
                          <a:latin typeface="Arial" charset="0"/>
                          <a:cs typeface="Times New Roman" pitchFamily="18" charset="0"/>
                        </a:rPr>
                        <a:t>2</a:t>
                      </a:r>
                      <a:r>
                        <a:rPr kumimoji="0" lang="de-DE" altLang="de-DE" sz="1800" b="1" i="0" u="none" strike="noStrike" cap="none" normalizeH="0" baseline="0" smtClean="0">
                          <a:ln>
                            <a:noFill/>
                          </a:ln>
                          <a:solidFill>
                            <a:schemeClr val="tx1"/>
                          </a:solidFill>
                          <a:effectLst/>
                          <a:latin typeface="Arial" charset="0"/>
                          <a:cs typeface="Times New Roman" pitchFamily="18" charset="0"/>
                        </a:rPr>
                        <a:t>K)</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Wanddicke/</a:t>
                      </a:r>
                      <a:endParaRPr kumimoji="0" lang="de-DE" alt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Dämmstärke</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1212">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1" i="0" u="none" strike="noStrike" cap="none" normalizeH="0" baseline="0" smtClean="0">
                        <a:ln>
                          <a:noFill/>
                        </a:ln>
                        <a:solidFill>
                          <a:schemeClr val="tx1"/>
                        </a:solidFill>
                        <a:effectLst/>
                        <a:latin typeface="Arial" charset="0"/>
                        <a:cs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Außenwände</a:t>
                      </a:r>
                      <a:endParaRPr kumimoji="0" lang="de-DE" altLang="de-DE" sz="1800" b="0" i="0" u="none" strike="noStrike" cap="none" normalizeH="0" baseline="0" smtClean="0">
                        <a:ln>
                          <a:noFill/>
                        </a:ln>
                        <a:solidFill>
                          <a:schemeClr val="tx1"/>
                        </a:solidFill>
                        <a:effectLst/>
                        <a:latin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dirty="0" smtClean="0">
                          <a:ln>
                            <a:noFill/>
                          </a:ln>
                          <a:solidFill>
                            <a:schemeClr val="tx1"/>
                          </a:solidFill>
                          <a:effectLst/>
                          <a:latin typeface="Arial" charset="0"/>
                          <a:cs typeface="Times New Roman" pitchFamily="18" charset="0"/>
                        </a:rPr>
                        <a:t>0,25 - 0,30</a:t>
                      </a:r>
                      <a:endParaRPr kumimoji="0" lang="de-DE" altLang="de-DE" sz="2000" b="0" i="0" u="none" strike="noStrike" cap="none" normalizeH="0" baseline="0" dirty="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36,5 cm oder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24 cm + Dämmung</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1,1 – 1,7</a:t>
                      </a:r>
                      <a:endParaRPr kumimoji="0" lang="de-DE" altLang="de-DE" sz="2000" b="0" i="0" u="none" strike="noStrike" cap="none" normalizeH="0" baseline="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dirty="0" smtClean="0">
                          <a:ln>
                            <a:noFill/>
                          </a:ln>
                          <a:solidFill>
                            <a:schemeClr val="tx1"/>
                          </a:solidFill>
                          <a:effectLst/>
                          <a:latin typeface="Arial" charset="0"/>
                          <a:cs typeface="Times New Roman" pitchFamily="18" charset="0"/>
                        </a:rPr>
                        <a:t>24 - 30 cm</a:t>
                      </a:r>
                      <a:endParaRPr kumimoji="0" lang="de-DE" altLang="de-DE" sz="2000" b="0" i="0" u="none" strike="noStrike" cap="none" normalizeH="0" baseline="0" dirty="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307">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Fenster</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smtClean="0">
                          <a:ln>
                            <a:noFill/>
                          </a:ln>
                          <a:solidFill>
                            <a:schemeClr val="tx1"/>
                          </a:solidFill>
                          <a:effectLst/>
                          <a:latin typeface="Arial" charset="0"/>
                          <a:cs typeface="Times New Roman" pitchFamily="18" charset="0"/>
                        </a:rPr>
                        <a:t>1,1 - 1,3 </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2,8 - 3,2</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380">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Dächer</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0,2 - 0,25</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16 – 25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0,8 - 1,5</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4 – 10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560">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Kellerdecke</a:t>
                      </a:r>
                      <a:endParaRPr kumimoji="0" lang="de-DE" altLang="de-DE" sz="1800" b="0" i="0" u="none" strike="noStrike" cap="none" normalizeH="0" baseline="0" smtClean="0">
                        <a:ln>
                          <a:noFill/>
                        </a:ln>
                        <a:solidFill>
                          <a:schemeClr val="tx1"/>
                        </a:solidFill>
                        <a:effectLst/>
                        <a:latin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0,3 - 0,4</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6 – 12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1,0 - 1,5</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smtClean="0">
                          <a:ln>
                            <a:noFill/>
                          </a:ln>
                          <a:solidFill>
                            <a:schemeClr val="tx1"/>
                          </a:solidFill>
                          <a:effectLst/>
                          <a:latin typeface="Arial" charset="0"/>
                          <a:cs typeface="Times New Roman" pitchFamily="18" charset="0"/>
                        </a:rPr>
                        <a:t>-</a:t>
                      </a:r>
                      <a:endParaRPr kumimoji="0" lang="de-DE" altLang="de-DE" sz="2000" b="0" i="0" u="none" strike="noStrike" cap="none" normalizeH="0" baseline="0" dirty="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6" name="Textfeld 55"/>
          <p:cNvSpPr txBox="1"/>
          <p:nvPr/>
        </p:nvSpPr>
        <p:spPr>
          <a:xfrm>
            <a:off x="275038" y="5812006"/>
            <a:ext cx="8011886" cy="584775"/>
          </a:xfrm>
          <a:prstGeom prst="rect">
            <a:avLst/>
          </a:prstGeom>
          <a:noFill/>
        </p:spPr>
        <p:txBody>
          <a:bodyPr wrap="square" rtlCol="0">
            <a:spAutoFit/>
          </a:bodyPr>
          <a:lstStyle/>
          <a:p>
            <a:pPr algn="l"/>
            <a:r>
              <a:rPr lang="de-DE" sz="1800" b="1" dirty="0" smtClean="0"/>
              <a:t>*</a:t>
            </a:r>
            <a:r>
              <a:rPr lang="de-DE" sz="1400" dirty="0" smtClean="0"/>
              <a:t>Verschärfung der Anforderungen an Neubauten ab 2016:</a:t>
            </a:r>
          </a:p>
          <a:p>
            <a:pPr algn="l"/>
            <a:r>
              <a:rPr lang="de-DE" sz="1400" dirty="0" smtClean="0"/>
              <a:t>Zulässiger Jahres-Primärenergiebedarf -25%, Wärmedämmung der Gebäudehülle ca. -20%</a:t>
            </a:r>
            <a:endParaRPr lang="de-DE" sz="1400" dirty="0"/>
          </a:p>
        </p:txBody>
      </p:sp>
    </p:spTree>
    <p:extLst>
      <p:ext uri="{BB962C8B-B14F-4D97-AF65-F5344CB8AC3E}">
        <p14:creationId xmlns:p14="http://schemas.microsoft.com/office/powerpoint/2010/main" val="1129019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p:txBody>
          <a:bodyPr/>
          <a:lstStyle/>
          <a:p>
            <a:r>
              <a:rPr lang="de-DE" altLang="de-DE" dirty="0" smtClean="0"/>
              <a:t>Vergleich Wärmedämmstandards</a:t>
            </a:r>
            <a:endParaRPr lang="de-DE" altLang="de-DE" dirty="0"/>
          </a:p>
        </p:txBody>
      </p:sp>
      <p:sp>
        <p:nvSpPr>
          <p:cNvPr id="885763" name="Text Box 3"/>
          <p:cNvSpPr txBox="1">
            <a:spLocks noChangeArrowheads="1"/>
          </p:cNvSpPr>
          <p:nvPr/>
        </p:nvSpPr>
        <p:spPr bwMode="auto">
          <a:xfrm>
            <a:off x="691663" y="1333503"/>
            <a:ext cx="762439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p>
        </p:txBody>
      </p:sp>
      <p:graphicFrame>
        <p:nvGraphicFramePr>
          <p:cNvPr id="885814" name="Group 54"/>
          <p:cNvGraphicFramePr>
            <a:graphicFrameLocks noGrp="1"/>
          </p:cNvGraphicFramePr>
          <p:nvPr>
            <p:extLst>
              <p:ext uri="{D42A27DB-BD31-4B8C-83A1-F6EECF244321}">
                <p14:modId xmlns:p14="http://schemas.microsoft.com/office/powerpoint/2010/main" val="3873703972"/>
              </p:ext>
            </p:extLst>
          </p:nvPr>
        </p:nvGraphicFramePr>
        <p:xfrm>
          <a:off x="474785" y="1557338"/>
          <a:ext cx="8212016" cy="4399730"/>
        </p:xfrm>
        <a:graphic>
          <a:graphicData uri="http://schemas.openxmlformats.org/drawingml/2006/table">
            <a:tbl>
              <a:tblPr/>
              <a:tblGrid>
                <a:gridCol w="1620715"/>
                <a:gridCol w="1337897"/>
                <a:gridCol w="2033954"/>
                <a:gridCol w="1260231"/>
                <a:gridCol w="1959219"/>
              </a:tblGrid>
              <a:tr h="552450">
                <a:tc row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de-DE" sz="2400" b="1" i="0" u="none" strike="noStrike" cap="none" normalizeH="0" baseline="0" dirty="0" smtClean="0">
                        <a:ln>
                          <a:noFill/>
                        </a:ln>
                        <a:solidFill>
                          <a:srgbClr val="FF3300"/>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Bauteil</a:t>
                      </a:r>
                      <a:endParaRPr kumimoji="0" lang="de-DE" altLang="de-DE" sz="2400" b="0" i="0" u="none" strike="noStrike" cap="none" normalizeH="0" baseline="0" dirty="0" smtClean="0">
                        <a:ln>
                          <a:noFill/>
                        </a:ln>
                        <a:solidFill>
                          <a:srgbClr val="C00000"/>
                        </a:solidFill>
                        <a:effectLst/>
                        <a:latin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err="1" smtClean="0">
                          <a:ln>
                            <a:noFill/>
                          </a:ln>
                          <a:solidFill>
                            <a:srgbClr val="C00000"/>
                          </a:solidFill>
                          <a:effectLst/>
                          <a:latin typeface="Arial" charset="0"/>
                          <a:cs typeface="Times New Roman" pitchFamily="18" charset="0"/>
                        </a:rPr>
                        <a:t>EnEV</a:t>
                      </a:r>
                      <a:r>
                        <a:rPr kumimoji="0" lang="de-DE" altLang="de-DE" sz="2400" b="1" i="0" u="none" strike="noStrike" cap="none" normalizeH="0" baseline="0" dirty="0" smtClean="0">
                          <a:ln>
                            <a:noFill/>
                          </a:ln>
                          <a:solidFill>
                            <a:srgbClr val="C00000"/>
                          </a:solidFill>
                          <a:effectLst/>
                          <a:latin typeface="Arial" charset="0"/>
                          <a:cs typeface="Times New Roman" pitchFamily="18" charset="0"/>
                        </a:rPr>
                        <a:t>-Anforderungen bei Modernisierung</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grid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Typische Altbauten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400" b="1" i="0" u="none" strike="noStrike" cap="none" normalizeH="0" baseline="0" dirty="0" smtClean="0">
                          <a:ln>
                            <a:noFill/>
                          </a:ln>
                          <a:solidFill>
                            <a:srgbClr val="C00000"/>
                          </a:solidFill>
                          <a:effectLst/>
                          <a:latin typeface="Arial" charset="0"/>
                          <a:cs typeface="Times New Roman" pitchFamily="18" charset="0"/>
                        </a:rPr>
                        <a:t>bis 1978</a:t>
                      </a:r>
                      <a:endParaRPr kumimoji="0" lang="de-DE" altLang="de-DE" sz="2400" b="0" i="0" u="none" strike="noStrike" cap="none" normalizeH="0" baseline="0" dirty="0" smtClean="0">
                        <a:ln>
                          <a:noFill/>
                        </a:ln>
                        <a:solidFill>
                          <a:srgbClr val="C00000"/>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r>
              <a:tr h="1090613">
                <a:tc vMerge="1">
                  <a:txBody>
                    <a:bodyPr/>
                    <a:lstStyle/>
                    <a:p>
                      <a:endParaRPr lang="de-DE"/>
                    </a:p>
                  </a:txBody>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U-Wert</a:t>
                      </a:r>
                      <a:endParaRPr kumimoji="0" lang="de-DE" alt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de-DE" sz="1800" b="1"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W/(m</a:t>
                      </a:r>
                      <a:r>
                        <a:rPr kumimoji="0" lang="de-DE" altLang="de-DE" sz="1800" b="1" i="0" u="none" strike="noStrike" cap="none" normalizeH="0" baseline="30000" smtClean="0">
                          <a:ln>
                            <a:noFill/>
                          </a:ln>
                          <a:solidFill>
                            <a:schemeClr val="tx1"/>
                          </a:solidFill>
                          <a:effectLst/>
                          <a:latin typeface="Arial" charset="0"/>
                          <a:cs typeface="Times New Roman" pitchFamily="18" charset="0"/>
                        </a:rPr>
                        <a:t>2</a:t>
                      </a:r>
                      <a:r>
                        <a:rPr kumimoji="0" lang="de-DE" altLang="de-DE" sz="1800" b="1" i="0" u="none" strike="noStrike" cap="none" normalizeH="0" baseline="0" smtClean="0">
                          <a:ln>
                            <a:noFill/>
                          </a:ln>
                          <a:solidFill>
                            <a:schemeClr val="tx1"/>
                          </a:solidFill>
                          <a:effectLst/>
                          <a:latin typeface="Arial" charset="0"/>
                          <a:cs typeface="Times New Roman" pitchFamily="18" charset="0"/>
                        </a:rPr>
                        <a:t>K)</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de-DE" altLang="de-DE" sz="1800" b="1"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Dämmstärke</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U-Wert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in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W/(m</a:t>
                      </a:r>
                      <a:r>
                        <a:rPr kumimoji="0" lang="de-DE" altLang="de-DE" sz="1800" b="1" i="0" u="none" strike="noStrike" cap="none" normalizeH="0" baseline="30000" smtClean="0">
                          <a:ln>
                            <a:noFill/>
                          </a:ln>
                          <a:solidFill>
                            <a:schemeClr val="tx1"/>
                          </a:solidFill>
                          <a:effectLst/>
                          <a:latin typeface="Arial" charset="0"/>
                          <a:cs typeface="Times New Roman" pitchFamily="18" charset="0"/>
                        </a:rPr>
                        <a:t>2</a:t>
                      </a:r>
                      <a:r>
                        <a:rPr kumimoji="0" lang="de-DE" altLang="de-DE" sz="1800" b="1" i="0" u="none" strike="noStrike" cap="none" normalizeH="0" baseline="0" smtClean="0">
                          <a:ln>
                            <a:noFill/>
                          </a:ln>
                          <a:solidFill>
                            <a:schemeClr val="tx1"/>
                          </a:solidFill>
                          <a:effectLst/>
                          <a:latin typeface="Arial" charset="0"/>
                          <a:cs typeface="Times New Roman" pitchFamily="18" charset="0"/>
                        </a:rPr>
                        <a:t>K)</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Wanddicke/</a:t>
                      </a:r>
                      <a:endParaRPr kumimoji="0" lang="de-DE" altLang="de-DE" sz="1800" b="0" i="0" u="none" strike="noStrike" cap="none" normalizeH="0" baseline="0" smtClean="0">
                        <a:ln>
                          <a:noFill/>
                        </a:ln>
                        <a:solidFill>
                          <a:schemeClr val="tx1"/>
                        </a:solidFill>
                        <a:effectLst/>
                        <a:latin typeface="Arial" charset="0"/>
                        <a:cs typeface="Times New Roman"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Dämmstärke</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5800">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cs typeface="Times New Roman" pitchFamily="18" charset="0"/>
                        </a:rPr>
                        <a:t>Außenwände</a:t>
                      </a:r>
                      <a:endParaRPr kumimoji="0" lang="de-DE" altLang="de-DE" sz="1800" b="0" i="0" u="none" strike="noStrike" cap="none" normalizeH="0" baseline="0" dirty="0" smtClean="0">
                        <a:ln>
                          <a:noFill/>
                        </a:ln>
                        <a:solidFill>
                          <a:schemeClr val="tx1"/>
                        </a:solidFill>
                        <a:effectLst/>
                        <a:latin typeface="Arial" charset="0"/>
                      </a:endParaRPr>
                    </a:p>
                  </a:txBody>
                  <a:tcPr marL="84406" marR="844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dirty="0" smtClean="0">
                          <a:ln>
                            <a:noFill/>
                          </a:ln>
                          <a:solidFill>
                            <a:schemeClr val="tx1"/>
                          </a:solidFill>
                          <a:effectLst/>
                          <a:latin typeface="Arial" charset="0"/>
                          <a:cs typeface="Times New Roman" pitchFamily="18" charset="0"/>
                        </a:rPr>
                        <a:t>≤ 0,24 </a:t>
                      </a:r>
                      <a:endParaRPr kumimoji="0" lang="de-DE" altLang="de-DE" sz="1400" b="0" i="0" u="none" strike="noStrike" cap="none" normalizeH="0" baseline="0" dirty="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14 - 20 cm</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1,1 – 1,7</a:t>
                      </a:r>
                      <a:endParaRPr kumimoji="0" lang="de-DE" altLang="de-DE" sz="2000" b="0" i="0" u="none" strike="noStrike" cap="none" normalizeH="0" baseline="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24 - 30 cm</a:t>
                      </a:r>
                      <a:endParaRPr kumimoji="0" lang="de-DE" altLang="de-DE" sz="2000" b="0" i="0" u="none" strike="noStrike" cap="none" normalizeH="0" baseline="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1650">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cs typeface="Times New Roman" pitchFamily="18" charset="0"/>
                        </a:rPr>
                        <a:t>Fenster</a:t>
                      </a:r>
                    </a:p>
                  </a:txBody>
                  <a:tcPr marL="84406" marR="844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 1,3</a:t>
                      </a: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2,8 - 3,2</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smtClean="0">
                          <a:ln>
                            <a:noFill/>
                          </a:ln>
                          <a:solidFill>
                            <a:schemeClr val="tx1"/>
                          </a:solidFill>
                          <a:effectLst/>
                          <a:latin typeface="Arial" charset="0"/>
                          <a:cs typeface="Times New Roman" pitchFamily="18" charset="0"/>
                        </a:rPr>
                        <a:t>-</a:t>
                      </a: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3888">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cs typeface="Times New Roman" pitchFamily="18" charset="0"/>
                        </a:rPr>
                        <a:t>Decken, Dächer</a:t>
                      </a:r>
                    </a:p>
                  </a:txBody>
                  <a:tcPr marL="84406" marR="844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 0,24</a:t>
                      </a:r>
                      <a:endParaRPr kumimoji="0" lang="de-DE" altLang="de-DE" sz="2000" b="1" i="0" u="none" strike="noStrike" cap="none" normalizeH="0" baseline="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16 – 25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0,8 - 1,5</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4 – 10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5475">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cs typeface="Times New Roman" pitchFamily="18" charset="0"/>
                        </a:rPr>
                        <a:t>Kellerdecke</a:t>
                      </a:r>
                      <a:endParaRPr kumimoji="0" lang="de-DE" altLang="de-DE" sz="1800" b="0" i="0" u="none" strike="noStrike" cap="none" normalizeH="0" baseline="0" dirty="0" smtClean="0">
                        <a:ln>
                          <a:noFill/>
                        </a:ln>
                        <a:solidFill>
                          <a:schemeClr val="tx1"/>
                        </a:solidFill>
                        <a:effectLst/>
                        <a:latin typeface="Arial" charset="0"/>
                      </a:endParaRPr>
                    </a:p>
                  </a:txBody>
                  <a:tcPr marL="84406" marR="844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de-DE" sz="2000" b="1" i="0" u="none" strike="noStrike" cap="none" normalizeH="0" baseline="0" smtClean="0">
                          <a:ln>
                            <a:noFill/>
                          </a:ln>
                          <a:solidFill>
                            <a:schemeClr val="tx1"/>
                          </a:solidFill>
                          <a:effectLst/>
                          <a:latin typeface="Arial" charset="0"/>
                          <a:cs typeface="Times New Roman" pitchFamily="18" charset="0"/>
                        </a:rPr>
                        <a:t>≤ 0,30</a:t>
                      </a:r>
                      <a:endParaRPr kumimoji="0" lang="de-DE" altLang="de-DE" sz="2000" b="1" i="0" u="none" strike="noStrike" cap="none" normalizeH="0" baseline="0" smtClean="0">
                        <a:ln>
                          <a:noFill/>
                        </a:ln>
                        <a:solidFill>
                          <a:schemeClr val="tx1"/>
                        </a:solidFill>
                        <a:effectLst/>
                        <a:latin typeface="Arial" charset="0"/>
                        <a:cs typeface="Times New Roman" pitchFamily="18"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8 – 12 cm</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smtClean="0">
                          <a:ln>
                            <a:noFill/>
                          </a:ln>
                          <a:solidFill>
                            <a:schemeClr val="tx1"/>
                          </a:solidFill>
                          <a:effectLst/>
                          <a:latin typeface="Arial" charset="0"/>
                          <a:cs typeface="Times New Roman" pitchFamily="18" charset="0"/>
                        </a:rPr>
                        <a:t>1,0 - 1,5</a:t>
                      </a:r>
                      <a:endParaRPr kumimoji="0" lang="de-DE" altLang="de-DE" sz="20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2000" b="1" i="0" u="none" strike="noStrike" cap="none" normalizeH="0" baseline="0" dirty="0" smtClean="0">
                          <a:ln>
                            <a:noFill/>
                          </a:ln>
                          <a:solidFill>
                            <a:schemeClr val="tx1"/>
                          </a:solidFill>
                          <a:effectLst/>
                          <a:latin typeface="Arial" charset="0"/>
                          <a:cs typeface="Times New Roman" pitchFamily="18" charset="0"/>
                        </a:rPr>
                        <a:t>-</a:t>
                      </a:r>
                      <a:endParaRPr kumimoji="0" lang="de-DE" altLang="de-DE" sz="2000" b="0" i="0" u="none" strike="noStrike" cap="none" normalizeH="0" baseline="0" dirty="0" smtClean="0">
                        <a:ln>
                          <a:noFill/>
                        </a:ln>
                        <a:solidFill>
                          <a:schemeClr val="tx1"/>
                        </a:solidFill>
                        <a:effectLst/>
                        <a:latin typeface="Arial" charset="0"/>
                      </a:endParaRPr>
                    </a:p>
                  </a:txBody>
                  <a:tcPr marL="84406" marR="844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r>
              <a:rPr lang="de-DE" altLang="de-DE" sz="2800" dirty="0"/>
              <a:t>Anforderungen der </a:t>
            </a:r>
            <a:r>
              <a:rPr lang="de-DE" altLang="de-DE" sz="2800" dirty="0" smtClean="0"/>
              <a:t>KfW</a:t>
            </a:r>
            <a:br>
              <a:rPr lang="de-DE" altLang="de-DE" sz="2800" dirty="0" smtClean="0"/>
            </a:br>
            <a:endParaRPr lang="de-DE" altLang="de-DE" sz="2800" dirty="0"/>
          </a:p>
        </p:txBody>
      </p:sp>
      <p:sp>
        <p:nvSpPr>
          <p:cNvPr id="886906" name="Line 122"/>
          <p:cNvSpPr>
            <a:spLocks noChangeShapeType="1"/>
          </p:cNvSpPr>
          <p:nvPr/>
        </p:nvSpPr>
        <p:spPr bwMode="auto">
          <a:xfrm>
            <a:off x="6532685" y="1938338"/>
            <a:ext cx="0" cy="0"/>
          </a:xfrm>
          <a:prstGeom prst="line">
            <a:avLst/>
          </a:prstGeom>
          <a:noFill/>
          <a:ln w="12700" cap="rnd">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aphicFrame>
        <p:nvGraphicFramePr>
          <p:cNvPr id="886975" name="Group 191"/>
          <p:cNvGraphicFramePr>
            <a:graphicFrameLocks noGrp="1"/>
          </p:cNvGraphicFramePr>
          <p:nvPr>
            <p:extLst>
              <p:ext uri="{D42A27DB-BD31-4B8C-83A1-F6EECF244321}">
                <p14:modId xmlns:p14="http://schemas.microsoft.com/office/powerpoint/2010/main" val="2615685475"/>
              </p:ext>
            </p:extLst>
          </p:nvPr>
        </p:nvGraphicFramePr>
        <p:xfrm>
          <a:off x="599811" y="1516907"/>
          <a:ext cx="7156367" cy="5152554"/>
        </p:xfrm>
        <a:graphic>
          <a:graphicData uri="http://schemas.openxmlformats.org/drawingml/2006/table">
            <a:tbl>
              <a:tblPr/>
              <a:tblGrid>
                <a:gridCol w="5115286"/>
                <a:gridCol w="923434"/>
                <a:gridCol w="923435"/>
                <a:gridCol w="194212"/>
              </a:tblGrid>
              <a:tr h="459891">
                <a:tc row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Dämmmaßnahmen</a:t>
                      </a:r>
                      <a:endParaRPr kumimoji="0" lang="de-DE" altLang="de-DE" sz="2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gridSpan="2">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U-Wert des Bauteils</a:t>
                      </a:r>
                      <a:b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b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[W/m²·K]</a:t>
                      </a:r>
                      <a:endParaRPr kumimoji="0" lang="de-DE" altLang="de-DE"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rowSpan="2" hMerge="1">
                  <a:txBody>
                    <a:bodyPr/>
                    <a:lstStyle/>
                    <a:p>
                      <a:endParaRPr lang="de-DE"/>
                    </a:p>
                  </a:txBody>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cap="flat">
                      <a:noFill/>
                    </a:lnT>
                    <a:lnB>
                      <a:noFill/>
                    </a:lnB>
                    <a:lnTlToBr>
                      <a:noFill/>
                    </a:lnTlToBr>
                    <a:lnBlToTr>
                      <a:noFill/>
                    </a:lnBlToTr>
                    <a:noFill/>
                  </a:tcPr>
                </a:tc>
              </a:tr>
              <a:tr h="458408">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r>
              <a:tr h="459891">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de-DE" altLang="de-DE" sz="18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KfW</a:t>
                      </a:r>
                      <a:endParaRPr kumimoji="0" lang="de-DE" altLang="de-DE"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0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EnEV</a:t>
                      </a:r>
                      <a:endParaRPr kumimoji="0" lang="de-DE" altLang="de-DE" sz="20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txBody>
                  <a:tcPr marL="84406" marR="8440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459891">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Außenwanddämmung</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0,20</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0,24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854507">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Zwischensparrendämmung von Schrägdächern (inkl. Berücksichtigung des  Sparrenanteils )</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0,24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458408">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1"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Aufsparrendämmung</a:t>
                      </a:r>
                      <a:r>
                        <a:rPr kumimoji="0" lang="de-DE" altLang="de-DE" sz="1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von Schrägdächern</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0,14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0,24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769056">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Flachdach, oberste Geschoßdecke zu nicht ausgebautem Dachraum</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0,14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0,20/0,24</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598155">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altLang="de-DE" sz="1800" b="0"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Kellerdecke, Bodenflächen, Wände gegen unbeheizt</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0,25</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DE" altLang="de-DE" sz="24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0,30</a:t>
                      </a:r>
                    </a:p>
                  </a:txBody>
                  <a:tcPr marL="84406" marR="844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charset="0"/>
                      </a:endParaRPr>
                    </a:p>
                  </a:txBody>
                  <a:tcPr marL="84406" marR="84406" anchor="ctr" horzOverflow="overflow">
                    <a:lnL w="12700" cap="flat" cmpd="sng" algn="ctr">
                      <a:solidFill>
                        <a:srgbClr val="000000"/>
                      </a:solidFill>
                      <a:prstDash val="solid"/>
                      <a:round/>
                      <a:headEnd type="none" w="med" len="med"/>
                      <a:tailEnd type="none" w="med" len="med"/>
                    </a:lnL>
                    <a:lnR cap="flat">
                      <a:noFill/>
                    </a:lnR>
                    <a:lnT>
                      <a:noFill/>
                    </a:lnT>
                    <a:lnB>
                      <a:noFill/>
                    </a:lnB>
                    <a:lnTlToBr>
                      <a:noFill/>
                    </a:lnTlToBr>
                    <a:lnBlToTr>
                      <a:noFill/>
                    </a:lnBlToTr>
                    <a:noFill/>
                  </a:tcPr>
                </a:tc>
              </a:tr>
              <a:tr h="538518">
                <a:tc gridSpan="3">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altLang="de-DE" sz="24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marL="84406" marR="84406"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de-DE"/>
                    </a:p>
                  </a:txBody>
                  <a:tcPr/>
                </a:tc>
                <a:tc hMerge="1">
                  <a:txBody>
                    <a:bodyPr/>
                    <a:lstStyle/>
                    <a:p>
                      <a:endParaRPr lang="de-DE"/>
                    </a:p>
                  </a:txBody>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charset="0"/>
                      </a:endParaRPr>
                    </a:p>
                  </a:txBody>
                  <a:tcPr marL="84406" marR="84406" anchor="ctr" horzOverflow="overflow">
                    <a:lnL>
                      <a:noFill/>
                    </a:lnL>
                    <a:lnR cap="flat">
                      <a:noFill/>
                    </a:lnR>
                    <a:lnT>
                      <a:noFill/>
                    </a:lnT>
                    <a:lnB cap="flat">
                      <a:noFill/>
                    </a:lnB>
                    <a:lnTlToBr>
                      <a:noFill/>
                    </a:lnTlToBr>
                    <a:lnBlToTr>
                      <a:noFill/>
                    </a:lnBlToTr>
                    <a:noFill/>
                  </a:tcPr>
                </a:tc>
              </a:tr>
            </a:tbl>
          </a:graphicData>
        </a:graphic>
      </p:graphicFrame>
      <p:sp>
        <p:nvSpPr>
          <p:cNvPr id="8" name="Rectangle 2"/>
          <p:cNvSpPr txBox="1">
            <a:spLocks noChangeArrowheads="1"/>
          </p:cNvSpPr>
          <p:nvPr/>
        </p:nvSpPr>
        <p:spPr>
          <a:xfrm>
            <a:off x="368071" y="798763"/>
            <a:ext cx="907364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700" dirty="0" smtClean="0">
                <a:solidFill>
                  <a:schemeClr val="tx1">
                    <a:lumMod val="75000"/>
                    <a:lumOff val="25000"/>
                  </a:schemeClr>
                </a:solidFill>
                <a:latin typeface="Arial" pitchFamily="34" charset="0"/>
                <a:cs typeface="Arial" pitchFamily="34" charset="0"/>
              </a:rPr>
              <a:t>„</a:t>
            </a:r>
            <a:r>
              <a:rPr lang="de-DE" altLang="de-DE" sz="2700" dirty="0">
                <a:solidFill>
                  <a:schemeClr val="tx1">
                    <a:lumMod val="75000"/>
                    <a:lumOff val="25000"/>
                  </a:schemeClr>
                </a:solidFill>
                <a:latin typeface="Arial" pitchFamily="34" charset="0"/>
                <a:cs typeface="Arial" pitchFamily="34" charset="0"/>
              </a:rPr>
              <a:t>Energieeffizient Sanieren - Einzelmaßnahmen“</a:t>
            </a:r>
            <a:endParaRPr lang="de-DE" sz="2700" dirty="0">
              <a:solidFill>
                <a:schemeClr val="tx1">
                  <a:lumMod val="75000"/>
                  <a:lumOff val="25000"/>
                </a:schemeClr>
              </a:solidFill>
              <a:latin typeface="Arial" pitchFamily="34" charset="0"/>
              <a:cs typeface="Arial" pitchFamily="34" charset="0"/>
            </a:endParaRPr>
          </a:p>
        </p:txBody>
      </p:sp>
      <p:sp>
        <p:nvSpPr>
          <p:cNvPr id="11" name="Textfeld 3"/>
          <p:cNvSpPr txBox="1">
            <a:spLocks noChangeArrowheads="1"/>
          </p:cNvSpPr>
          <p:nvPr/>
        </p:nvSpPr>
        <p:spPr bwMode="auto">
          <a:xfrm>
            <a:off x="493070" y="6462130"/>
            <a:ext cx="68965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lvl="0"/>
            <a:r>
              <a:rPr lang="de-DE" altLang="de-DE" sz="1000" dirty="0">
                <a:solidFill>
                  <a:prstClr val="black"/>
                </a:solidFill>
                <a:latin typeface="Arial" pitchFamily="34" charset="0"/>
                <a:ea typeface="Times New Roman" pitchFamily="18" charset="0"/>
                <a:cs typeface="Arial" pitchFamily="34" charset="0"/>
              </a:rPr>
              <a:t>Quelle: Auszug aus den Technischen Mindestanforderungen und ergänzenden Informationen für Maßnahmen zur Sanierung zum KfW-Effizienzhaus und für Einzelmaßnahmen, Stand: </a:t>
            </a:r>
            <a:r>
              <a:rPr lang="de-DE" altLang="de-DE" sz="1000" dirty="0" smtClean="0">
                <a:solidFill>
                  <a:prstClr val="black"/>
                </a:solidFill>
                <a:latin typeface="Arial" pitchFamily="34" charset="0"/>
                <a:ea typeface="Times New Roman" pitchFamily="18" charset="0"/>
                <a:cs typeface="Arial" pitchFamily="34" charset="0"/>
              </a:rPr>
              <a:t>08/2015</a:t>
            </a:r>
            <a:endParaRPr lang="de-DE" altLang="de-DE" sz="1000" dirty="0">
              <a:solidFill>
                <a:prstClr val="black"/>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057118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p:txBody>
          <a:bodyPr/>
          <a:lstStyle/>
          <a:p>
            <a:r>
              <a:rPr lang="de-DE" altLang="de-DE" sz="2800" dirty="0"/>
              <a:t>Anforderungen der </a:t>
            </a:r>
            <a:r>
              <a:rPr lang="de-DE" altLang="de-DE" sz="2800" dirty="0" smtClean="0"/>
              <a:t>KfW</a:t>
            </a:r>
            <a:br>
              <a:rPr lang="de-DE" altLang="de-DE" sz="2800" dirty="0" smtClean="0"/>
            </a:br>
            <a:endParaRPr lang="de-DE" altLang="de-DE" sz="2800" dirty="0"/>
          </a:p>
        </p:txBody>
      </p:sp>
      <p:graphicFrame>
        <p:nvGraphicFramePr>
          <p:cNvPr id="2" name="Tabelle 1"/>
          <p:cNvGraphicFramePr>
            <a:graphicFrameLocks noGrp="1"/>
          </p:cNvGraphicFramePr>
          <p:nvPr>
            <p:extLst>
              <p:ext uri="{D42A27DB-BD31-4B8C-83A1-F6EECF244321}">
                <p14:modId xmlns:p14="http://schemas.microsoft.com/office/powerpoint/2010/main" val="4061604694"/>
              </p:ext>
            </p:extLst>
          </p:nvPr>
        </p:nvGraphicFramePr>
        <p:xfrm>
          <a:off x="584791" y="1730686"/>
          <a:ext cx="8016948" cy="4796243"/>
        </p:xfrm>
        <a:graphic>
          <a:graphicData uri="http://schemas.openxmlformats.org/drawingml/2006/table">
            <a:tbl>
              <a:tblPr firstRow="1" bandRow="1">
                <a:tableStyleId>{5A111915-BE36-4E01-A7E5-04B1672EAD32}</a:tableStyleId>
              </a:tblPr>
              <a:tblGrid>
                <a:gridCol w="5188688"/>
                <a:gridCol w="1446028"/>
                <a:gridCol w="1382232"/>
              </a:tblGrid>
              <a:tr h="581468">
                <a:tc rowSpan="2">
                  <a:txBody>
                    <a:bodyPr/>
                    <a:lstStyle/>
                    <a:p>
                      <a:r>
                        <a:rPr lang="de-DE" sz="1600" b="0" dirty="0" smtClean="0">
                          <a:solidFill>
                            <a:sysClr val="windowText" lastClr="000000"/>
                          </a:solidFill>
                          <a:latin typeface="Arial" pitchFamily="34" charset="0"/>
                          <a:cs typeface="Arial" pitchFamily="34" charset="0"/>
                        </a:rPr>
                        <a:t>Eine Förderung erfolgt nur unter der Voraussetzung, dass</a:t>
                      </a:r>
                      <a:r>
                        <a:rPr lang="de-DE" sz="1600" b="0" baseline="0" dirty="0" smtClean="0">
                          <a:solidFill>
                            <a:sysClr val="windowText" lastClr="000000"/>
                          </a:solidFill>
                          <a:latin typeface="Arial" pitchFamily="34" charset="0"/>
                          <a:cs typeface="Arial" pitchFamily="34" charset="0"/>
                        </a:rPr>
                        <a:t> der U-Wert der Außenwand kleiner ist als der </a:t>
                      </a:r>
                      <a:r>
                        <a:rPr lang="de-DE" sz="1600" b="0" baseline="0" dirty="0" err="1" smtClean="0">
                          <a:solidFill>
                            <a:sysClr val="windowText" lastClr="000000"/>
                          </a:solidFill>
                          <a:latin typeface="Arial" pitchFamily="34" charset="0"/>
                          <a:cs typeface="Arial" pitchFamily="34" charset="0"/>
                        </a:rPr>
                        <a:t>U</a:t>
                      </a:r>
                      <a:r>
                        <a:rPr lang="de-DE" sz="1600" b="0" baseline="-25000" dirty="0" err="1" smtClean="0">
                          <a:solidFill>
                            <a:sysClr val="windowText" lastClr="000000"/>
                          </a:solidFill>
                          <a:latin typeface="Arial" pitchFamily="34" charset="0"/>
                          <a:cs typeface="Arial" pitchFamily="34" charset="0"/>
                        </a:rPr>
                        <a:t>w</a:t>
                      </a:r>
                      <a:r>
                        <a:rPr lang="de-DE" sz="1600" b="0" baseline="0" dirty="0" smtClean="0">
                          <a:solidFill>
                            <a:sysClr val="windowText" lastClr="000000"/>
                          </a:solidFill>
                          <a:latin typeface="Arial" pitchFamily="34" charset="0"/>
                          <a:cs typeface="Arial" pitchFamily="34" charset="0"/>
                        </a:rPr>
                        <a:t>-Wert der neuen Fenster und Türen.</a:t>
                      </a:r>
                    </a:p>
                    <a:p>
                      <a:endParaRPr lang="de-DE" sz="1600" baseline="0" dirty="0" smtClean="0">
                        <a:solidFill>
                          <a:sysClr val="windowText" lastClr="000000"/>
                        </a:solidFill>
                        <a:latin typeface="Arial" pitchFamily="34" charset="0"/>
                        <a:cs typeface="Arial" pitchFamily="34" charset="0"/>
                      </a:endParaRPr>
                    </a:p>
                    <a:p>
                      <a:r>
                        <a:rPr lang="de-DE" sz="1800" baseline="0" dirty="0" smtClean="0">
                          <a:solidFill>
                            <a:sysClr val="windowText" lastClr="000000"/>
                          </a:solidFill>
                          <a:latin typeface="Arial" pitchFamily="34" charset="0"/>
                          <a:cs typeface="Arial" pitchFamily="34" charset="0"/>
                        </a:rPr>
                        <a:t>Folgende Maßnahmen werden gefördert:</a:t>
                      </a:r>
                      <a:endParaRPr lang="de-DE" sz="1800" dirty="0">
                        <a:solidFill>
                          <a:sysClr val="windowText" lastClr="000000"/>
                        </a:solidFill>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gridSpan="2">
                  <a:txBody>
                    <a:bodyPr/>
                    <a:lstStyle/>
                    <a:p>
                      <a:r>
                        <a:rPr lang="de-DE" dirty="0" smtClean="0">
                          <a:solidFill>
                            <a:schemeClr val="tx1"/>
                          </a:solidFill>
                          <a:latin typeface="Arial" pitchFamily="34" charset="0"/>
                          <a:cs typeface="Arial" pitchFamily="34" charset="0"/>
                        </a:rPr>
                        <a:t>Wärmedurchgangswert des Fensters (</a:t>
                      </a:r>
                      <a:r>
                        <a:rPr lang="de-DE" dirty="0" err="1" smtClean="0">
                          <a:solidFill>
                            <a:schemeClr val="tx1"/>
                          </a:solidFill>
                          <a:latin typeface="Arial" pitchFamily="34" charset="0"/>
                          <a:cs typeface="Arial" pitchFamily="34" charset="0"/>
                        </a:rPr>
                        <a:t>U</a:t>
                      </a:r>
                      <a:r>
                        <a:rPr lang="de-DE" baseline="-25000" dirty="0" err="1" smtClean="0">
                          <a:solidFill>
                            <a:schemeClr val="tx1"/>
                          </a:solidFill>
                          <a:latin typeface="Arial" pitchFamily="34" charset="0"/>
                          <a:cs typeface="Arial" pitchFamily="34" charset="0"/>
                        </a:rPr>
                        <a:t>w</a:t>
                      </a:r>
                      <a:r>
                        <a:rPr lang="de-DE" dirty="0" smtClean="0">
                          <a:solidFill>
                            <a:schemeClr val="tx1"/>
                          </a:solidFill>
                          <a:latin typeface="Arial" pitchFamily="34" charset="0"/>
                          <a:cs typeface="Arial" pitchFamily="34" charset="0"/>
                        </a:rPr>
                        <a:t>-Wert in </a:t>
                      </a:r>
                      <a:r>
                        <a:rPr kumimoji="0" lang="de-DE" altLang="de-DE" sz="1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W/m²·K)</a:t>
                      </a:r>
                      <a:endParaRPr lang="de-DE" dirty="0">
                        <a:solidFill>
                          <a:schemeClr val="tx1"/>
                        </a:solidFill>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hMerge="1">
                  <a:txBody>
                    <a:bodyPr/>
                    <a:lstStyle/>
                    <a:p>
                      <a:endParaRPr lang="de-DE" dirty="0"/>
                    </a:p>
                  </a:txBody>
                  <a:tcPr/>
                </a:tc>
              </a:tr>
              <a:tr h="491519">
                <a:tc vMerge="1">
                  <a:txBody>
                    <a:bodyPr/>
                    <a:lstStyle/>
                    <a:p>
                      <a:endParaRPr lang="de-DE"/>
                    </a:p>
                  </a:txBody>
                  <a:tcPr/>
                </a:tc>
                <a:tc>
                  <a:txBody>
                    <a:bodyPr/>
                    <a:lstStyle/>
                    <a:p>
                      <a:pPr algn="ctr">
                        <a:spcBef>
                          <a:spcPts val="600"/>
                        </a:spcBef>
                      </a:pPr>
                      <a:r>
                        <a:rPr lang="de-DE" sz="2400" b="1" dirty="0" smtClean="0">
                          <a:solidFill>
                            <a:schemeClr val="tx1"/>
                          </a:solidFill>
                          <a:latin typeface="Arial" pitchFamily="34" charset="0"/>
                          <a:cs typeface="Arial" pitchFamily="34" charset="0"/>
                        </a:rPr>
                        <a:t>KfW</a:t>
                      </a:r>
                      <a:endParaRPr lang="de-DE" sz="2400" b="1" dirty="0">
                        <a:solidFill>
                          <a:schemeClr val="tx1"/>
                        </a:solidFill>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de-DE" sz="2400" b="1" dirty="0" err="1" smtClean="0">
                          <a:solidFill>
                            <a:schemeClr val="tx1"/>
                          </a:solidFill>
                          <a:latin typeface="Arial" pitchFamily="34" charset="0"/>
                          <a:cs typeface="Arial" pitchFamily="34" charset="0"/>
                        </a:rPr>
                        <a:t>EnEV</a:t>
                      </a:r>
                      <a:endParaRPr lang="de-DE" sz="2400" b="1" dirty="0">
                        <a:solidFill>
                          <a:schemeClr val="tx1"/>
                        </a:solidFill>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581468">
                <a:tc>
                  <a:txBody>
                    <a:bodyPr/>
                    <a:lstStyle/>
                    <a:p>
                      <a:r>
                        <a:rPr lang="de-DE" i="1" dirty="0" smtClean="0">
                          <a:latin typeface="Arial" pitchFamily="34" charset="0"/>
                          <a:cs typeface="Arial" pitchFamily="34" charset="0"/>
                        </a:rPr>
                        <a:t>Kompletter Austausch der Fenster</a:t>
                      </a:r>
                      <a:endParaRPr lang="de-DE" i="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2400" b="1" dirty="0" smtClean="0">
                          <a:latin typeface="Arial" pitchFamily="34" charset="0"/>
                          <a:cs typeface="Arial" pitchFamily="34" charset="0"/>
                        </a:rPr>
                        <a:t>0,95</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1,3</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4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1" dirty="0" smtClean="0">
                          <a:latin typeface="Arial" pitchFamily="34" charset="0"/>
                          <a:cs typeface="Arial" pitchFamily="34" charset="0"/>
                        </a:rPr>
                        <a:t>Kompletter Austausch der Fenster mit Sonderverglasung</a:t>
                      </a:r>
                      <a:endParaRPr lang="de-DE"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1,30</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2,0</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4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i="1" dirty="0" smtClean="0">
                          <a:latin typeface="Arial" pitchFamily="34" charset="0"/>
                          <a:cs typeface="Arial" pitchFamily="34" charset="0"/>
                        </a:rPr>
                        <a:t>Austausch von Dachflächenfenstern</a:t>
                      </a:r>
                      <a:endParaRPr lang="de-DE"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1,00</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1,4</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468">
                <a:tc>
                  <a:txBody>
                    <a:bodyPr/>
                    <a:lstStyle/>
                    <a:p>
                      <a:r>
                        <a:rPr lang="de-DE" i="1" dirty="0" smtClean="0">
                          <a:latin typeface="Arial" pitchFamily="34" charset="0"/>
                          <a:cs typeface="Arial" pitchFamily="34" charset="0"/>
                        </a:rPr>
                        <a:t>Erneuerung der Außentüre beheizter Räume</a:t>
                      </a:r>
                      <a:endParaRPr lang="de-DE" i="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1,30</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1,8</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1468">
                <a:tc>
                  <a:txBody>
                    <a:bodyPr/>
                    <a:lstStyle/>
                    <a:p>
                      <a:r>
                        <a:rPr lang="de-DE" i="1" dirty="0" smtClean="0">
                          <a:latin typeface="Arial" pitchFamily="34" charset="0"/>
                          <a:cs typeface="Arial" pitchFamily="34" charset="0"/>
                        </a:rPr>
                        <a:t>Austausch von Fenstern an Baudenkmalen</a:t>
                      </a:r>
                      <a:r>
                        <a:rPr lang="de-DE" i="1" baseline="0" dirty="0" smtClean="0">
                          <a:latin typeface="Arial" pitchFamily="34" charset="0"/>
                          <a:cs typeface="Arial" pitchFamily="34" charset="0"/>
                        </a:rPr>
                        <a:t> und besonders erhaltenswerter Bausubstanz</a:t>
                      </a:r>
                      <a:endParaRPr lang="de-DE" i="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2400" b="1" dirty="0" smtClean="0">
                          <a:latin typeface="Arial" pitchFamily="34" charset="0"/>
                          <a:cs typeface="Arial" pitchFamily="34" charset="0"/>
                        </a:rPr>
                        <a:t>1,40 </a:t>
                      </a: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2400" b="1" dirty="0">
                        <a:latin typeface="Arial" pitchFamily="34" charset="0"/>
                        <a:cs typeface="Arial" pitchFamily="34" charset="0"/>
                      </a:endParaRPr>
                    </a:p>
                  </a:txBody>
                  <a:tcPr marL="84406" marR="844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5967">
                <a:tc gridSpan="3">
                  <a:txBody>
                    <a:bodyPr/>
                    <a:lstStyle/>
                    <a:p>
                      <a:endParaRPr lang="de-DE" i="1" dirty="0">
                        <a:latin typeface="MetaNormal-Roman" pitchFamily="34" charset="0"/>
                      </a:endParaRPr>
                    </a:p>
                  </a:txBody>
                  <a:tcPr marL="84406" marR="844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a:latin typeface="MetaNormal-Roman"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a:latin typeface="MetaNormal-Roman"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angle 2"/>
          <p:cNvSpPr txBox="1">
            <a:spLocks noChangeArrowheads="1"/>
          </p:cNvSpPr>
          <p:nvPr/>
        </p:nvSpPr>
        <p:spPr>
          <a:xfrm>
            <a:off x="368071" y="798763"/>
            <a:ext cx="907364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700" dirty="0" smtClean="0">
                <a:solidFill>
                  <a:schemeClr val="tx1">
                    <a:lumMod val="75000"/>
                    <a:lumOff val="25000"/>
                  </a:schemeClr>
                </a:solidFill>
                <a:latin typeface="Arial" pitchFamily="34" charset="0"/>
                <a:cs typeface="Arial" pitchFamily="34" charset="0"/>
              </a:rPr>
              <a:t>„</a:t>
            </a:r>
            <a:r>
              <a:rPr lang="de-DE" altLang="de-DE" sz="2700" dirty="0">
                <a:solidFill>
                  <a:schemeClr val="tx1">
                    <a:lumMod val="75000"/>
                    <a:lumOff val="25000"/>
                  </a:schemeClr>
                </a:solidFill>
                <a:latin typeface="Arial" pitchFamily="34" charset="0"/>
                <a:cs typeface="Arial" pitchFamily="34" charset="0"/>
              </a:rPr>
              <a:t>Energieeffizient Sanieren - Einzelmaßnahmen</a:t>
            </a:r>
            <a:r>
              <a:rPr lang="de-DE" altLang="de-DE" sz="2700" dirty="0" smtClean="0">
                <a:solidFill>
                  <a:schemeClr val="tx1">
                    <a:lumMod val="75000"/>
                    <a:lumOff val="25000"/>
                  </a:schemeClr>
                </a:solidFill>
                <a:latin typeface="Arial" pitchFamily="34" charset="0"/>
                <a:cs typeface="Arial" pitchFamily="34" charset="0"/>
              </a:rPr>
              <a:t>“</a:t>
            </a:r>
          </a:p>
          <a:p>
            <a:pPr algn="l"/>
            <a:r>
              <a:rPr lang="de-DE" sz="2700" dirty="0" smtClean="0">
                <a:solidFill>
                  <a:schemeClr val="tx1">
                    <a:lumMod val="75000"/>
                    <a:lumOff val="25000"/>
                  </a:schemeClr>
                </a:solidFill>
                <a:latin typeface="Arial" pitchFamily="34" charset="0"/>
                <a:cs typeface="Arial" pitchFamily="34" charset="0"/>
              </a:rPr>
              <a:t>- Fenster</a:t>
            </a:r>
            <a:endParaRPr lang="de-DE" sz="2700" dirty="0">
              <a:solidFill>
                <a:schemeClr val="tx1">
                  <a:lumMod val="75000"/>
                  <a:lumOff val="25000"/>
                </a:schemeClr>
              </a:solidFill>
              <a:latin typeface="Arial" pitchFamily="34" charset="0"/>
              <a:cs typeface="Arial" pitchFamily="34" charset="0"/>
            </a:endParaRPr>
          </a:p>
        </p:txBody>
      </p:sp>
      <p:sp>
        <p:nvSpPr>
          <p:cNvPr id="8" name="Textfeld 3"/>
          <p:cNvSpPr txBox="1">
            <a:spLocks noChangeArrowheads="1"/>
          </p:cNvSpPr>
          <p:nvPr/>
        </p:nvSpPr>
        <p:spPr bwMode="auto">
          <a:xfrm>
            <a:off x="493070" y="6462130"/>
            <a:ext cx="68965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lvl="0"/>
            <a:r>
              <a:rPr lang="de-DE" altLang="de-DE" sz="1000" dirty="0">
                <a:solidFill>
                  <a:prstClr val="black"/>
                </a:solidFill>
                <a:latin typeface="Arial" pitchFamily="34" charset="0"/>
                <a:ea typeface="Times New Roman" pitchFamily="18" charset="0"/>
                <a:cs typeface="Arial" pitchFamily="34" charset="0"/>
              </a:rPr>
              <a:t>Quelle: Auszug aus den Technischen Mindestanforderungen und ergänzenden Informationen für Maßnahmen zur Sanierung zum KfW-Effizienzhaus und für Einzelmaßnahmen, Stand: </a:t>
            </a:r>
            <a:r>
              <a:rPr lang="de-DE" altLang="de-DE" sz="1000" dirty="0" smtClean="0">
                <a:solidFill>
                  <a:prstClr val="black"/>
                </a:solidFill>
                <a:latin typeface="Arial" pitchFamily="34" charset="0"/>
                <a:ea typeface="Times New Roman" pitchFamily="18" charset="0"/>
                <a:cs typeface="Arial" pitchFamily="34" charset="0"/>
              </a:rPr>
              <a:t>08/2015</a:t>
            </a:r>
            <a:endParaRPr lang="de-DE" altLang="de-DE" sz="1000" dirty="0">
              <a:solidFill>
                <a:prstClr val="black"/>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1253987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Außenwand</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25" name="Text Box 13"/>
          <p:cNvSpPr txBox="1">
            <a:spLocks noChangeArrowheads="1"/>
          </p:cNvSpPr>
          <p:nvPr/>
        </p:nvSpPr>
        <p:spPr bwMode="auto">
          <a:xfrm>
            <a:off x="545462" y="4882402"/>
            <a:ext cx="183319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800" dirty="0">
                <a:solidFill>
                  <a:prstClr val="black"/>
                </a:solidFill>
              </a:rPr>
              <a:t>Monolithische Außenwand</a:t>
            </a:r>
          </a:p>
        </p:txBody>
      </p:sp>
      <p:grpSp>
        <p:nvGrpSpPr>
          <p:cNvPr id="26" name="Group 87"/>
          <p:cNvGrpSpPr>
            <a:grpSpLocks/>
          </p:cNvGrpSpPr>
          <p:nvPr/>
        </p:nvGrpSpPr>
        <p:grpSpPr bwMode="auto">
          <a:xfrm flipH="1">
            <a:off x="952462" y="2285275"/>
            <a:ext cx="1085850" cy="2570163"/>
            <a:chOff x="907" y="1374"/>
            <a:chExt cx="741" cy="1619"/>
          </a:xfrm>
        </p:grpSpPr>
        <p:sp>
          <p:nvSpPr>
            <p:cNvPr id="27" name="Rectangle 3" descr="Geflochten"/>
            <p:cNvSpPr>
              <a:spLocks noChangeArrowheads="1"/>
            </p:cNvSpPr>
            <p:nvPr/>
          </p:nvSpPr>
          <p:spPr bwMode="auto">
            <a:xfrm>
              <a:off x="975" y="1379"/>
              <a:ext cx="632" cy="381"/>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28" name="Rectangle 4"/>
            <p:cNvSpPr>
              <a:spLocks noChangeArrowheads="1"/>
            </p:cNvSpPr>
            <p:nvPr/>
          </p:nvSpPr>
          <p:spPr bwMode="auto">
            <a:xfrm>
              <a:off x="1610" y="1374"/>
              <a:ext cx="38" cy="1161"/>
            </a:xfrm>
            <a:prstGeom prst="rect">
              <a:avLst/>
            </a:prstGeom>
            <a:solidFill>
              <a:srgbClr val="FFFFFF"/>
            </a:solidFill>
            <a:ln w="9525">
              <a:solidFill>
                <a:srgbClr val="000000"/>
              </a:solidFill>
              <a:miter lim="800000"/>
              <a:headEnd/>
              <a:tailEnd/>
            </a:ln>
          </p:spPr>
          <p:txBody>
            <a:bodyPr/>
            <a:lstStyle/>
            <a:p>
              <a:endParaRPr lang="de-DE">
                <a:solidFill>
                  <a:prstClr val="black"/>
                </a:solidFill>
              </a:endParaRPr>
            </a:p>
          </p:txBody>
        </p:sp>
        <p:sp>
          <p:nvSpPr>
            <p:cNvPr id="29" name="Rectangle 5" descr="60%"/>
            <p:cNvSpPr>
              <a:spLocks noChangeArrowheads="1"/>
            </p:cNvSpPr>
            <p:nvPr/>
          </p:nvSpPr>
          <p:spPr bwMode="auto">
            <a:xfrm>
              <a:off x="907" y="1379"/>
              <a:ext cx="65" cy="1156"/>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30" name="Rectangle 6" descr="Geflochten"/>
            <p:cNvSpPr>
              <a:spLocks noChangeArrowheads="1"/>
            </p:cNvSpPr>
            <p:nvPr/>
          </p:nvSpPr>
          <p:spPr bwMode="auto">
            <a:xfrm>
              <a:off x="975" y="1763"/>
              <a:ext cx="632" cy="387"/>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31" name="Rectangle 7" descr="Geflochten"/>
            <p:cNvSpPr>
              <a:spLocks noChangeArrowheads="1"/>
            </p:cNvSpPr>
            <p:nvPr/>
          </p:nvSpPr>
          <p:spPr bwMode="auto">
            <a:xfrm>
              <a:off x="975" y="2154"/>
              <a:ext cx="634" cy="381"/>
            </a:xfrm>
            <a:prstGeom prst="rect">
              <a:avLst/>
            </a:prstGeom>
            <a:pattFill prst="plaid">
              <a:fgClr>
                <a:srgbClr val="FFFF99"/>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32" name="Line 8"/>
            <p:cNvSpPr>
              <a:spLocks noChangeShapeType="1"/>
            </p:cNvSpPr>
            <p:nvPr/>
          </p:nvSpPr>
          <p:spPr bwMode="auto">
            <a:xfrm flipV="1">
              <a:off x="970" y="2705"/>
              <a:ext cx="64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33" name="Line 9"/>
            <p:cNvSpPr>
              <a:spLocks noChangeShapeType="1"/>
            </p:cNvSpPr>
            <p:nvPr/>
          </p:nvSpPr>
          <p:spPr bwMode="auto">
            <a:xfrm>
              <a:off x="972" y="2623"/>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34" name="Line 10"/>
            <p:cNvSpPr>
              <a:spLocks noChangeShapeType="1"/>
            </p:cNvSpPr>
            <p:nvPr/>
          </p:nvSpPr>
          <p:spPr bwMode="auto">
            <a:xfrm>
              <a:off x="907" y="2624"/>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35" name="Text Box 12"/>
            <p:cNvSpPr txBox="1">
              <a:spLocks noChangeArrowheads="1"/>
            </p:cNvSpPr>
            <p:nvPr/>
          </p:nvSpPr>
          <p:spPr bwMode="auto">
            <a:xfrm>
              <a:off x="1094" y="2781"/>
              <a:ext cx="35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prstClr val="black"/>
                  </a:solidFill>
                </a:rPr>
                <a:t>d</a:t>
              </a:r>
            </a:p>
          </p:txBody>
        </p:sp>
        <p:sp>
          <p:nvSpPr>
            <p:cNvPr id="36" name="Line 23"/>
            <p:cNvSpPr>
              <a:spLocks noChangeShapeType="1"/>
            </p:cNvSpPr>
            <p:nvPr/>
          </p:nvSpPr>
          <p:spPr bwMode="auto">
            <a:xfrm>
              <a:off x="1618" y="2632"/>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37" name="Line 24"/>
            <p:cNvSpPr>
              <a:spLocks noChangeShapeType="1"/>
            </p:cNvSpPr>
            <p:nvPr/>
          </p:nvSpPr>
          <p:spPr bwMode="auto">
            <a:xfrm>
              <a:off x="1648" y="2632"/>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grpSp>
      <p:sp>
        <p:nvSpPr>
          <p:cNvPr id="38" name="Rectangle 14"/>
          <p:cNvSpPr>
            <a:spLocks noChangeArrowheads="1"/>
          </p:cNvSpPr>
          <p:nvPr/>
        </p:nvSpPr>
        <p:spPr bwMode="auto">
          <a:xfrm flipH="1">
            <a:off x="3081324" y="2328134"/>
            <a:ext cx="57150" cy="1827212"/>
          </a:xfrm>
          <a:prstGeom prst="rect">
            <a:avLst/>
          </a:prstGeom>
          <a:solidFill>
            <a:srgbClr val="FFFFFF"/>
          </a:solidFill>
          <a:ln w="9525">
            <a:solidFill>
              <a:srgbClr val="000000"/>
            </a:solidFill>
            <a:miter lim="800000"/>
            <a:headEnd/>
            <a:tailEnd/>
          </a:ln>
        </p:spPr>
        <p:txBody>
          <a:bodyPr/>
          <a:lstStyle/>
          <a:p>
            <a:endParaRPr lang="de-DE">
              <a:solidFill>
                <a:prstClr val="black"/>
              </a:solidFill>
            </a:endParaRPr>
          </a:p>
        </p:txBody>
      </p:sp>
      <p:sp>
        <p:nvSpPr>
          <p:cNvPr id="39" name="Rectangle 15"/>
          <p:cNvSpPr>
            <a:spLocks noChangeArrowheads="1"/>
          </p:cNvSpPr>
          <p:nvPr/>
        </p:nvSpPr>
        <p:spPr bwMode="auto">
          <a:xfrm flipH="1">
            <a:off x="3144334" y="2329721"/>
            <a:ext cx="562708" cy="585788"/>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40" name="Rectangle 16"/>
          <p:cNvSpPr>
            <a:spLocks noChangeArrowheads="1"/>
          </p:cNvSpPr>
          <p:nvPr/>
        </p:nvSpPr>
        <p:spPr bwMode="auto">
          <a:xfrm flipH="1">
            <a:off x="3142872" y="2921859"/>
            <a:ext cx="564173" cy="608012"/>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41" name="Rectangle 17"/>
          <p:cNvSpPr>
            <a:spLocks noChangeArrowheads="1"/>
          </p:cNvSpPr>
          <p:nvPr/>
        </p:nvSpPr>
        <p:spPr bwMode="auto">
          <a:xfrm flipH="1">
            <a:off x="3144336" y="3534634"/>
            <a:ext cx="565638" cy="620712"/>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42" name="Rectangle 18" descr="Ausgefüllte Rauten"/>
          <p:cNvSpPr>
            <a:spLocks noChangeArrowheads="1"/>
          </p:cNvSpPr>
          <p:nvPr/>
        </p:nvSpPr>
        <p:spPr bwMode="auto">
          <a:xfrm flipH="1">
            <a:off x="3714370" y="2328139"/>
            <a:ext cx="427892" cy="1830387"/>
          </a:xfrm>
          <a:prstGeom prst="rect">
            <a:avLst/>
          </a:prstGeom>
          <a:pattFill prst="solidDmnd">
            <a:fgClr>
              <a:srgbClr val="EAEAEA"/>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43" name="Rectangle 19" descr="60%"/>
          <p:cNvSpPr>
            <a:spLocks noChangeArrowheads="1"/>
          </p:cNvSpPr>
          <p:nvPr/>
        </p:nvSpPr>
        <p:spPr bwMode="auto">
          <a:xfrm flipH="1">
            <a:off x="4148126" y="2328139"/>
            <a:ext cx="54219" cy="1830387"/>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44" name="Line 20"/>
          <p:cNvSpPr>
            <a:spLocks noChangeShapeType="1"/>
          </p:cNvSpPr>
          <p:nvPr/>
        </p:nvSpPr>
        <p:spPr bwMode="auto">
          <a:xfrm flipH="1">
            <a:off x="3138473" y="4326796"/>
            <a:ext cx="0" cy="260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45" name="Line 21"/>
          <p:cNvSpPr>
            <a:spLocks noChangeShapeType="1"/>
          </p:cNvSpPr>
          <p:nvPr/>
        </p:nvSpPr>
        <p:spPr bwMode="auto">
          <a:xfrm flipH="1" flipV="1">
            <a:off x="3138475" y="4437921"/>
            <a:ext cx="56710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46" name="Line 22"/>
          <p:cNvSpPr>
            <a:spLocks noChangeShapeType="1"/>
          </p:cNvSpPr>
          <p:nvPr/>
        </p:nvSpPr>
        <p:spPr bwMode="auto">
          <a:xfrm flipH="1">
            <a:off x="3709973" y="4322034"/>
            <a:ext cx="0" cy="252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47" name="Line 25"/>
          <p:cNvSpPr>
            <a:spLocks noChangeShapeType="1"/>
          </p:cNvSpPr>
          <p:nvPr/>
        </p:nvSpPr>
        <p:spPr bwMode="auto">
          <a:xfrm flipH="1">
            <a:off x="3087185" y="4326796"/>
            <a:ext cx="0" cy="2603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48" name="Line 26"/>
          <p:cNvSpPr>
            <a:spLocks noChangeShapeType="1"/>
          </p:cNvSpPr>
          <p:nvPr/>
        </p:nvSpPr>
        <p:spPr bwMode="auto">
          <a:xfrm flipH="1" flipV="1">
            <a:off x="3709973" y="4437921"/>
            <a:ext cx="42789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49" name="Line 27"/>
          <p:cNvSpPr>
            <a:spLocks noChangeShapeType="1"/>
          </p:cNvSpPr>
          <p:nvPr/>
        </p:nvSpPr>
        <p:spPr bwMode="auto">
          <a:xfrm flipH="1">
            <a:off x="4142262" y="4318859"/>
            <a:ext cx="0" cy="2524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50" name="Line 28"/>
          <p:cNvSpPr>
            <a:spLocks noChangeShapeType="1"/>
          </p:cNvSpPr>
          <p:nvPr/>
        </p:nvSpPr>
        <p:spPr bwMode="auto">
          <a:xfrm flipH="1">
            <a:off x="4199412" y="4320451"/>
            <a:ext cx="0" cy="2524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51" name="Text Box 29"/>
          <p:cNvSpPr txBox="1">
            <a:spLocks noChangeArrowheads="1"/>
          </p:cNvSpPr>
          <p:nvPr/>
        </p:nvSpPr>
        <p:spPr bwMode="auto">
          <a:xfrm flipH="1">
            <a:off x="3166317" y="4461734"/>
            <a:ext cx="52460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24 cm</a:t>
            </a:r>
          </a:p>
        </p:txBody>
      </p:sp>
      <p:sp>
        <p:nvSpPr>
          <p:cNvPr id="52" name="Text Box 30"/>
          <p:cNvSpPr txBox="1">
            <a:spLocks noChangeArrowheads="1"/>
          </p:cNvSpPr>
          <p:nvPr/>
        </p:nvSpPr>
        <p:spPr bwMode="auto">
          <a:xfrm flipH="1">
            <a:off x="3783243" y="4463321"/>
            <a:ext cx="2930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prstClr val="black"/>
                </a:solidFill>
              </a:rPr>
              <a:t>d</a:t>
            </a:r>
          </a:p>
        </p:txBody>
      </p:sp>
      <p:sp>
        <p:nvSpPr>
          <p:cNvPr id="53" name="Text Box 31"/>
          <p:cNvSpPr txBox="1">
            <a:spLocks noChangeArrowheads="1"/>
          </p:cNvSpPr>
          <p:nvPr/>
        </p:nvSpPr>
        <p:spPr bwMode="auto">
          <a:xfrm>
            <a:off x="2764802" y="4937965"/>
            <a:ext cx="1837592"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800" dirty="0">
                <a:solidFill>
                  <a:prstClr val="black"/>
                </a:solidFill>
              </a:rPr>
              <a:t>Zweischalige</a:t>
            </a:r>
            <a:r>
              <a:rPr lang="de-DE" altLang="de-DE" sz="1800" b="1" dirty="0">
                <a:solidFill>
                  <a:prstClr val="black"/>
                </a:solidFill>
              </a:rPr>
              <a:t> </a:t>
            </a:r>
            <a:r>
              <a:rPr lang="de-DE" altLang="de-DE" sz="1800" dirty="0">
                <a:solidFill>
                  <a:prstClr val="black"/>
                </a:solidFill>
              </a:rPr>
              <a:t>Außenwand mit WDVS</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50714" y="1491450"/>
            <a:ext cx="3178627" cy="2383970"/>
          </a:xfrm>
          <a:prstGeom prst="rect">
            <a:avLst/>
          </a:prstGeom>
        </p:spPr>
      </p:pic>
      <p:pic>
        <p:nvPicPr>
          <p:cNvPr id="54" name="Picture 85" descr="111_11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50714" y="3926973"/>
            <a:ext cx="1666070" cy="2221427"/>
          </a:xfrm>
          <a:prstGeom prst="rect">
            <a:avLst/>
          </a:prstGeom>
          <a:noFill/>
          <a:extLst>
            <a:ext uri="{909E8E84-426E-40DD-AFC4-6F175D3DCCD1}">
              <a14:hiddenFill xmlns:a14="http://schemas.microsoft.com/office/drawing/2010/main">
                <a:solidFill>
                  <a:srgbClr val="FFFFFF"/>
                </a:solidFill>
              </a14:hiddenFill>
            </a:ext>
          </a:extLst>
        </p:spPr>
      </p:pic>
      <p:sp>
        <p:nvSpPr>
          <p:cNvPr id="55"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und VZ RLP</a:t>
            </a:r>
            <a:endParaRPr lang="de-DE" altLang="de-DE" sz="1200" dirty="0">
              <a:solidFill>
                <a:srgbClr val="000000"/>
              </a:solidFill>
            </a:endParaRPr>
          </a:p>
        </p:txBody>
      </p:sp>
      <p:sp>
        <p:nvSpPr>
          <p:cNvPr id="56"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prstClr val="black">
                    <a:lumMod val="75000"/>
                    <a:lumOff val="25000"/>
                  </a:prstClr>
                </a:solidFill>
                <a:latin typeface="Arial" pitchFamily="34" charset="0"/>
                <a:cs typeface="Arial" pitchFamily="34" charset="0"/>
              </a:rPr>
              <a:t>Dämmung der </a:t>
            </a:r>
            <a:r>
              <a:rPr lang="de-DE" sz="2800" dirty="0" smtClean="0">
                <a:solidFill>
                  <a:prstClr val="black">
                    <a:lumMod val="75000"/>
                    <a:lumOff val="25000"/>
                  </a:prstClr>
                </a:solidFill>
                <a:latin typeface="Arial" pitchFamily="34" charset="0"/>
                <a:cs typeface="Arial" pitchFamily="34" charset="0"/>
              </a:rPr>
              <a:t>Außenwände</a:t>
            </a:r>
          </a:p>
          <a:p>
            <a:pPr algn="l" eaLnBrk="1" hangingPunct="1"/>
            <a:r>
              <a:rPr lang="de-DE" sz="2800" dirty="0" smtClean="0">
                <a:solidFill>
                  <a:prstClr val="black">
                    <a:lumMod val="75000"/>
                    <a:lumOff val="25000"/>
                  </a:prstClr>
                </a:solidFill>
                <a:latin typeface="Arial" pitchFamily="34" charset="0"/>
                <a:cs typeface="Arial" pitchFamily="34" charset="0"/>
              </a:rPr>
              <a:t>mit Außendämmung</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243293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2"/>
          <p:cNvSpPr>
            <a:spLocks noChangeArrowheads="1"/>
          </p:cNvSpPr>
          <p:nvPr/>
        </p:nvSpPr>
        <p:spPr bwMode="auto">
          <a:xfrm>
            <a:off x="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616451" name="Rectangle 3"/>
          <p:cNvSpPr>
            <a:spLocks noChangeArrowheads="1"/>
          </p:cNvSpPr>
          <p:nvPr/>
        </p:nvSpPr>
        <p:spPr bwMode="auto">
          <a:xfrm>
            <a:off x="1" y="10433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grpSp>
        <p:nvGrpSpPr>
          <p:cNvPr id="616486" name="Group 38"/>
          <p:cNvGrpSpPr>
            <a:grpSpLocks/>
          </p:cNvGrpSpPr>
          <p:nvPr/>
        </p:nvGrpSpPr>
        <p:grpSpPr bwMode="auto">
          <a:xfrm>
            <a:off x="417667" y="1988023"/>
            <a:ext cx="5523034" cy="4016375"/>
            <a:chOff x="1289" y="845"/>
            <a:chExt cx="3769" cy="2530"/>
          </a:xfrm>
        </p:grpSpPr>
        <p:sp>
          <p:nvSpPr>
            <p:cNvPr id="616453" name="Rectangle 5" descr="10%"/>
            <p:cNvSpPr>
              <a:spLocks noChangeArrowheads="1"/>
            </p:cNvSpPr>
            <p:nvPr/>
          </p:nvSpPr>
          <p:spPr bwMode="auto">
            <a:xfrm>
              <a:off x="3145" y="845"/>
              <a:ext cx="662" cy="2076"/>
            </a:xfrm>
            <a:prstGeom prst="rect">
              <a:avLst/>
            </a:prstGeom>
            <a:pattFill prst="pct10">
              <a:fgClr>
                <a:srgbClr val="000000"/>
              </a:fgClr>
              <a:bgClr>
                <a:srgbClr val="FFFFFF"/>
              </a:bgClr>
            </a:patt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4" name="Rectangle 6" descr="25%"/>
            <p:cNvSpPr>
              <a:spLocks noChangeArrowheads="1"/>
            </p:cNvSpPr>
            <p:nvPr/>
          </p:nvSpPr>
          <p:spPr bwMode="auto">
            <a:xfrm>
              <a:off x="3099" y="845"/>
              <a:ext cx="46" cy="2076"/>
            </a:xfrm>
            <a:prstGeom prst="rect">
              <a:avLst/>
            </a:prstGeom>
            <a:pattFill prst="pct25">
              <a:fgClr>
                <a:srgbClr val="0000FF"/>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5" name="Rectangle 7" descr="20%"/>
            <p:cNvSpPr>
              <a:spLocks noChangeArrowheads="1"/>
            </p:cNvSpPr>
            <p:nvPr/>
          </p:nvSpPr>
          <p:spPr bwMode="auto">
            <a:xfrm>
              <a:off x="2712" y="845"/>
              <a:ext cx="365" cy="2076"/>
            </a:xfrm>
            <a:prstGeom prst="rect">
              <a:avLst/>
            </a:prstGeom>
            <a:pattFill prst="pct20">
              <a:fgClr>
                <a:srgbClr val="FFFF00"/>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6" name="Rectangle 8"/>
            <p:cNvSpPr>
              <a:spLocks noChangeArrowheads="1"/>
            </p:cNvSpPr>
            <p:nvPr/>
          </p:nvSpPr>
          <p:spPr bwMode="auto">
            <a:xfrm>
              <a:off x="2689" y="845"/>
              <a:ext cx="23" cy="2076"/>
            </a:xfrm>
            <a:prstGeom prst="rect">
              <a:avLst/>
            </a:prstGeom>
            <a:pattFill prst="pct5">
              <a:fgClr>
                <a:srgbClr val="000000"/>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7" name="Rectangle 9"/>
            <p:cNvSpPr>
              <a:spLocks noChangeArrowheads="1"/>
            </p:cNvSpPr>
            <p:nvPr/>
          </p:nvSpPr>
          <p:spPr bwMode="auto">
            <a:xfrm>
              <a:off x="2643" y="845"/>
              <a:ext cx="46" cy="2076"/>
            </a:xfrm>
            <a:prstGeom prst="rect">
              <a:avLst/>
            </a:prstGeom>
            <a:pattFill prst="pct5">
              <a:fgClr>
                <a:srgbClr val="0000FF"/>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8" name="Rectangle 10" descr="10%"/>
            <p:cNvSpPr>
              <a:spLocks noChangeArrowheads="1"/>
            </p:cNvSpPr>
            <p:nvPr/>
          </p:nvSpPr>
          <p:spPr bwMode="auto">
            <a:xfrm>
              <a:off x="3145" y="845"/>
              <a:ext cx="662" cy="343"/>
            </a:xfrm>
            <a:prstGeom prst="rect">
              <a:avLst/>
            </a:prstGeom>
            <a:pattFill prst="pct10">
              <a:fgClr>
                <a:srgbClr val="000000"/>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59" name="Rectangle 11" descr="10%"/>
            <p:cNvSpPr>
              <a:spLocks noChangeArrowheads="1"/>
            </p:cNvSpPr>
            <p:nvPr/>
          </p:nvSpPr>
          <p:spPr bwMode="auto">
            <a:xfrm>
              <a:off x="3145" y="1187"/>
              <a:ext cx="662" cy="343"/>
            </a:xfrm>
            <a:prstGeom prst="rect">
              <a:avLst/>
            </a:prstGeom>
            <a:pattFill prst="pct10">
              <a:fgClr>
                <a:srgbClr val="000000"/>
              </a:fgClr>
              <a:bgClr>
                <a:srgbClr val="FFFFFF"/>
              </a:bgClr>
            </a:patt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0" name="Rectangle 12" descr="10%"/>
            <p:cNvSpPr>
              <a:spLocks noChangeArrowheads="1"/>
            </p:cNvSpPr>
            <p:nvPr/>
          </p:nvSpPr>
          <p:spPr bwMode="auto">
            <a:xfrm>
              <a:off x="3145" y="1529"/>
              <a:ext cx="662" cy="343"/>
            </a:xfrm>
            <a:prstGeom prst="rect">
              <a:avLst/>
            </a:prstGeom>
            <a:pattFill prst="pct10">
              <a:fgClr>
                <a:srgbClr val="000000"/>
              </a:fgClr>
              <a:bgClr>
                <a:srgbClr val="FFFFFF"/>
              </a:bgClr>
            </a:patt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1" name="Rectangle 13" descr="10%"/>
            <p:cNvSpPr>
              <a:spLocks noChangeArrowheads="1"/>
            </p:cNvSpPr>
            <p:nvPr/>
          </p:nvSpPr>
          <p:spPr bwMode="auto">
            <a:xfrm>
              <a:off x="3145" y="1871"/>
              <a:ext cx="662" cy="343"/>
            </a:xfrm>
            <a:prstGeom prst="rect">
              <a:avLst/>
            </a:prstGeom>
            <a:pattFill prst="pct10">
              <a:fgClr>
                <a:srgbClr val="000000"/>
              </a:fgClr>
              <a:bgClr>
                <a:srgbClr val="FFFFFF"/>
              </a:bgClr>
            </a:patt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2" name="Rectangle 14" descr="10%"/>
            <p:cNvSpPr>
              <a:spLocks noChangeArrowheads="1"/>
            </p:cNvSpPr>
            <p:nvPr/>
          </p:nvSpPr>
          <p:spPr bwMode="auto">
            <a:xfrm>
              <a:off x="3145" y="2213"/>
              <a:ext cx="662" cy="343"/>
            </a:xfrm>
            <a:prstGeom prst="rect">
              <a:avLst/>
            </a:prstGeom>
            <a:pattFill prst="pct10">
              <a:fgClr>
                <a:srgbClr val="000000"/>
              </a:fgClr>
              <a:bgClr>
                <a:srgbClr val="FFFFFF"/>
              </a:bgClr>
            </a:patt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3" name="Rectangle 15" descr="25%"/>
            <p:cNvSpPr>
              <a:spLocks noChangeArrowheads="1"/>
            </p:cNvSpPr>
            <p:nvPr/>
          </p:nvSpPr>
          <p:spPr bwMode="auto">
            <a:xfrm>
              <a:off x="3806" y="845"/>
              <a:ext cx="23" cy="2076"/>
            </a:xfrm>
            <a:prstGeom prst="rect">
              <a:avLst/>
            </a:prstGeom>
            <a:pattFill prst="pct25">
              <a:fgClr>
                <a:srgbClr val="0000FF"/>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4" name="Line 16"/>
            <p:cNvSpPr>
              <a:spLocks noChangeShapeType="1"/>
            </p:cNvSpPr>
            <p:nvPr/>
          </p:nvSpPr>
          <p:spPr bwMode="auto">
            <a:xfrm flipV="1">
              <a:off x="3829" y="1252"/>
              <a:ext cx="612" cy="22"/>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5" name="Rectangle 17" descr="20%"/>
            <p:cNvSpPr>
              <a:spLocks noChangeArrowheads="1"/>
            </p:cNvSpPr>
            <p:nvPr/>
          </p:nvSpPr>
          <p:spPr bwMode="auto">
            <a:xfrm>
              <a:off x="3077" y="845"/>
              <a:ext cx="24" cy="2076"/>
            </a:xfrm>
            <a:prstGeom prst="rect">
              <a:avLst/>
            </a:prstGeom>
            <a:pattFill prst="pct20">
              <a:fgClr>
                <a:srgbClr val="FF0000"/>
              </a:fgClr>
              <a:bgClr>
                <a:srgbClr val="FFFFFF"/>
              </a:bgClr>
            </a:patt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6" name="Line 18"/>
            <p:cNvSpPr>
              <a:spLocks noChangeShapeType="1"/>
            </p:cNvSpPr>
            <p:nvPr/>
          </p:nvSpPr>
          <p:spPr bwMode="auto">
            <a:xfrm>
              <a:off x="2712" y="2054"/>
              <a:ext cx="525"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7" name="Line 19"/>
            <p:cNvSpPr>
              <a:spLocks noChangeShapeType="1"/>
            </p:cNvSpPr>
            <p:nvPr/>
          </p:nvSpPr>
          <p:spPr bwMode="auto">
            <a:xfrm>
              <a:off x="2712" y="1985"/>
              <a:ext cx="0" cy="13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68" name="Rectangle 20"/>
            <p:cNvSpPr>
              <a:spLocks noChangeArrowheads="1"/>
            </p:cNvSpPr>
            <p:nvPr/>
          </p:nvSpPr>
          <p:spPr bwMode="auto">
            <a:xfrm>
              <a:off x="1665" y="2095"/>
              <a:ext cx="445" cy="14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a:t>Dübel</a:t>
              </a:r>
            </a:p>
          </p:txBody>
        </p:sp>
        <p:sp>
          <p:nvSpPr>
            <p:cNvPr id="616469" name="Line 21"/>
            <p:cNvSpPr>
              <a:spLocks noChangeShapeType="1"/>
            </p:cNvSpPr>
            <p:nvPr/>
          </p:nvSpPr>
          <p:spPr bwMode="auto">
            <a:xfrm flipH="1">
              <a:off x="2110" y="2054"/>
              <a:ext cx="853" cy="97"/>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0" name="Line 22"/>
            <p:cNvSpPr>
              <a:spLocks noChangeShapeType="1"/>
            </p:cNvSpPr>
            <p:nvPr/>
          </p:nvSpPr>
          <p:spPr bwMode="auto">
            <a:xfrm flipH="1" flipV="1">
              <a:off x="2041" y="1159"/>
              <a:ext cx="602" cy="199"/>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1" name="Rectangle 23"/>
            <p:cNvSpPr>
              <a:spLocks noChangeArrowheads="1"/>
            </p:cNvSpPr>
            <p:nvPr/>
          </p:nvSpPr>
          <p:spPr bwMode="auto">
            <a:xfrm>
              <a:off x="1289" y="1082"/>
              <a:ext cx="752" cy="153"/>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Außenputz</a:t>
              </a:r>
            </a:p>
          </p:txBody>
        </p:sp>
        <p:sp>
          <p:nvSpPr>
            <p:cNvPr id="616472" name="Line 24"/>
            <p:cNvSpPr>
              <a:spLocks noChangeShapeType="1"/>
            </p:cNvSpPr>
            <p:nvPr/>
          </p:nvSpPr>
          <p:spPr bwMode="auto">
            <a:xfrm flipH="1" flipV="1">
              <a:off x="2432" y="1597"/>
              <a:ext cx="257" cy="152"/>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3" name="Rectangle 25"/>
            <p:cNvSpPr>
              <a:spLocks noChangeArrowheads="1"/>
            </p:cNvSpPr>
            <p:nvPr/>
          </p:nvSpPr>
          <p:spPr bwMode="auto">
            <a:xfrm>
              <a:off x="1289" y="1446"/>
              <a:ext cx="1143" cy="42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Armierungsgewebe in Armierungsmörtel</a:t>
              </a:r>
            </a:p>
          </p:txBody>
        </p:sp>
        <p:sp>
          <p:nvSpPr>
            <p:cNvPr id="616474" name="Line 26"/>
            <p:cNvSpPr>
              <a:spLocks noChangeShapeType="1"/>
            </p:cNvSpPr>
            <p:nvPr/>
          </p:nvSpPr>
          <p:spPr bwMode="auto">
            <a:xfrm flipH="1">
              <a:off x="2342" y="2385"/>
              <a:ext cx="552" cy="438"/>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5" name="Rectangle 27"/>
            <p:cNvSpPr>
              <a:spLocks noChangeArrowheads="1"/>
            </p:cNvSpPr>
            <p:nvPr/>
          </p:nvSpPr>
          <p:spPr bwMode="auto">
            <a:xfrm>
              <a:off x="1537" y="2741"/>
              <a:ext cx="805" cy="164"/>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Dämmplatten</a:t>
              </a:r>
            </a:p>
          </p:txBody>
        </p:sp>
        <p:sp>
          <p:nvSpPr>
            <p:cNvPr id="616476" name="Line 28"/>
            <p:cNvSpPr>
              <a:spLocks noChangeShapeType="1"/>
            </p:cNvSpPr>
            <p:nvPr/>
          </p:nvSpPr>
          <p:spPr bwMode="auto">
            <a:xfrm flipH="1">
              <a:off x="2666" y="2795"/>
              <a:ext cx="422" cy="426"/>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7" name="Rectangle 29"/>
            <p:cNvSpPr>
              <a:spLocks noChangeArrowheads="1"/>
            </p:cNvSpPr>
            <p:nvPr/>
          </p:nvSpPr>
          <p:spPr bwMode="auto">
            <a:xfrm>
              <a:off x="2207" y="3221"/>
              <a:ext cx="881" cy="154"/>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Klebemasse</a:t>
              </a:r>
            </a:p>
          </p:txBody>
        </p:sp>
        <p:sp>
          <p:nvSpPr>
            <p:cNvPr id="616478" name="Line 30"/>
            <p:cNvSpPr>
              <a:spLocks noChangeShapeType="1"/>
            </p:cNvSpPr>
            <p:nvPr/>
          </p:nvSpPr>
          <p:spPr bwMode="auto">
            <a:xfrm>
              <a:off x="3122" y="2243"/>
              <a:ext cx="1319" cy="274"/>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79" name="Rectangle 31"/>
            <p:cNvSpPr>
              <a:spLocks noChangeArrowheads="1"/>
            </p:cNvSpPr>
            <p:nvPr/>
          </p:nvSpPr>
          <p:spPr bwMode="auto">
            <a:xfrm>
              <a:off x="4182" y="2363"/>
              <a:ext cx="771" cy="308"/>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a:t>Alter Außenputz</a:t>
              </a:r>
            </a:p>
          </p:txBody>
        </p:sp>
        <p:sp>
          <p:nvSpPr>
            <p:cNvPr id="616480" name="Line 32"/>
            <p:cNvSpPr>
              <a:spLocks noChangeShapeType="1"/>
            </p:cNvSpPr>
            <p:nvPr/>
          </p:nvSpPr>
          <p:spPr bwMode="auto">
            <a:xfrm>
              <a:off x="3529" y="1740"/>
              <a:ext cx="912" cy="103"/>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81" name="Rectangle 33"/>
            <p:cNvSpPr>
              <a:spLocks noChangeArrowheads="1"/>
            </p:cNvSpPr>
            <p:nvPr/>
          </p:nvSpPr>
          <p:spPr bwMode="auto">
            <a:xfrm>
              <a:off x="4135" y="1700"/>
              <a:ext cx="923" cy="285"/>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Bestehende Wand</a:t>
              </a:r>
            </a:p>
          </p:txBody>
        </p:sp>
        <p:sp>
          <p:nvSpPr>
            <p:cNvPr id="616482" name="Rectangle 34"/>
            <p:cNvSpPr>
              <a:spLocks noChangeArrowheads="1"/>
            </p:cNvSpPr>
            <p:nvPr/>
          </p:nvSpPr>
          <p:spPr bwMode="auto">
            <a:xfrm>
              <a:off x="4135" y="1159"/>
              <a:ext cx="865" cy="184"/>
            </a:xfrm>
            <a:prstGeom prst="rect">
              <a:avLst/>
            </a:prstGeom>
            <a:solidFill>
              <a:srgbClr val="FFFFFF"/>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700" tIns="12700" rIns="12700" bIns="12700"/>
            <a:lstStyle/>
            <a:p>
              <a:pPr algn="ctr"/>
              <a:r>
                <a:rPr lang="de-DE" altLang="de-DE" sz="1400" b="1" dirty="0"/>
                <a:t>Innenputz</a:t>
              </a:r>
            </a:p>
          </p:txBody>
        </p:sp>
        <p:sp>
          <p:nvSpPr>
            <p:cNvPr id="616483" name="Line 35"/>
            <p:cNvSpPr>
              <a:spLocks noChangeShapeType="1"/>
            </p:cNvSpPr>
            <p:nvPr/>
          </p:nvSpPr>
          <p:spPr bwMode="auto">
            <a:xfrm>
              <a:off x="2712" y="1297"/>
              <a:ext cx="183" cy="0"/>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84" name="Line 36"/>
            <p:cNvSpPr>
              <a:spLocks noChangeShapeType="1"/>
            </p:cNvSpPr>
            <p:nvPr/>
          </p:nvSpPr>
          <p:spPr bwMode="auto">
            <a:xfrm>
              <a:off x="2894" y="1251"/>
              <a:ext cx="183" cy="1"/>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sp>
          <p:nvSpPr>
            <p:cNvPr id="616485" name="Line 37"/>
            <p:cNvSpPr>
              <a:spLocks noChangeShapeType="1"/>
            </p:cNvSpPr>
            <p:nvPr/>
          </p:nvSpPr>
          <p:spPr bwMode="auto">
            <a:xfrm flipV="1">
              <a:off x="2894" y="1251"/>
              <a:ext cx="1" cy="46"/>
            </a:xfrm>
            <a:prstGeom prst="line">
              <a:avLst/>
            </a:prstGeom>
            <a:noFill/>
            <a:ln w="9525">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sp>
        <p:nvSpPr>
          <p:cNvPr id="3" name="Titel 2"/>
          <p:cNvSpPr>
            <a:spLocks noGrp="1"/>
          </p:cNvSpPr>
          <p:nvPr>
            <p:ph type="title"/>
          </p:nvPr>
        </p:nvSpPr>
        <p:spPr/>
        <p:txBody>
          <a:bodyPr/>
          <a:lstStyle/>
          <a:p>
            <a:r>
              <a:rPr lang="de-DE" dirty="0" smtClean="0"/>
              <a:t>Außenwand</a:t>
            </a:r>
            <a:br>
              <a:rPr lang="de-DE" dirty="0" smtClean="0"/>
            </a:br>
            <a:endParaRPr lang="de-DE" dirty="0"/>
          </a:p>
        </p:txBody>
      </p:sp>
      <p:sp>
        <p:nvSpPr>
          <p:cNvPr id="40"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Aufbau eines Wärmedämmverbundsystems</a:t>
            </a:r>
          </a:p>
          <a:p>
            <a:pPr algn="l" eaLnBrk="1" hangingPunct="1"/>
            <a:r>
              <a:rPr lang="de-DE" sz="2800" dirty="0" smtClean="0">
                <a:solidFill>
                  <a:prstClr val="black">
                    <a:lumMod val="75000"/>
                    <a:lumOff val="25000"/>
                  </a:prstClr>
                </a:solidFill>
                <a:latin typeface="Arial" pitchFamily="34" charset="0"/>
                <a:cs typeface="Arial" pitchFamily="34" charset="0"/>
              </a:rPr>
              <a:t>(WDVS </a:t>
            </a:r>
            <a:r>
              <a:rPr lang="de-DE" sz="2800" dirty="0">
                <a:solidFill>
                  <a:prstClr val="black">
                    <a:lumMod val="75000"/>
                    <a:lumOff val="25000"/>
                  </a:prstClr>
                </a:solidFill>
                <a:latin typeface="Arial" pitchFamily="34" charset="0"/>
                <a:cs typeface="Arial" pitchFamily="34" charset="0"/>
              </a:rPr>
              <a:t>/</a:t>
            </a:r>
            <a:r>
              <a:rPr lang="de-DE" sz="2800" dirty="0" smtClean="0">
                <a:solidFill>
                  <a:prstClr val="black">
                    <a:lumMod val="75000"/>
                    <a:lumOff val="25000"/>
                  </a:prstClr>
                </a:solidFill>
                <a:latin typeface="Arial" pitchFamily="34" charset="0"/>
                <a:cs typeface="Arial" pitchFamily="34" charset="0"/>
              </a:rPr>
              <a:t> Thermohaut)</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31087" y="1988021"/>
            <a:ext cx="2518493" cy="3357990"/>
          </a:xfrm>
          <a:prstGeom prst="rect">
            <a:avLst/>
          </a:prstGeom>
        </p:spPr>
      </p:pic>
      <p:sp>
        <p:nvSpPr>
          <p:cNvPr id="44"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 Martina Rittersdorf</a:t>
            </a:r>
            <a:endParaRPr lang="de-DE" altLang="de-DE" sz="1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noFill/>
          <a:ln/>
        </p:spPr>
        <p:txBody>
          <a:bodyPr/>
          <a:lstStyle/>
          <a:p>
            <a:r>
              <a:rPr lang="de-DE" altLang="de-DE" sz="2800" dirty="0" smtClean="0"/>
              <a:t>Außenwand</a:t>
            </a:r>
            <a:br>
              <a:rPr lang="de-DE" altLang="de-DE" sz="2800" dirty="0" smtClean="0"/>
            </a:br>
            <a:endParaRPr lang="de-DE" altLang="de-DE" dirty="0"/>
          </a:p>
        </p:txBody>
      </p:sp>
      <p:pic>
        <p:nvPicPr>
          <p:cNvPr id="496737" name="Picture 9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2975" y="1418021"/>
            <a:ext cx="7239900" cy="4878941"/>
          </a:xfrm>
          <a:prstGeom prst="rect">
            <a:avLst/>
          </a:prstGeom>
          <a:noFill/>
          <a:extLst>
            <a:ext uri="{909E8E84-426E-40DD-AFC4-6F175D3DCCD1}">
              <a14:hiddenFill xmlns:a14="http://schemas.microsoft.com/office/drawing/2010/main">
                <a:solidFill>
                  <a:srgbClr val="FFFFFF"/>
                </a:solidFill>
              </a14:hiddenFill>
            </a:ext>
          </a:extLst>
        </p:spPr>
      </p:pic>
      <p:grpSp>
        <p:nvGrpSpPr>
          <p:cNvPr id="496724" name="Group 84"/>
          <p:cNvGrpSpPr>
            <a:grpSpLocks/>
          </p:cNvGrpSpPr>
          <p:nvPr/>
        </p:nvGrpSpPr>
        <p:grpSpPr bwMode="auto">
          <a:xfrm>
            <a:off x="6087157" y="1198680"/>
            <a:ext cx="1119554" cy="2287587"/>
            <a:chOff x="3626" y="391"/>
            <a:chExt cx="764" cy="1441"/>
          </a:xfrm>
        </p:grpSpPr>
        <p:sp>
          <p:nvSpPr>
            <p:cNvPr id="496696" name="Rectangle 56"/>
            <p:cNvSpPr>
              <a:spLocks noChangeArrowheads="1"/>
            </p:cNvSpPr>
            <p:nvPr/>
          </p:nvSpPr>
          <p:spPr bwMode="auto">
            <a:xfrm>
              <a:off x="4351" y="391"/>
              <a:ext cx="39" cy="1154"/>
            </a:xfrm>
            <a:prstGeom prst="rect">
              <a:avLst/>
            </a:prstGeom>
            <a:solidFill>
              <a:srgbClr val="FFFFFF"/>
            </a:solidFill>
            <a:ln w="9525">
              <a:solidFill>
                <a:srgbClr val="000000"/>
              </a:solidFill>
              <a:miter lim="800000"/>
              <a:headEnd/>
              <a:tailEnd/>
            </a:ln>
          </p:spPr>
          <p:txBody>
            <a:bodyPr/>
            <a:lstStyle/>
            <a:p>
              <a:endParaRPr lang="de-DE"/>
            </a:p>
          </p:txBody>
        </p:sp>
        <p:sp>
          <p:nvSpPr>
            <p:cNvPr id="496697" name="Rectangle 57"/>
            <p:cNvSpPr>
              <a:spLocks noChangeArrowheads="1"/>
            </p:cNvSpPr>
            <p:nvPr/>
          </p:nvSpPr>
          <p:spPr bwMode="auto">
            <a:xfrm>
              <a:off x="3962" y="391"/>
              <a:ext cx="384" cy="371"/>
            </a:xfrm>
            <a:prstGeom prst="rect">
              <a:avLst/>
            </a:prstGeom>
            <a:solidFill>
              <a:srgbClr val="FFFFCC"/>
            </a:solidFill>
            <a:ln w="9525">
              <a:solidFill>
                <a:srgbClr val="000000"/>
              </a:solidFill>
              <a:miter lim="800000"/>
              <a:headEnd/>
              <a:tailEnd/>
            </a:ln>
          </p:spPr>
          <p:txBody>
            <a:bodyPr/>
            <a:lstStyle/>
            <a:p>
              <a:endParaRPr lang="de-DE"/>
            </a:p>
          </p:txBody>
        </p:sp>
        <p:sp>
          <p:nvSpPr>
            <p:cNvPr id="496698" name="Rectangle 58"/>
            <p:cNvSpPr>
              <a:spLocks noChangeArrowheads="1"/>
            </p:cNvSpPr>
            <p:nvPr/>
          </p:nvSpPr>
          <p:spPr bwMode="auto">
            <a:xfrm>
              <a:off x="3962" y="762"/>
              <a:ext cx="387" cy="387"/>
            </a:xfrm>
            <a:prstGeom prst="rect">
              <a:avLst/>
            </a:prstGeom>
            <a:solidFill>
              <a:srgbClr val="FFFFCC"/>
            </a:solidFill>
            <a:ln w="9525">
              <a:solidFill>
                <a:srgbClr val="000000"/>
              </a:solidFill>
              <a:miter lim="800000"/>
              <a:headEnd/>
              <a:tailEnd/>
            </a:ln>
          </p:spPr>
          <p:txBody>
            <a:bodyPr/>
            <a:lstStyle/>
            <a:p>
              <a:endParaRPr lang="de-DE"/>
            </a:p>
          </p:txBody>
        </p:sp>
        <p:sp>
          <p:nvSpPr>
            <p:cNvPr id="496699" name="Rectangle 59"/>
            <p:cNvSpPr>
              <a:spLocks noChangeArrowheads="1"/>
            </p:cNvSpPr>
            <p:nvPr/>
          </p:nvSpPr>
          <p:spPr bwMode="auto">
            <a:xfrm>
              <a:off x="3961" y="1152"/>
              <a:ext cx="385" cy="393"/>
            </a:xfrm>
            <a:prstGeom prst="rect">
              <a:avLst/>
            </a:prstGeom>
            <a:solidFill>
              <a:srgbClr val="FFFFCC"/>
            </a:solidFill>
            <a:ln w="9525">
              <a:solidFill>
                <a:srgbClr val="000000"/>
              </a:solidFill>
              <a:miter lim="800000"/>
              <a:headEnd/>
              <a:tailEnd/>
            </a:ln>
          </p:spPr>
          <p:txBody>
            <a:bodyPr/>
            <a:lstStyle/>
            <a:p>
              <a:endParaRPr lang="de-DE"/>
            </a:p>
          </p:txBody>
        </p:sp>
        <p:sp>
          <p:nvSpPr>
            <p:cNvPr id="496700" name="Rectangle 60" descr="Ausgefüllte Rauten"/>
            <p:cNvSpPr>
              <a:spLocks noChangeArrowheads="1"/>
            </p:cNvSpPr>
            <p:nvPr/>
          </p:nvSpPr>
          <p:spPr bwMode="auto">
            <a:xfrm>
              <a:off x="3666" y="392"/>
              <a:ext cx="293" cy="1153"/>
            </a:xfrm>
            <a:prstGeom prst="rect">
              <a:avLst/>
            </a:prstGeom>
            <a:pattFill prst="solidDmnd">
              <a:fgClr>
                <a:srgbClr val="EAEAEA"/>
              </a:fgClr>
              <a:bgClr>
                <a:srgbClr val="FFFFFF"/>
              </a:bgClr>
            </a:pattFill>
            <a:ln w="9525">
              <a:solidFill>
                <a:srgbClr val="000000"/>
              </a:solidFill>
              <a:miter lim="800000"/>
              <a:headEnd/>
              <a:tailEnd/>
            </a:ln>
          </p:spPr>
          <p:txBody>
            <a:bodyPr/>
            <a:lstStyle/>
            <a:p>
              <a:endParaRPr lang="de-DE"/>
            </a:p>
          </p:txBody>
        </p:sp>
        <p:sp>
          <p:nvSpPr>
            <p:cNvPr id="496701" name="Rectangle 61" descr="60%"/>
            <p:cNvSpPr>
              <a:spLocks noChangeArrowheads="1"/>
            </p:cNvSpPr>
            <p:nvPr/>
          </p:nvSpPr>
          <p:spPr bwMode="auto">
            <a:xfrm>
              <a:off x="3626" y="392"/>
              <a:ext cx="36" cy="1153"/>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p>
          </p:txBody>
        </p:sp>
        <p:sp>
          <p:nvSpPr>
            <p:cNvPr id="496702" name="Line 62"/>
            <p:cNvSpPr>
              <a:spLocks noChangeShapeType="1"/>
            </p:cNvSpPr>
            <p:nvPr/>
          </p:nvSpPr>
          <p:spPr bwMode="auto">
            <a:xfrm>
              <a:off x="4349" y="1651"/>
              <a:ext cx="0" cy="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3" name="Line 63"/>
            <p:cNvSpPr>
              <a:spLocks noChangeShapeType="1"/>
            </p:cNvSpPr>
            <p:nvPr/>
          </p:nvSpPr>
          <p:spPr bwMode="auto">
            <a:xfrm flipV="1">
              <a:off x="3964" y="1721"/>
              <a:ext cx="3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4" name="Line 64"/>
            <p:cNvSpPr>
              <a:spLocks noChangeShapeType="1"/>
            </p:cNvSpPr>
            <p:nvPr/>
          </p:nvSpPr>
          <p:spPr bwMode="auto">
            <a:xfrm>
              <a:off x="3959" y="1648"/>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5" name="Line 65"/>
            <p:cNvSpPr>
              <a:spLocks noChangeShapeType="1"/>
            </p:cNvSpPr>
            <p:nvPr/>
          </p:nvSpPr>
          <p:spPr bwMode="auto">
            <a:xfrm>
              <a:off x="4385" y="1651"/>
              <a:ext cx="0" cy="1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6" name="Line 66"/>
            <p:cNvSpPr>
              <a:spLocks noChangeShapeType="1"/>
            </p:cNvSpPr>
            <p:nvPr/>
          </p:nvSpPr>
          <p:spPr bwMode="auto">
            <a:xfrm flipV="1">
              <a:off x="3669" y="1721"/>
              <a:ext cx="29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7" name="Line 67"/>
            <p:cNvSpPr>
              <a:spLocks noChangeShapeType="1"/>
            </p:cNvSpPr>
            <p:nvPr/>
          </p:nvSpPr>
          <p:spPr bwMode="auto">
            <a:xfrm>
              <a:off x="3667" y="1646"/>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8" name="Line 68"/>
            <p:cNvSpPr>
              <a:spLocks noChangeShapeType="1"/>
            </p:cNvSpPr>
            <p:nvPr/>
          </p:nvSpPr>
          <p:spPr bwMode="auto">
            <a:xfrm>
              <a:off x="3627" y="1647"/>
              <a:ext cx="0" cy="15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96709" name="Text Box 69"/>
            <p:cNvSpPr txBox="1">
              <a:spLocks noChangeArrowheads="1"/>
            </p:cNvSpPr>
            <p:nvPr/>
          </p:nvSpPr>
          <p:spPr bwMode="auto">
            <a:xfrm>
              <a:off x="3974" y="1736"/>
              <a:ext cx="359" cy="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t>24 cm</a:t>
              </a:r>
            </a:p>
          </p:txBody>
        </p:sp>
      </p:grpSp>
      <p:sp>
        <p:nvSpPr>
          <p:cNvPr id="496710" name="Text Box 70"/>
          <p:cNvSpPr txBox="1">
            <a:spLocks noChangeArrowheads="1"/>
          </p:cNvSpPr>
          <p:nvPr/>
        </p:nvSpPr>
        <p:spPr bwMode="auto">
          <a:xfrm>
            <a:off x="6209124" y="3241792"/>
            <a:ext cx="29307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t>d</a:t>
            </a:r>
          </a:p>
        </p:txBody>
      </p:sp>
      <p:sp>
        <p:nvSpPr>
          <p:cNvPr id="496722" name="Text Box 82"/>
          <p:cNvSpPr txBox="1">
            <a:spLocks noChangeArrowheads="1"/>
          </p:cNvSpPr>
          <p:nvPr/>
        </p:nvSpPr>
        <p:spPr bwMode="auto">
          <a:xfrm>
            <a:off x="3304443" y="3841468"/>
            <a:ext cx="4966188" cy="5905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dirty="0">
                <a:solidFill>
                  <a:schemeClr val="tx1">
                    <a:lumMod val="75000"/>
                    <a:lumOff val="25000"/>
                  </a:schemeClr>
                </a:solidFill>
              </a:rPr>
              <a:t>Mindestanforderung der </a:t>
            </a:r>
            <a:r>
              <a:rPr lang="de-DE" altLang="de-DE" sz="1600" b="1" dirty="0" err="1">
                <a:solidFill>
                  <a:schemeClr val="tx1">
                    <a:lumMod val="75000"/>
                    <a:lumOff val="25000"/>
                  </a:schemeClr>
                </a:solidFill>
              </a:rPr>
              <a:t>EnEV</a:t>
            </a:r>
            <a:r>
              <a:rPr lang="de-DE" altLang="de-DE" sz="1600" b="1" dirty="0">
                <a:solidFill>
                  <a:schemeClr val="tx1">
                    <a:lumMod val="75000"/>
                    <a:lumOff val="25000"/>
                  </a:schemeClr>
                </a:solidFill>
              </a:rPr>
              <a:t> bei Außenwanddämmung aktuell: U </a:t>
            </a:r>
            <a:r>
              <a:rPr lang="de-DE" altLang="de-DE" sz="1600" b="1" dirty="0">
                <a:solidFill>
                  <a:schemeClr val="tx1">
                    <a:lumMod val="75000"/>
                    <a:lumOff val="25000"/>
                  </a:schemeClr>
                </a:solidFill>
                <a:cs typeface="Arial" charset="0"/>
              </a:rPr>
              <a:t>≤</a:t>
            </a:r>
            <a:r>
              <a:rPr lang="de-DE" altLang="de-DE" sz="1600" b="1" dirty="0">
                <a:solidFill>
                  <a:schemeClr val="tx1">
                    <a:lumMod val="75000"/>
                    <a:lumOff val="25000"/>
                  </a:schemeClr>
                </a:solidFill>
              </a:rPr>
              <a:t> 0,24 W/(m</a:t>
            </a:r>
            <a:r>
              <a:rPr lang="de-DE" altLang="de-DE" sz="1600" b="1" baseline="30000" dirty="0">
                <a:solidFill>
                  <a:schemeClr val="tx1">
                    <a:lumMod val="75000"/>
                    <a:lumOff val="25000"/>
                  </a:schemeClr>
                </a:solidFill>
              </a:rPr>
              <a:t>2</a:t>
            </a:r>
            <a:r>
              <a:rPr lang="de-DE" altLang="de-DE" sz="1600" b="1" dirty="0">
                <a:solidFill>
                  <a:schemeClr val="tx1">
                    <a:lumMod val="75000"/>
                    <a:lumOff val="25000"/>
                  </a:schemeClr>
                </a:solidFill>
              </a:rPr>
              <a:t>K</a:t>
            </a:r>
            <a:r>
              <a:rPr lang="de-DE" altLang="de-DE" sz="1600" b="1" dirty="0" smtClean="0">
                <a:solidFill>
                  <a:schemeClr val="tx1">
                    <a:lumMod val="75000"/>
                    <a:lumOff val="25000"/>
                  </a:schemeClr>
                </a:solidFill>
              </a:rPr>
              <a:t>)</a:t>
            </a:r>
            <a:endParaRPr lang="de-DE" altLang="de-DE" sz="1600" b="1" dirty="0">
              <a:solidFill>
                <a:schemeClr val="tx1">
                  <a:lumMod val="75000"/>
                  <a:lumOff val="25000"/>
                </a:schemeClr>
              </a:solidFill>
            </a:endParaRPr>
          </a:p>
        </p:txBody>
      </p:sp>
      <p:sp>
        <p:nvSpPr>
          <p:cNvPr id="496734" name="Line 94"/>
          <p:cNvSpPr>
            <a:spLocks noChangeShapeType="1"/>
          </p:cNvSpPr>
          <p:nvPr/>
        </p:nvSpPr>
        <p:spPr bwMode="auto">
          <a:xfrm>
            <a:off x="6360451" y="4432017"/>
            <a:ext cx="338061" cy="59718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3"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U-Wert der gedämmten Wand</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935364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6" name="Rectangle 4"/>
          <p:cNvSpPr>
            <a:spLocks noGrp="1" noChangeArrowheads="1"/>
          </p:cNvSpPr>
          <p:nvPr>
            <p:ph type="title"/>
          </p:nvPr>
        </p:nvSpPr>
        <p:spPr>
          <a:prstGeom prst="rect">
            <a:avLst/>
          </a:prstGeom>
          <a:noFill/>
          <a:ln/>
        </p:spPr>
        <p:txBody>
          <a:bodyPr/>
          <a:lstStyle/>
          <a:p>
            <a:r>
              <a:rPr lang="de-DE" altLang="de-DE" dirty="0" smtClean="0"/>
              <a:t>Außenwand</a:t>
            </a:r>
            <a:br>
              <a:rPr lang="de-DE" altLang="de-DE" dirty="0" smtClean="0"/>
            </a:br>
            <a:endParaRPr lang="de-DE" altLang="de-DE" dirty="0"/>
          </a:p>
        </p:txBody>
      </p:sp>
      <p:sp>
        <p:nvSpPr>
          <p:cNvPr id="904194" name="Rectangle 2"/>
          <p:cNvSpPr>
            <a:spLocks noChangeArrowheads="1"/>
          </p:cNvSpPr>
          <p:nvPr/>
        </p:nvSpPr>
        <p:spPr bwMode="auto">
          <a:xfrm>
            <a:off x="1" y="-261610"/>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904195" name="Rectangle 3"/>
          <p:cNvSpPr>
            <a:spLocks noChangeArrowheads="1"/>
          </p:cNvSpPr>
          <p:nvPr/>
        </p:nvSpPr>
        <p:spPr bwMode="auto">
          <a:xfrm>
            <a:off x="1" y="1043315"/>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de-DE"/>
          </a:p>
        </p:txBody>
      </p:sp>
      <p:sp>
        <p:nvSpPr>
          <p:cNvPr id="904225" name="Rectangle 33"/>
          <p:cNvSpPr>
            <a:spLocks noChangeArrowheads="1"/>
          </p:cNvSpPr>
          <p:nvPr/>
        </p:nvSpPr>
        <p:spPr bwMode="auto">
          <a:xfrm>
            <a:off x="5920873" y="1906120"/>
            <a:ext cx="286162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de-DE" altLang="de-DE" sz="1900" b="1" dirty="0">
                <a:solidFill>
                  <a:srgbClr val="000000"/>
                </a:solidFill>
              </a:rPr>
              <a:t>Gesamtkosten </a:t>
            </a:r>
            <a:endParaRPr lang="de-DE" altLang="de-DE" sz="1900" b="1" dirty="0" smtClean="0">
              <a:solidFill>
                <a:srgbClr val="000000"/>
              </a:solidFill>
            </a:endParaRPr>
          </a:p>
          <a:p>
            <a:pPr algn="ctr"/>
            <a:r>
              <a:rPr lang="de-DE" altLang="de-DE" sz="1900" b="1" dirty="0" smtClean="0">
                <a:solidFill>
                  <a:srgbClr val="000000"/>
                </a:solidFill>
              </a:rPr>
              <a:t>100</a:t>
            </a:r>
            <a:r>
              <a:rPr lang="de-DE" altLang="de-DE" sz="1900" b="1" dirty="0">
                <a:solidFill>
                  <a:srgbClr val="000000"/>
                </a:solidFill>
              </a:rPr>
              <a:t>,- bis 150,-€ pro m</a:t>
            </a:r>
            <a:r>
              <a:rPr lang="de-DE" altLang="de-DE" sz="1900" b="1" baseline="30000" dirty="0">
                <a:solidFill>
                  <a:srgbClr val="000000"/>
                </a:solidFill>
              </a:rPr>
              <a:t>2</a:t>
            </a:r>
          </a:p>
          <a:p>
            <a:pPr algn="ctr"/>
            <a:r>
              <a:rPr lang="de-DE" altLang="de-DE" sz="1900" b="1" dirty="0">
                <a:solidFill>
                  <a:srgbClr val="000000"/>
                </a:solidFill>
              </a:rPr>
              <a:t>Je nach Material und Dicke</a:t>
            </a:r>
            <a:endParaRPr lang="de-DE" altLang="de-DE" dirty="0"/>
          </a:p>
        </p:txBody>
      </p:sp>
      <p:pic>
        <p:nvPicPr>
          <p:cNvPr id="904228" name="Picture 3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437" y="1417674"/>
            <a:ext cx="8261498" cy="6034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Kostenstruktur eines WDVS</a:t>
            </a:r>
            <a:endParaRPr lang="de-DE" sz="2800" dirty="0" smtClean="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0851" y="3621344"/>
            <a:ext cx="2004502" cy="2664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Text Box 19"/>
          <p:cNvSpPr txBox="1">
            <a:spLocks noChangeArrowheads="1"/>
          </p:cNvSpPr>
          <p:nvPr/>
        </p:nvSpPr>
        <p:spPr bwMode="auto">
          <a:xfrm>
            <a:off x="280793" y="4877462"/>
            <a:ext cx="19907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800" dirty="0" smtClean="0">
                <a:solidFill>
                  <a:prstClr val="black"/>
                </a:solidFill>
              </a:rPr>
              <a:t>Verbundplatte </a:t>
            </a:r>
            <a:r>
              <a:rPr lang="de-DE" altLang="de-DE" sz="1800" dirty="0">
                <a:solidFill>
                  <a:prstClr val="black"/>
                </a:solidFill>
              </a:rPr>
              <a:t>aus Gipskarton mit Polystyrol</a:t>
            </a:r>
          </a:p>
        </p:txBody>
      </p:sp>
      <p:grpSp>
        <p:nvGrpSpPr>
          <p:cNvPr id="2" name="Gruppieren 1"/>
          <p:cNvGrpSpPr/>
          <p:nvPr/>
        </p:nvGrpSpPr>
        <p:grpSpPr>
          <a:xfrm>
            <a:off x="664459" y="2262571"/>
            <a:ext cx="3205608" cy="2530725"/>
            <a:chOff x="333714" y="2819257"/>
            <a:chExt cx="3796977" cy="3475430"/>
          </a:xfrm>
        </p:grpSpPr>
        <p:sp>
          <p:nvSpPr>
            <p:cNvPr id="55" name="Rectangle 4"/>
            <p:cNvSpPr>
              <a:spLocks noChangeArrowheads="1"/>
            </p:cNvSpPr>
            <p:nvPr/>
          </p:nvSpPr>
          <p:spPr bwMode="auto">
            <a:xfrm>
              <a:off x="1789451" y="2819257"/>
              <a:ext cx="92075" cy="2393950"/>
            </a:xfrm>
            <a:prstGeom prst="rect">
              <a:avLst/>
            </a:prstGeom>
            <a:solidFill>
              <a:srgbClr val="FFFFFF"/>
            </a:solidFill>
            <a:ln w="9525">
              <a:solidFill>
                <a:srgbClr val="000000"/>
              </a:solidFill>
              <a:miter lim="800000"/>
              <a:headEnd/>
              <a:tailEnd/>
            </a:ln>
          </p:spPr>
          <p:txBody>
            <a:bodyPr/>
            <a:lstStyle/>
            <a:p>
              <a:endParaRPr lang="de-DE">
                <a:solidFill>
                  <a:prstClr val="black"/>
                </a:solidFill>
              </a:endParaRPr>
            </a:p>
          </p:txBody>
        </p:sp>
        <p:sp>
          <p:nvSpPr>
            <p:cNvPr id="56" name="Rectangle 5"/>
            <p:cNvSpPr>
              <a:spLocks noChangeArrowheads="1"/>
            </p:cNvSpPr>
            <p:nvPr/>
          </p:nvSpPr>
          <p:spPr bwMode="auto">
            <a:xfrm>
              <a:off x="878226" y="2820844"/>
              <a:ext cx="914400" cy="768350"/>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57" name="Rectangle 6"/>
            <p:cNvSpPr>
              <a:spLocks noChangeArrowheads="1"/>
            </p:cNvSpPr>
            <p:nvPr/>
          </p:nvSpPr>
          <p:spPr bwMode="auto">
            <a:xfrm>
              <a:off x="878226" y="3589194"/>
              <a:ext cx="915988" cy="804863"/>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59" name="Rectangle 7"/>
            <p:cNvSpPr>
              <a:spLocks noChangeArrowheads="1"/>
            </p:cNvSpPr>
            <p:nvPr/>
          </p:nvSpPr>
          <p:spPr bwMode="auto">
            <a:xfrm>
              <a:off x="878226" y="4400407"/>
              <a:ext cx="914400" cy="812800"/>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60" name="Rectangle 8" descr="Ausgefüllte Rauten"/>
            <p:cNvSpPr>
              <a:spLocks noChangeArrowheads="1"/>
            </p:cNvSpPr>
            <p:nvPr/>
          </p:nvSpPr>
          <p:spPr bwMode="auto">
            <a:xfrm>
              <a:off x="641689" y="2819257"/>
              <a:ext cx="230187" cy="2392362"/>
            </a:xfrm>
            <a:prstGeom prst="rect">
              <a:avLst/>
            </a:prstGeom>
            <a:pattFill prst="solidDmnd">
              <a:fgClr>
                <a:srgbClr val="EAEAEA"/>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61" name="Rectangle 9" descr="60%"/>
            <p:cNvSpPr>
              <a:spLocks noChangeArrowheads="1"/>
            </p:cNvSpPr>
            <p:nvPr/>
          </p:nvSpPr>
          <p:spPr bwMode="auto">
            <a:xfrm>
              <a:off x="549614" y="2819257"/>
              <a:ext cx="87312" cy="2393950"/>
            </a:xfrm>
            <a:prstGeom prst="rect">
              <a:avLst/>
            </a:prstGeom>
            <a:pattFill prst="pct60">
              <a:fgClr>
                <a:srgbClr val="FFFFCC"/>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62" name="Line 10"/>
            <p:cNvSpPr>
              <a:spLocks noChangeShapeType="1"/>
            </p:cNvSpPr>
            <p:nvPr/>
          </p:nvSpPr>
          <p:spPr bwMode="auto">
            <a:xfrm>
              <a:off x="1802151" y="5438632"/>
              <a:ext cx="0" cy="341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3" name="Line 11"/>
            <p:cNvSpPr>
              <a:spLocks noChangeShapeType="1"/>
            </p:cNvSpPr>
            <p:nvPr/>
          </p:nvSpPr>
          <p:spPr bwMode="auto">
            <a:xfrm flipV="1">
              <a:off x="886164" y="5584682"/>
              <a:ext cx="9159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4" name="Line 12"/>
            <p:cNvSpPr>
              <a:spLocks noChangeShapeType="1"/>
            </p:cNvSpPr>
            <p:nvPr/>
          </p:nvSpPr>
          <p:spPr bwMode="auto">
            <a:xfrm>
              <a:off x="878226" y="5432282"/>
              <a:ext cx="0" cy="33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5" name="Line 13"/>
            <p:cNvSpPr>
              <a:spLocks noChangeShapeType="1"/>
            </p:cNvSpPr>
            <p:nvPr/>
          </p:nvSpPr>
          <p:spPr bwMode="auto">
            <a:xfrm>
              <a:off x="1884701" y="5438632"/>
              <a:ext cx="0" cy="341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6" name="Line 14"/>
            <p:cNvSpPr>
              <a:spLocks noChangeShapeType="1"/>
            </p:cNvSpPr>
            <p:nvPr/>
          </p:nvSpPr>
          <p:spPr bwMode="auto">
            <a:xfrm>
              <a:off x="646451" y="5583094"/>
              <a:ext cx="231775"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7" name="Line 15"/>
            <p:cNvSpPr>
              <a:spLocks noChangeShapeType="1"/>
            </p:cNvSpPr>
            <p:nvPr/>
          </p:nvSpPr>
          <p:spPr bwMode="auto">
            <a:xfrm>
              <a:off x="649626" y="5427519"/>
              <a:ext cx="0" cy="331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8" name="Line 16"/>
            <p:cNvSpPr>
              <a:spLocks noChangeShapeType="1"/>
            </p:cNvSpPr>
            <p:nvPr/>
          </p:nvSpPr>
          <p:spPr bwMode="auto">
            <a:xfrm>
              <a:off x="554376" y="5425932"/>
              <a:ext cx="0" cy="33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69" name="Text Box 17"/>
            <p:cNvSpPr txBox="1">
              <a:spLocks noChangeArrowheads="1"/>
            </p:cNvSpPr>
            <p:nvPr/>
          </p:nvSpPr>
          <p:spPr bwMode="auto">
            <a:xfrm>
              <a:off x="1154451" y="5827570"/>
              <a:ext cx="387350" cy="42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24 cm</a:t>
              </a:r>
            </a:p>
          </p:txBody>
        </p:sp>
        <p:sp>
          <p:nvSpPr>
            <p:cNvPr id="70" name="Text Box 18"/>
            <p:cNvSpPr txBox="1">
              <a:spLocks noChangeArrowheads="1"/>
            </p:cNvSpPr>
            <p:nvPr/>
          </p:nvSpPr>
          <p:spPr bwMode="auto">
            <a:xfrm>
              <a:off x="1058254" y="5197018"/>
              <a:ext cx="474662" cy="46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solidFill>
                    <a:prstClr val="black"/>
                  </a:solidFill>
                </a:rPr>
                <a:t>d</a:t>
              </a:r>
            </a:p>
          </p:txBody>
        </p:sp>
        <p:sp>
          <p:nvSpPr>
            <p:cNvPr id="72" name="Text Box 20"/>
            <p:cNvSpPr txBox="1">
              <a:spLocks noChangeArrowheads="1"/>
            </p:cNvSpPr>
            <p:nvPr/>
          </p:nvSpPr>
          <p:spPr bwMode="auto">
            <a:xfrm>
              <a:off x="694076" y="5837094"/>
              <a:ext cx="327025" cy="21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4 cm</a:t>
              </a:r>
            </a:p>
          </p:txBody>
        </p:sp>
        <p:sp>
          <p:nvSpPr>
            <p:cNvPr id="73" name="Text Box 21"/>
            <p:cNvSpPr txBox="1">
              <a:spLocks noChangeArrowheads="1"/>
            </p:cNvSpPr>
            <p:nvPr/>
          </p:nvSpPr>
          <p:spPr bwMode="auto">
            <a:xfrm>
              <a:off x="333714" y="5833919"/>
              <a:ext cx="327025" cy="21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2 cm</a:t>
              </a:r>
            </a:p>
          </p:txBody>
        </p:sp>
        <p:sp>
          <p:nvSpPr>
            <p:cNvPr id="74" name="Rectangle 22"/>
            <p:cNvSpPr>
              <a:spLocks noChangeArrowheads="1"/>
            </p:cNvSpPr>
            <p:nvPr/>
          </p:nvSpPr>
          <p:spPr bwMode="auto">
            <a:xfrm>
              <a:off x="4035441" y="2863707"/>
              <a:ext cx="92075" cy="2393950"/>
            </a:xfrm>
            <a:prstGeom prst="rect">
              <a:avLst/>
            </a:prstGeom>
            <a:solidFill>
              <a:srgbClr val="FFFFFF"/>
            </a:solidFill>
            <a:ln w="9525">
              <a:solidFill>
                <a:srgbClr val="000000"/>
              </a:solidFill>
              <a:miter lim="800000"/>
              <a:headEnd/>
              <a:tailEnd/>
            </a:ln>
          </p:spPr>
          <p:txBody>
            <a:bodyPr/>
            <a:lstStyle/>
            <a:p>
              <a:endParaRPr lang="de-DE">
                <a:solidFill>
                  <a:prstClr val="black"/>
                </a:solidFill>
              </a:endParaRPr>
            </a:p>
          </p:txBody>
        </p:sp>
        <p:sp>
          <p:nvSpPr>
            <p:cNvPr id="75" name="Rectangle 23"/>
            <p:cNvSpPr>
              <a:spLocks noChangeArrowheads="1"/>
            </p:cNvSpPr>
            <p:nvPr/>
          </p:nvSpPr>
          <p:spPr bwMode="auto">
            <a:xfrm>
              <a:off x="3124216" y="2865294"/>
              <a:ext cx="914400" cy="768350"/>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76" name="Rectangle 24"/>
            <p:cNvSpPr>
              <a:spLocks noChangeArrowheads="1"/>
            </p:cNvSpPr>
            <p:nvPr/>
          </p:nvSpPr>
          <p:spPr bwMode="auto">
            <a:xfrm>
              <a:off x="3124216" y="3633644"/>
              <a:ext cx="915988" cy="804863"/>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77" name="Rectangle 25"/>
            <p:cNvSpPr>
              <a:spLocks noChangeArrowheads="1"/>
            </p:cNvSpPr>
            <p:nvPr/>
          </p:nvSpPr>
          <p:spPr bwMode="auto">
            <a:xfrm>
              <a:off x="3124216" y="4444857"/>
              <a:ext cx="914400" cy="812800"/>
            </a:xfrm>
            <a:prstGeom prst="rect">
              <a:avLst/>
            </a:prstGeom>
            <a:solidFill>
              <a:srgbClr val="FFFFCC"/>
            </a:solidFill>
            <a:ln w="9525">
              <a:solidFill>
                <a:srgbClr val="000000"/>
              </a:solidFill>
              <a:miter lim="800000"/>
              <a:headEnd/>
              <a:tailEnd/>
            </a:ln>
          </p:spPr>
          <p:txBody>
            <a:bodyPr/>
            <a:lstStyle/>
            <a:p>
              <a:endParaRPr lang="de-DE">
                <a:solidFill>
                  <a:prstClr val="black"/>
                </a:solidFill>
              </a:endParaRPr>
            </a:p>
          </p:txBody>
        </p:sp>
        <p:sp>
          <p:nvSpPr>
            <p:cNvPr id="78" name="Line 26"/>
            <p:cNvSpPr>
              <a:spLocks noChangeShapeType="1"/>
            </p:cNvSpPr>
            <p:nvPr/>
          </p:nvSpPr>
          <p:spPr bwMode="auto">
            <a:xfrm>
              <a:off x="4048141" y="5483082"/>
              <a:ext cx="0" cy="341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79" name="Line 27"/>
            <p:cNvSpPr>
              <a:spLocks noChangeShapeType="1"/>
            </p:cNvSpPr>
            <p:nvPr/>
          </p:nvSpPr>
          <p:spPr bwMode="auto">
            <a:xfrm flipV="1">
              <a:off x="3132154" y="5629132"/>
              <a:ext cx="91598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80" name="Line 28"/>
            <p:cNvSpPr>
              <a:spLocks noChangeShapeType="1"/>
            </p:cNvSpPr>
            <p:nvPr/>
          </p:nvSpPr>
          <p:spPr bwMode="auto">
            <a:xfrm>
              <a:off x="3124216" y="5476732"/>
              <a:ext cx="0" cy="33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81" name="Line 29"/>
            <p:cNvSpPr>
              <a:spLocks noChangeShapeType="1"/>
            </p:cNvSpPr>
            <p:nvPr/>
          </p:nvSpPr>
          <p:spPr bwMode="auto">
            <a:xfrm>
              <a:off x="4130691" y="5483082"/>
              <a:ext cx="0" cy="3413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82" name="Line 30"/>
            <p:cNvSpPr>
              <a:spLocks noChangeShapeType="1"/>
            </p:cNvSpPr>
            <p:nvPr/>
          </p:nvSpPr>
          <p:spPr bwMode="auto">
            <a:xfrm>
              <a:off x="2821004" y="5627544"/>
              <a:ext cx="303212" cy="15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83" name="Line 31"/>
            <p:cNvSpPr>
              <a:spLocks noChangeShapeType="1"/>
            </p:cNvSpPr>
            <p:nvPr/>
          </p:nvSpPr>
          <p:spPr bwMode="auto">
            <a:xfrm>
              <a:off x="2813066" y="5471969"/>
              <a:ext cx="0" cy="3317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de-DE">
                <a:solidFill>
                  <a:prstClr val="black"/>
                </a:solidFill>
              </a:endParaRPr>
            </a:p>
          </p:txBody>
        </p:sp>
        <p:sp>
          <p:nvSpPr>
            <p:cNvPr id="84" name="Text Box 32"/>
            <p:cNvSpPr txBox="1">
              <a:spLocks noChangeArrowheads="1"/>
            </p:cNvSpPr>
            <p:nvPr/>
          </p:nvSpPr>
          <p:spPr bwMode="auto">
            <a:xfrm>
              <a:off x="3400440" y="5872019"/>
              <a:ext cx="387350" cy="42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24 cm</a:t>
              </a:r>
            </a:p>
          </p:txBody>
        </p:sp>
        <p:sp>
          <p:nvSpPr>
            <p:cNvPr id="85" name="Text Box 33"/>
            <p:cNvSpPr txBox="1">
              <a:spLocks noChangeArrowheads="1"/>
            </p:cNvSpPr>
            <p:nvPr/>
          </p:nvSpPr>
          <p:spPr bwMode="auto">
            <a:xfrm>
              <a:off x="3344084" y="5197018"/>
              <a:ext cx="474662" cy="464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solidFill>
                    <a:prstClr val="black"/>
                  </a:solidFill>
                </a:rPr>
                <a:t>d</a:t>
              </a:r>
            </a:p>
          </p:txBody>
        </p:sp>
        <p:sp>
          <p:nvSpPr>
            <p:cNvPr id="86" name="Text Box 34"/>
            <p:cNvSpPr txBox="1">
              <a:spLocks noChangeArrowheads="1"/>
            </p:cNvSpPr>
            <p:nvPr/>
          </p:nvSpPr>
          <p:spPr bwMode="auto">
            <a:xfrm>
              <a:off x="2833705" y="5865669"/>
              <a:ext cx="327025" cy="211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000">
                  <a:solidFill>
                    <a:prstClr val="black"/>
                  </a:solidFill>
                </a:rPr>
                <a:t>6 cm</a:t>
              </a:r>
            </a:p>
          </p:txBody>
        </p:sp>
        <p:sp>
          <p:nvSpPr>
            <p:cNvPr id="87" name="Rectangle 35"/>
            <p:cNvSpPr>
              <a:spLocks noChangeArrowheads="1"/>
            </p:cNvSpPr>
            <p:nvPr/>
          </p:nvSpPr>
          <p:spPr bwMode="auto">
            <a:xfrm>
              <a:off x="2797191" y="3254232"/>
              <a:ext cx="319088" cy="2857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8" name="Rectangle 36" descr="Konturierte Raute"/>
            <p:cNvSpPr>
              <a:spLocks noChangeArrowheads="1"/>
            </p:cNvSpPr>
            <p:nvPr/>
          </p:nvSpPr>
          <p:spPr bwMode="auto">
            <a:xfrm rot="10800000">
              <a:off x="2798779" y="3546332"/>
              <a:ext cx="317500" cy="134302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9" name="Rectangle 37" descr="Konturierte Raute"/>
            <p:cNvSpPr>
              <a:spLocks noChangeArrowheads="1"/>
            </p:cNvSpPr>
            <p:nvPr/>
          </p:nvSpPr>
          <p:spPr bwMode="auto">
            <a:xfrm>
              <a:off x="2797191" y="2866882"/>
              <a:ext cx="319088" cy="379412"/>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0" name="Line 38"/>
            <p:cNvSpPr>
              <a:spLocks noChangeShapeType="1"/>
            </p:cNvSpPr>
            <p:nvPr/>
          </p:nvSpPr>
          <p:spPr bwMode="auto">
            <a:xfrm rot="-5400000">
              <a:off x="2813066" y="3238357"/>
              <a:ext cx="285750" cy="317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1" name="Line 39"/>
            <p:cNvSpPr>
              <a:spLocks noChangeShapeType="1"/>
            </p:cNvSpPr>
            <p:nvPr/>
          </p:nvSpPr>
          <p:spPr bwMode="auto">
            <a:xfrm rot="16200000" flipV="1">
              <a:off x="2815448" y="3242325"/>
              <a:ext cx="279400" cy="315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2" name="Rectangle 40"/>
            <p:cNvSpPr>
              <a:spLocks noChangeArrowheads="1"/>
            </p:cNvSpPr>
            <p:nvPr/>
          </p:nvSpPr>
          <p:spPr bwMode="auto">
            <a:xfrm>
              <a:off x="2797191" y="4889357"/>
              <a:ext cx="319088" cy="287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3" name="Line 41"/>
            <p:cNvSpPr>
              <a:spLocks noChangeShapeType="1"/>
            </p:cNvSpPr>
            <p:nvPr/>
          </p:nvSpPr>
          <p:spPr bwMode="auto">
            <a:xfrm rot="-5400000">
              <a:off x="2812272" y="4874276"/>
              <a:ext cx="287337" cy="3175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4" name="Line 42"/>
            <p:cNvSpPr>
              <a:spLocks noChangeShapeType="1"/>
            </p:cNvSpPr>
            <p:nvPr/>
          </p:nvSpPr>
          <p:spPr bwMode="auto">
            <a:xfrm rot="16200000" flipV="1">
              <a:off x="2813860" y="4879038"/>
              <a:ext cx="282575" cy="3159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5" name="Rectangle 43" descr="Konturierte Raute"/>
            <p:cNvSpPr>
              <a:spLocks noChangeArrowheads="1"/>
            </p:cNvSpPr>
            <p:nvPr/>
          </p:nvSpPr>
          <p:spPr bwMode="auto">
            <a:xfrm>
              <a:off x="2797191" y="5187807"/>
              <a:ext cx="319088" cy="69850"/>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6" name="Rectangle 44"/>
            <p:cNvSpPr>
              <a:spLocks noChangeArrowheads="1"/>
            </p:cNvSpPr>
            <p:nvPr/>
          </p:nvSpPr>
          <p:spPr bwMode="auto">
            <a:xfrm>
              <a:off x="2736866" y="2860532"/>
              <a:ext cx="42863" cy="24034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0000"/>
                  </a:solidFill>
                </a14:hiddenFill>
              </a:ext>
            </a:extLst>
          </p:spPr>
          <p:txBody>
            <a:bodyPr/>
            <a:lstStyle/>
            <a:p>
              <a:endParaRPr lang="de-DE">
                <a:solidFill>
                  <a:prstClr val="black"/>
                </a:solidFill>
              </a:endParaRPr>
            </a:p>
          </p:txBody>
        </p:sp>
        <p:grpSp>
          <p:nvGrpSpPr>
            <p:cNvPr id="97" name="Group 45"/>
            <p:cNvGrpSpPr>
              <a:grpSpLocks/>
            </p:cNvGrpSpPr>
            <p:nvPr/>
          </p:nvGrpSpPr>
          <p:grpSpPr bwMode="auto">
            <a:xfrm>
              <a:off x="2695591" y="3320907"/>
              <a:ext cx="42863" cy="147637"/>
              <a:chOff x="3718" y="1473"/>
              <a:chExt cx="19" cy="93"/>
            </a:xfrm>
          </p:grpSpPr>
          <p:sp>
            <p:nvSpPr>
              <p:cNvPr id="98" name="Rectangle 46"/>
              <p:cNvSpPr>
                <a:spLocks noChangeArrowheads="1"/>
              </p:cNvSpPr>
              <p:nvPr/>
            </p:nvSpPr>
            <p:spPr bwMode="auto">
              <a:xfrm rot="-21600000">
                <a:off x="3718" y="1473"/>
                <a:ext cx="19" cy="93"/>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9" name="Line 47"/>
              <p:cNvSpPr>
                <a:spLocks noChangeShapeType="1"/>
              </p:cNvSpPr>
              <p:nvPr/>
            </p:nvSpPr>
            <p:spPr bwMode="auto">
              <a:xfrm rot="-21600000">
                <a:off x="3719" y="1475"/>
                <a:ext cx="16" cy="87"/>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0" name="Line 48"/>
              <p:cNvSpPr>
                <a:spLocks noChangeShapeType="1"/>
              </p:cNvSpPr>
              <p:nvPr/>
            </p:nvSpPr>
            <p:spPr bwMode="auto">
              <a:xfrm flipH="1">
                <a:off x="3719" y="1475"/>
                <a:ext cx="16" cy="87"/>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sp>
          <p:nvSpPr>
            <p:cNvPr id="101" name="Rectangle 49" descr="Krähenfüße"/>
            <p:cNvSpPr>
              <a:spLocks noChangeArrowheads="1"/>
            </p:cNvSpPr>
            <p:nvPr/>
          </p:nvSpPr>
          <p:spPr bwMode="auto">
            <a:xfrm>
              <a:off x="2659079" y="2871644"/>
              <a:ext cx="30162" cy="2389188"/>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grpSp>
          <p:nvGrpSpPr>
            <p:cNvPr id="102" name="Group 50"/>
            <p:cNvGrpSpPr>
              <a:grpSpLocks/>
            </p:cNvGrpSpPr>
            <p:nvPr/>
          </p:nvGrpSpPr>
          <p:grpSpPr bwMode="auto">
            <a:xfrm>
              <a:off x="2692416" y="4944919"/>
              <a:ext cx="42863" cy="147638"/>
              <a:chOff x="3718" y="1473"/>
              <a:chExt cx="19" cy="93"/>
            </a:xfrm>
          </p:grpSpPr>
          <p:sp>
            <p:nvSpPr>
              <p:cNvPr id="103" name="Rectangle 51"/>
              <p:cNvSpPr>
                <a:spLocks noChangeArrowheads="1"/>
              </p:cNvSpPr>
              <p:nvPr/>
            </p:nvSpPr>
            <p:spPr bwMode="auto">
              <a:xfrm rot="-21600000">
                <a:off x="3718" y="1473"/>
                <a:ext cx="19" cy="93"/>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4" name="Line 52"/>
              <p:cNvSpPr>
                <a:spLocks noChangeShapeType="1"/>
              </p:cNvSpPr>
              <p:nvPr/>
            </p:nvSpPr>
            <p:spPr bwMode="auto">
              <a:xfrm rot="-21600000">
                <a:off x="3719" y="1475"/>
                <a:ext cx="16" cy="87"/>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5" name="Line 53"/>
              <p:cNvSpPr>
                <a:spLocks noChangeShapeType="1"/>
              </p:cNvSpPr>
              <p:nvPr/>
            </p:nvSpPr>
            <p:spPr bwMode="auto">
              <a:xfrm flipH="1">
                <a:off x="3719" y="1475"/>
                <a:ext cx="16" cy="87"/>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grpSp>
        <p:sp>
          <p:nvSpPr>
            <p:cNvPr id="106" name="Line 54"/>
            <p:cNvSpPr>
              <a:spLocks noChangeShapeType="1"/>
            </p:cNvSpPr>
            <p:nvPr/>
          </p:nvSpPr>
          <p:spPr bwMode="auto">
            <a:xfrm>
              <a:off x="2787666" y="2868469"/>
              <a:ext cx="0" cy="239712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grpSp>
      <p:sp>
        <p:nvSpPr>
          <p:cNvPr id="107" name="Text Box 55"/>
          <p:cNvSpPr txBox="1">
            <a:spLocks noChangeArrowheads="1"/>
          </p:cNvSpPr>
          <p:nvPr/>
        </p:nvSpPr>
        <p:spPr bwMode="auto">
          <a:xfrm>
            <a:off x="2363930" y="4881977"/>
            <a:ext cx="2181225"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800" dirty="0" smtClean="0">
                <a:solidFill>
                  <a:prstClr val="black"/>
                </a:solidFill>
              </a:rPr>
              <a:t>Innendämmung mit Holzständern </a:t>
            </a:r>
            <a:r>
              <a:rPr lang="de-DE" altLang="de-DE" sz="1800" dirty="0">
                <a:solidFill>
                  <a:prstClr val="black"/>
                </a:solidFill>
              </a:rPr>
              <a:t>und Dampfbremse</a:t>
            </a:r>
          </a:p>
        </p:txBody>
      </p:sp>
      <p:sp>
        <p:nvSpPr>
          <p:cNvPr id="108" name="Text Box 56"/>
          <p:cNvSpPr txBox="1">
            <a:spLocks noChangeArrowheads="1"/>
          </p:cNvSpPr>
          <p:nvPr/>
        </p:nvSpPr>
        <p:spPr bwMode="auto">
          <a:xfrm>
            <a:off x="3990411" y="2589555"/>
            <a:ext cx="1841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1800" dirty="0">
                <a:solidFill>
                  <a:prstClr val="black"/>
                </a:solidFill>
              </a:rPr>
              <a:t>von oben</a:t>
            </a:r>
          </a:p>
          <a:p>
            <a:r>
              <a:rPr lang="de-DE" altLang="de-DE" sz="1800" dirty="0">
                <a:solidFill>
                  <a:prstClr val="black"/>
                </a:solidFill>
              </a:rPr>
              <a:t>betrachtet</a:t>
            </a:r>
          </a:p>
        </p:txBody>
      </p:sp>
      <p:pic>
        <p:nvPicPr>
          <p:cNvPr id="10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3450" y="1522907"/>
            <a:ext cx="2485139" cy="2725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Außenwand</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113"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prstClr val="black">
                    <a:lumMod val="75000"/>
                    <a:lumOff val="25000"/>
                  </a:prstClr>
                </a:solidFill>
                <a:latin typeface="Arial" pitchFamily="34" charset="0"/>
                <a:cs typeface="Arial" pitchFamily="34" charset="0"/>
              </a:rPr>
              <a:t>Dämmung der </a:t>
            </a:r>
            <a:r>
              <a:rPr lang="de-DE" sz="2800" dirty="0" smtClean="0">
                <a:solidFill>
                  <a:prstClr val="black">
                    <a:lumMod val="75000"/>
                    <a:lumOff val="25000"/>
                  </a:prstClr>
                </a:solidFill>
                <a:latin typeface="Arial" pitchFamily="34" charset="0"/>
                <a:cs typeface="Arial" pitchFamily="34" charset="0"/>
              </a:rPr>
              <a:t>Außenwände</a:t>
            </a:r>
          </a:p>
          <a:p>
            <a:pPr algn="l" eaLnBrk="1" hangingPunct="1"/>
            <a:r>
              <a:rPr lang="de-DE" sz="2800" dirty="0" smtClean="0">
                <a:solidFill>
                  <a:prstClr val="black">
                    <a:lumMod val="75000"/>
                    <a:lumOff val="25000"/>
                  </a:prstClr>
                </a:solidFill>
                <a:latin typeface="Arial" pitchFamily="34" charset="0"/>
                <a:cs typeface="Arial" pitchFamily="34" charset="0"/>
              </a:rPr>
              <a:t>mit </a:t>
            </a:r>
            <a:r>
              <a:rPr lang="de-DE" sz="2800" dirty="0">
                <a:solidFill>
                  <a:prstClr val="black">
                    <a:lumMod val="75000"/>
                    <a:lumOff val="25000"/>
                  </a:prstClr>
                </a:solidFill>
                <a:latin typeface="Arial" pitchFamily="34" charset="0"/>
                <a:cs typeface="Arial" pitchFamily="34" charset="0"/>
              </a:rPr>
              <a:t>Innendämmung</a:t>
            </a:r>
          </a:p>
        </p:txBody>
      </p:sp>
      <p:sp>
        <p:nvSpPr>
          <p:cNvPr id="114" name="Textfeld 113"/>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Quellen Fotos: IWU Darmstadt, Energiesparinformationen Nr. 11</a:t>
            </a:r>
            <a:endParaRPr lang="de-DE" sz="1200" dirty="0">
              <a:solidFill>
                <a:prstClr val="black"/>
              </a:solidFill>
            </a:endParaRPr>
          </a:p>
        </p:txBody>
      </p:sp>
    </p:spTree>
    <p:extLst>
      <p:ext uri="{BB962C8B-B14F-4D97-AF65-F5344CB8AC3E}">
        <p14:creationId xmlns:p14="http://schemas.microsoft.com/office/powerpoint/2010/main" val="262241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lstStyle/>
          <a:p>
            <a:r>
              <a:rPr lang="de-DE" altLang="de-DE" sz="2800" dirty="0" smtClean="0"/>
              <a:t>Innendämmung</a:t>
            </a:r>
            <a:br>
              <a:rPr lang="de-DE" altLang="de-DE" sz="2800" dirty="0" smtClean="0"/>
            </a:br>
            <a:endParaRPr lang="de-DE" altLang="de-DE" sz="2800" dirty="0"/>
          </a:p>
        </p:txBody>
      </p:sp>
      <p:pic>
        <p:nvPicPr>
          <p:cNvPr id="897029"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300" y="1735520"/>
            <a:ext cx="3500804" cy="425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7030"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32437" y="2161151"/>
            <a:ext cx="3979985"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Einbindung der Innenwand</a:t>
            </a:r>
            <a:endParaRPr lang="de-DE" sz="2800" dirty="0">
              <a:solidFill>
                <a:prstClr val="black">
                  <a:lumMod val="75000"/>
                  <a:lumOff val="25000"/>
                </a:prstClr>
              </a:solidFill>
              <a:latin typeface="Arial" pitchFamily="34" charset="0"/>
              <a:cs typeface="Arial" pitchFamily="34" charset="0"/>
            </a:endParaRPr>
          </a:p>
        </p:txBody>
      </p:sp>
      <p:sp>
        <p:nvSpPr>
          <p:cNvPr id="7" name="Textfeld 6"/>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Quellen Fotos: IWU Darmstadt, Energiesparinformationen Nr. 11</a:t>
            </a:r>
            <a:endParaRPr lang="de-DE" sz="1200" dirty="0">
              <a:solidFill>
                <a:prstClr val="black"/>
              </a:solidFill>
            </a:endParaRPr>
          </a:p>
        </p:txBody>
      </p:sp>
    </p:spTree>
    <p:extLst>
      <p:ext uri="{BB962C8B-B14F-4D97-AF65-F5344CB8AC3E}">
        <p14:creationId xmlns:p14="http://schemas.microsoft.com/office/powerpoint/2010/main" val="1839676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7379" y="1714926"/>
            <a:ext cx="2803185" cy="396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0178" name="Rectangle 2"/>
          <p:cNvSpPr>
            <a:spLocks noGrp="1" noChangeArrowheads="1"/>
          </p:cNvSpPr>
          <p:nvPr>
            <p:ph type="title"/>
          </p:nvPr>
        </p:nvSpPr>
        <p:spPr/>
        <p:txBody>
          <a:bodyPr/>
          <a:lstStyle/>
          <a:p>
            <a:r>
              <a:rPr lang="de-DE" altLang="de-DE" sz="2800" dirty="0" smtClean="0">
                <a:solidFill>
                  <a:schemeClr val="tx1">
                    <a:lumMod val="75000"/>
                    <a:lumOff val="25000"/>
                  </a:schemeClr>
                </a:solidFill>
              </a:rPr>
              <a:t>Der Energiekennwert</a:t>
            </a:r>
            <a:r>
              <a:rPr lang="de-DE" altLang="de-DE" sz="2800" dirty="0" smtClean="0">
                <a:solidFill>
                  <a:srgbClr val="C00000"/>
                </a:solidFill>
              </a:rPr>
              <a:t/>
            </a:r>
            <a:br>
              <a:rPr lang="de-DE" altLang="de-DE" sz="2800" dirty="0" smtClean="0">
                <a:solidFill>
                  <a:srgbClr val="C00000"/>
                </a:solidFill>
              </a:rPr>
            </a:br>
            <a:endParaRPr lang="de-DE" altLang="de-DE" sz="2800" dirty="0">
              <a:solidFill>
                <a:srgbClr val="C00000"/>
              </a:solidFill>
            </a:endParaRPr>
          </a:p>
        </p:txBody>
      </p:sp>
      <p:sp>
        <p:nvSpPr>
          <p:cNvPr id="690179" name="Rectangle 3"/>
          <p:cNvSpPr>
            <a:spLocks noGrp="1" noChangeArrowheads="1"/>
          </p:cNvSpPr>
          <p:nvPr>
            <p:ph sz="half" idx="4294967295"/>
          </p:nvPr>
        </p:nvSpPr>
        <p:spPr>
          <a:xfrm>
            <a:off x="391632" y="1485900"/>
            <a:ext cx="4327281" cy="4610100"/>
          </a:xfrm>
          <a:prstGeom prst="rect">
            <a:avLst/>
          </a:prstGeom>
        </p:spPr>
        <p:txBody>
          <a:bodyPr/>
          <a:lstStyle/>
          <a:p>
            <a:pPr marL="0" indent="0">
              <a:buNone/>
            </a:pPr>
            <a:r>
              <a:rPr lang="de-DE" altLang="de-DE" sz="2000" b="1" dirty="0" smtClean="0">
                <a:solidFill>
                  <a:schemeClr val="tx1">
                    <a:lumMod val="75000"/>
                    <a:lumOff val="25000"/>
                  </a:schemeClr>
                </a:solidFill>
                <a:latin typeface="Arial" pitchFamily="34" charset="0"/>
                <a:cs typeface="Arial" pitchFamily="34" charset="0"/>
              </a:rPr>
              <a:t>Bestehendes </a:t>
            </a:r>
            <a:r>
              <a:rPr lang="de-DE" altLang="de-DE" sz="2000" b="1" dirty="0">
                <a:solidFill>
                  <a:schemeClr val="tx1">
                    <a:lumMod val="75000"/>
                    <a:lumOff val="25000"/>
                  </a:schemeClr>
                </a:solidFill>
                <a:latin typeface="Arial" pitchFamily="34" charset="0"/>
                <a:cs typeface="Arial" pitchFamily="34" charset="0"/>
              </a:rPr>
              <a:t>Gebäude</a:t>
            </a:r>
          </a:p>
          <a:p>
            <a:r>
              <a:rPr lang="de-DE" altLang="de-DE" sz="1800" dirty="0">
                <a:solidFill>
                  <a:schemeClr val="tx1">
                    <a:lumMod val="75000"/>
                    <a:lumOff val="25000"/>
                  </a:schemeClr>
                </a:solidFill>
                <a:latin typeface="Arial" pitchFamily="34" charset="0"/>
                <a:cs typeface="Arial" pitchFamily="34" charset="0"/>
              </a:rPr>
              <a:t>150 m</a:t>
            </a:r>
            <a:r>
              <a:rPr lang="de-DE" altLang="de-DE" sz="1800" baseline="30000" dirty="0">
                <a:solidFill>
                  <a:schemeClr val="tx1">
                    <a:lumMod val="75000"/>
                    <a:lumOff val="25000"/>
                  </a:schemeClr>
                </a:solidFill>
                <a:latin typeface="Arial" pitchFamily="34" charset="0"/>
                <a:cs typeface="Arial" pitchFamily="34" charset="0"/>
              </a:rPr>
              <a:t>2</a:t>
            </a:r>
            <a:r>
              <a:rPr lang="de-DE" altLang="de-DE" sz="1800" dirty="0">
                <a:solidFill>
                  <a:schemeClr val="tx1">
                    <a:lumMod val="75000"/>
                    <a:lumOff val="25000"/>
                  </a:schemeClr>
                </a:solidFill>
                <a:latin typeface="Arial" pitchFamily="34" charset="0"/>
                <a:cs typeface="Arial" pitchFamily="34" charset="0"/>
              </a:rPr>
              <a:t> Wohn- und Nutzfläche</a:t>
            </a:r>
          </a:p>
          <a:p>
            <a:r>
              <a:rPr lang="de-DE" altLang="de-DE" sz="1800" dirty="0">
                <a:solidFill>
                  <a:schemeClr val="tx1">
                    <a:lumMod val="75000"/>
                    <a:lumOff val="25000"/>
                  </a:schemeClr>
                </a:solidFill>
                <a:latin typeface="Arial" pitchFamily="34" charset="0"/>
                <a:cs typeface="Arial" pitchFamily="34" charset="0"/>
              </a:rPr>
              <a:t>Ölheizung mit zentraler Warmwasserbereitung</a:t>
            </a:r>
          </a:p>
          <a:p>
            <a:r>
              <a:rPr lang="de-DE" altLang="de-DE" sz="1800" dirty="0">
                <a:solidFill>
                  <a:schemeClr val="tx1">
                    <a:lumMod val="75000"/>
                    <a:lumOff val="25000"/>
                  </a:schemeClr>
                </a:solidFill>
                <a:latin typeface="Arial" pitchFamily="34" charset="0"/>
                <a:cs typeface="Arial" pitchFamily="34" charset="0"/>
              </a:rPr>
              <a:t>Jahresheizölverbrauch: 2850 Liter</a:t>
            </a:r>
          </a:p>
          <a:p>
            <a:r>
              <a:rPr lang="de-DE" altLang="de-DE" sz="1800" dirty="0">
                <a:solidFill>
                  <a:schemeClr val="tx1">
                    <a:lumMod val="75000"/>
                    <a:lumOff val="25000"/>
                  </a:schemeClr>
                </a:solidFill>
                <a:latin typeface="Arial" pitchFamily="34" charset="0"/>
                <a:cs typeface="Arial" pitchFamily="34" charset="0"/>
              </a:rPr>
              <a:t>1 Liter Heizöl = 10 kWh</a:t>
            </a:r>
          </a:p>
          <a:p>
            <a:endParaRPr lang="de-DE" altLang="de-DE" sz="1400" dirty="0">
              <a:solidFill>
                <a:schemeClr val="tx1">
                  <a:lumMod val="75000"/>
                  <a:lumOff val="25000"/>
                </a:schemeClr>
              </a:solidFill>
              <a:latin typeface="Arial" pitchFamily="34" charset="0"/>
              <a:cs typeface="Arial" pitchFamily="34" charset="0"/>
            </a:endParaRPr>
          </a:p>
          <a:p>
            <a:pPr marL="0" indent="0">
              <a:buNone/>
            </a:pPr>
            <a:r>
              <a:rPr lang="de-DE" altLang="de-DE" sz="2000" b="1" dirty="0">
                <a:solidFill>
                  <a:schemeClr val="tx1">
                    <a:lumMod val="75000"/>
                    <a:lumOff val="25000"/>
                  </a:schemeClr>
                </a:solidFill>
                <a:latin typeface="Arial" pitchFamily="34" charset="0"/>
                <a:cs typeface="Arial" pitchFamily="34" charset="0"/>
              </a:rPr>
              <a:t>Energiekennwert</a:t>
            </a:r>
            <a:r>
              <a:rPr lang="de-DE" altLang="de-DE" sz="1800" dirty="0">
                <a:solidFill>
                  <a:schemeClr val="tx1">
                    <a:lumMod val="75000"/>
                    <a:lumOff val="25000"/>
                  </a:schemeClr>
                </a:solidFill>
                <a:latin typeface="Arial" pitchFamily="34" charset="0"/>
                <a:cs typeface="Arial" pitchFamily="34" charset="0"/>
              </a:rPr>
              <a:t>:</a:t>
            </a:r>
          </a:p>
          <a:p>
            <a:pPr marL="0" indent="0">
              <a:buNone/>
            </a:pPr>
            <a:r>
              <a:rPr lang="de-DE" altLang="de-DE" sz="1800" dirty="0">
                <a:solidFill>
                  <a:schemeClr val="tx1">
                    <a:lumMod val="75000"/>
                    <a:lumOff val="25000"/>
                  </a:schemeClr>
                </a:solidFill>
                <a:latin typeface="Arial" pitchFamily="34" charset="0"/>
                <a:cs typeface="Arial" pitchFamily="34" charset="0"/>
              </a:rPr>
              <a:t>28.500 kWh / 150 m</a:t>
            </a:r>
            <a:r>
              <a:rPr lang="de-DE" altLang="de-DE" sz="1800" baseline="30000" dirty="0">
                <a:solidFill>
                  <a:schemeClr val="tx1">
                    <a:lumMod val="75000"/>
                    <a:lumOff val="25000"/>
                  </a:schemeClr>
                </a:solidFill>
                <a:latin typeface="Arial" pitchFamily="34" charset="0"/>
                <a:cs typeface="Arial" pitchFamily="34" charset="0"/>
              </a:rPr>
              <a:t>2</a:t>
            </a:r>
            <a:r>
              <a:rPr lang="de-DE" altLang="de-DE" sz="1800" dirty="0">
                <a:solidFill>
                  <a:schemeClr val="tx1">
                    <a:lumMod val="75000"/>
                    <a:lumOff val="25000"/>
                  </a:schemeClr>
                </a:solidFill>
                <a:latin typeface="Arial" pitchFamily="34" charset="0"/>
                <a:cs typeface="Arial" pitchFamily="34" charset="0"/>
              </a:rPr>
              <a:t> </a:t>
            </a:r>
            <a:r>
              <a:rPr lang="de-DE" altLang="de-DE" sz="1800" dirty="0" smtClean="0">
                <a:solidFill>
                  <a:schemeClr val="tx1">
                    <a:lumMod val="75000"/>
                    <a:lumOff val="25000"/>
                  </a:schemeClr>
                </a:solidFill>
                <a:latin typeface="Arial" pitchFamily="34" charset="0"/>
                <a:cs typeface="Arial" pitchFamily="34" charset="0"/>
              </a:rPr>
              <a:t>=</a:t>
            </a:r>
          </a:p>
          <a:p>
            <a:pPr marL="0" indent="0">
              <a:buNone/>
            </a:pPr>
            <a:r>
              <a:rPr lang="de-DE" altLang="de-DE" sz="2400" b="1" dirty="0" smtClean="0">
                <a:solidFill>
                  <a:srgbClr val="C00000"/>
                </a:solidFill>
              </a:rPr>
              <a:t>190 </a:t>
            </a:r>
            <a:r>
              <a:rPr lang="de-DE" altLang="de-DE" sz="2400" b="1" dirty="0">
                <a:solidFill>
                  <a:srgbClr val="C00000"/>
                </a:solidFill>
              </a:rPr>
              <a:t>kWh/m</a:t>
            </a:r>
            <a:r>
              <a:rPr lang="de-DE" altLang="de-DE" sz="2400" b="1" baseline="30000" dirty="0">
                <a:solidFill>
                  <a:srgbClr val="C00000"/>
                </a:solidFill>
              </a:rPr>
              <a:t>2   </a:t>
            </a:r>
            <a:r>
              <a:rPr lang="de-DE" altLang="de-DE" sz="2400" b="1" dirty="0">
                <a:solidFill>
                  <a:srgbClr val="C00000"/>
                </a:solidFill>
              </a:rPr>
              <a:t>im Jahr </a:t>
            </a:r>
          </a:p>
          <a:p>
            <a:endParaRPr lang="de-DE" altLang="de-DE" sz="2400" b="1" dirty="0">
              <a:solidFill>
                <a:srgbClr val="FF3300"/>
              </a:solidFill>
            </a:endParaRPr>
          </a:p>
        </p:txBody>
      </p:sp>
      <p:sp>
        <p:nvSpPr>
          <p:cNvPr id="690181" name="AutoShape 5"/>
          <p:cNvSpPr>
            <a:spLocks noChangeArrowheads="1"/>
          </p:cNvSpPr>
          <p:nvPr/>
        </p:nvSpPr>
        <p:spPr bwMode="auto">
          <a:xfrm>
            <a:off x="1755531" y="5056188"/>
            <a:ext cx="2952750" cy="1249362"/>
          </a:xfrm>
          <a:prstGeom prst="cloudCallout">
            <a:avLst>
              <a:gd name="adj1" fmla="val -67047"/>
              <a:gd name="adj2" fmla="val -57880"/>
            </a:avLst>
          </a:prstGeom>
          <a:solidFill>
            <a:srgbClr val="FFCC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7200" rIns="18000" bIns="10800"/>
          <a:lstStyle/>
          <a:p>
            <a:pPr algn="ctr"/>
            <a:r>
              <a:rPr lang="de-DE" altLang="de-DE" sz="2200" b="1" dirty="0">
                <a:solidFill>
                  <a:prstClr val="black"/>
                </a:solidFill>
              </a:rPr>
              <a:t>Ist das jetzt viel oder wenig?</a:t>
            </a:r>
          </a:p>
        </p:txBody>
      </p:sp>
      <p:sp>
        <p:nvSpPr>
          <p:cNvPr id="690183" name="Oval 7"/>
          <p:cNvSpPr>
            <a:spLocks noChangeArrowheads="1"/>
          </p:cNvSpPr>
          <p:nvPr/>
        </p:nvSpPr>
        <p:spPr bwMode="auto">
          <a:xfrm>
            <a:off x="4708281" y="1901084"/>
            <a:ext cx="2356338" cy="495300"/>
          </a:xfrm>
          <a:prstGeom prst="ellipse">
            <a:avLst/>
          </a:prstGeom>
          <a:noFill/>
          <a:ln w="31750">
            <a:solidFill>
              <a:srgbClr val="FF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latin typeface="Arial" pitchFamily="34" charset="0"/>
                <a:cs typeface="Arial" pitchFamily="34" charset="0"/>
              </a:rPr>
              <a:t>Bewertungskriterium für Gebäude</a:t>
            </a:r>
          </a:p>
        </p:txBody>
      </p:sp>
    </p:spTree>
    <p:extLst>
      <p:ext uri="{BB962C8B-B14F-4D97-AF65-F5344CB8AC3E}">
        <p14:creationId xmlns:p14="http://schemas.microsoft.com/office/powerpoint/2010/main" val="251451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p:txBody>
          <a:bodyPr/>
          <a:lstStyle/>
          <a:p>
            <a:r>
              <a:rPr lang="de-DE" altLang="de-DE" sz="2800" dirty="0" smtClean="0"/>
              <a:t>Innendämmung</a:t>
            </a:r>
            <a:br>
              <a:rPr lang="de-DE" altLang="de-DE" sz="2800" dirty="0" smtClean="0"/>
            </a:br>
            <a:endParaRPr lang="de-DE" altLang="de-DE" sz="2800" dirty="0"/>
          </a:p>
        </p:txBody>
      </p:sp>
      <p:graphicFrame>
        <p:nvGraphicFramePr>
          <p:cNvPr id="898096" name="Group 48"/>
          <p:cNvGraphicFramePr>
            <a:graphicFrameLocks noGrp="1"/>
          </p:cNvGraphicFramePr>
          <p:nvPr>
            <p:ph idx="4294967295"/>
            <p:extLst>
              <p:ext uri="{D42A27DB-BD31-4B8C-83A1-F6EECF244321}">
                <p14:modId xmlns:p14="http://schemas.microsoft.com/office/powerpoint/2010/main" val="4006458663"/>
              </p:ext>
            </p:extLst>
          </p:nvPr>
        </p:nvGraphicFramePr>
        <p:xfrm>
          <a:off x="528846" y="1605530"/>
          <a:ext cx="8238865" cy="3921274"/>
        </p:xfrm>
        <a:graphic>
          <a:graphicData uri="http://schemas.openxmlformats.org/drawingml/2006/table">
            <a:tbl>
              <a:tblPr/>
              <a:tblGrid>
                <a:gridCol w="3447731"/>
                <a:gridCol w="2519916"/>
                <a:gridCol w="2271218"/>
              </a:tblGrid>
              <a:tr h="350863">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rgbClr val="C00000"/>
                          </a:solidFill>
                          <a:effectLst/>
                          <a:latin typeface="Arial" charset="0"/>
                        </a:rPr>
                        <a:t>Materialien</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rgbClr val="C00000"/>
                          </a:solidFill>
                          <a:effectLst/>
                          <a:latin typeface="Arial" charset="0"/>
                        </a:rPr>
                        <a:t>Wärmeleitfähigkeit</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rgbClr val="C00000"/>
                          </a:solidFill>
                          <a:effectLst/>
                          <a:latin typeface="Arial" charset="0"/>
                        </a:rPr>
                        <a:t>Brandschutzklasse</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8246">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Mineralfaser-Dämmplatten</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λ=0,035 / 0,040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(A1, A2)</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767">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err="1" smtClean="0">
                          <a:ln>
                            <a:noFill/>
                          </a:ln>
                          <a:solidFill>
                            <a:schemeClr val="tx1">
                              <a:lumMod val="75000"/>
                              <a:lumOff val="25000"/>
                            </a:schemeClr>
                          </a:solidFill>
                          <a:effectLst/>
                          <a:latin typeface="Arial" charset="0"/>
                        </a:rPr>
                        <a:t>Polystyrolplatten</a:t>
                      </a:r>
                      <a:r>
                        <a:rPr kumimoji="0" lang="de-DE" altLang="de-DE" sz="1600" b="1" i="0" u="none" strike="noStrike" cap="none" normalizeH="0" baseline="0" dirty="0" smtClean="0">
                          <a:ln>
                            <a:noFill/>
                          </a:ln>
                          <a:solidFill>
                            <a:schemeClr val="tx1">
                              <a:lumMod val="75000"/>
                              <a:lumOff val="25000"/>
                            </a:schemeClr>
                          </a:solidFill>
                          <a:effectLst/>
                          <a:latin typeface="Arial" charset="0"/>
                        </a:rPr>
                        <a:t> </a:t>
                      </a:r>
                      <a:r>
                        <a:rPr kumimoji="0" lang="de-DE" altLang="de-DE" sz="1600" b="0" i="0" u="none" strike="noStrike" cap="none" normalizeH="0" baseline="0" dirty="0" smtClean="0">
                          <a:ln>
                            <a:noFill/>
                          </a:ln>
                          <a:solidFill>
                            <a:schemeClr val="tx1"/>
                          </a:solidFill>
                          <a:effectLst/>
                          <a:latin typeface="Arial" charset="0"/>
                        </a:rPr>
                        <a:t>PS 15 + PS 20</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λ=0,030-0,040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(B1)</a:t>
                      </a:r>
                      <a:endParaRPr kumimoji="0" lang="de-DE" altLang="de-DE" sz="1800" b="0" i="0" u="none" strike="noStrike" cap="none" normalizeH="0" baseline="0" dirty="0" smtClean="0">
                        <a:ln>
                          <a:noFill/>
                        </a:ln>
                        <a:solidFill>
                          <a:schemeClr val="tx1"/>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194">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Schaumglasplatten</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λ=0,045 W/(m K)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(A1)</a:t>
                      </a:r>
                      <a:endParaRPr kumimoji="0" lang="de-DE" altLang="de-DE" sz="1800" b="0" i="0" u="none" strike="noStrike" cap="none" normalizeH="0" baseline="0" dirty="0" smtClean="0">
                        <a:ln>
                          <a:noFill/>
                        </a:ln>
                        <a:solidFill>
                          <a:schemeClr val="tx1"/>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55760">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Zellulosedämmstoff </a:t>
                      </a:r>
                      <a:r>
                        <a:rPr kumimoji="0" lang="de-DE" altLang="de-DE" sz="1600" b="0" i="0" u="none" strike="noStrike" cap="none" normalizeH="0" baseline="0" dirty="0" smtClean="0">
                          <a:ln>
                            <a:noFill/>
                          </a:ln>
                          <a:solidFill>
                            <a:schemeClr val="tx1"/>
                          </a:solidFill>
                          <a:effectLst/>
                          <a:latin typeface="Arial" charset="0"/>
                        </a:rPr>
                        <a:t>im </a:t>
                      </a:r>
                      <a:r>
                        <a:rPr kumimoji="0" lang="de-DE" altLang="de-DE" sz="1600" b="0" i="0" u="none" strike="noStrike" cap="none" normalizeH="0" baseline="0" dirty="0" err="1" smtClean="0">
                          <a:ln>
                            <a:noFill/>
                          </a:ln>
                          <a:solidFill>
                            <a:schemeClr val="tx1"/>
                          </a:solidFill>
                          <a:effectLst/>
                          <a:latin typeface="Arial" charset="0"/>
                        </a:rPr>
                        <a:t>Anspritzverfahren</a:t>
                      </a:r>
                      <a:r>
                        <a:rPr kumimoji="0" lang="de-DE" altLang="de-DE" sz="1600" b="0" i="0" u="none" strike="noStrike" cap="none" normalizeH="0" baseline="0" dirty="0" smtClean="0">
                          <a:ln>
                            <a:noFill/>
                          </a:ln>
                          <a:solidFill>
                            <a:schemeClr val="tx1"/>
                          </a:solidFill>
                          <a:effectLst/>
                          <a:latin typeface="Arial" charset="0"/>
                        </a:rPr>
                        <a:t> (Flocken)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 0,040-0,045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(B1, B2)</a:t>
                      </a:r>
                      <a:endParaRPr kumimoji="0" lang="de-DE" altLang="de-DE" sz="1800" b="0" i="0" u="none" strike="noStrike" cap="none" normalizeH="0" baseline="0" dirty="0" smtClean="0">
                        <a:ln>
                          <a:noFill/>
                        </a:ln>
                        <a:solidFill>
                          <a:schemeClr val="tx1"/>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0176">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Korkplatten und Korkschrot </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 0,045-0,050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pPr>
                      <a:r>
                        <a:rPr kumimoji="0" lang="de-DE" altLang="de-DE" sz="1800" b="1" i="0" u="none" strike="noStrike" cap="none" normalizeH="0" baseline="0" dirty="0" smtClean="0">
                          <a:ln>
                            <a:noFill/>
                          </a:ln>
                          <a:solidFill>
                            <a:schemeClr val="tx1"/>
                          </a:solidFill>
                          <a:effectLst/>
                          <a:latin typeface="Arial" charset="0"/>
                        </a:rPr>
                        <a:t>(B2)</a:t>
                      </a:r>
                      <a:endParaRPr kumimoji="0" lang="de-DE" altLang="de-DE" sz="1800" b="0" i="0" u="none" strike="noStrike" cap="none" normalizeH="0" baseline="0" dirty="0" smtClean="0">
                        <a:ln>
                          <a:noFill/>
                        </a:ln>
                        <a:solidFill>
                          <a:schemeClr val="tx1"/>
                        </a:solidFill>
                        <a:effectLst/>
                        <a:latin typeface="Arial" charset="0"/>
                      </a:endParaRP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3753">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Schafwolle</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 0,030-0,040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(B2)</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9172">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lumMod val="75000"/>
                              <a:lumOff val="25000"/>
                            </a:schemeClr>
                          </a:solidFill>
                          <a:effectLst/>
                          <a:latin typeface="Arial" charset="0"/>
                        </a:rPr>
                        <a:t>Holzweichfaserplatten</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600" b="0" i="0" u="none" strike="noStrike" cap="none" normalizeH="0" baseline="0" dirty="0" smtClean="0">
                          <a:ln>
                            <a:noFill/>
                          </a:ln>
                          <a:solidFill>
                            <a:schemeClr val="tx1"/>
                          </a:solidFill>
                          <a:effectLst/>
                          <a:latin typeface="Arial" charset="0"/>
                        </a:rPr>
                        <a:t>λ= 0,040-0,045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(B2)</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194">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pPr>
                      <a:r>
                        <a:rPr kumimoji="0" lang="de-DE" altLang="de-DE" sz="1600" b="1" i="0" u="none" strike="noStrike" cap="none" normalizeH="0" baseline="0" dirty="0" err="1" smtClean="0">
                          <a:ln>
                            <a:noFill/>
                          </a:ln>
                          <a:solidFill>
                            <a:schemeClr val="tx1">
                              <a:lumMod val="75000"/>
                              <a:lumOff val="25000"/>
                            </a:schemeClr>
                          </a:solidFill>
                          <a:effectLst/>
                          <a:latin typeface="Arial" charset="0"/>
                        </a:rPr>
                        <a:t>Kalciumsilikatplatten</a:t>
                      </a:r>
                      <a:endParaRPr kumimoji="0" lang="de-DE" altLang="de-DE" sz="1600" b="1" i="0" u="none" strike="noStrike" cap="none" normalizeH="0" baseline="0" dirty="0" smtClean="0">
                        <a:ln>
                          <a:noFill/>
                        </a:ln>
                        <a:solidFill>
                          <a:schemeClr val="tx1">
                            <a:lumMod val="75000"/>
                            <a:lumOff val="25000"/>
                          </a:schemeClr>
                        </a:solidFill>
                        <a:effectLst/>
                        <a:latin typeface="Arial" charset="0"/>
                      </a:endParaRP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pPr>
                      <a:r>
                        <a:rPr kumimoji="0" lang="de-DE" altLang="de-DE" sz="1600" b="0" i="0" u="none" strike="noStrike" cap="none" normalizeH="0" baseline="0" dirty="0" smtClean="0">
                          <a:ln>
                            <a:noFill/>
                          </a:ln>
                          <a:solidFill>
                            <a:schemeClr val="tx1"/>
                          </a:solidFill>
                          <a:effectLst/>
                          <a:latin typeface="Arial" charset="0"/>
                        </a:rPr>
                        <a:t>λ=0,060-0,080 W/(m K)</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a:solidFill>
                            <a:schemeClr val="tx1"/>
                          </a:solidFill>
                          <a:latin typeface="Arial" charset="0"/>
                        </a:defRPr>
                      </a:lvl1pPr>
                      <a:lvl2pPr>
                        <a:spcBef>
                          <a:spcPct val="20000"/>
                        </a:spcBef>
                        <a:defRPr>
                          <a:solidFill>
                            <a:schemeClr val="tx1"/>
                          </a:solidFill>
                          <a:latin typeface="Arial" charset="0"/>
                        </a:defRPr>
                      </a:lvl2pPr>
                      <a:lvl3pPr>
                        <a:spcBef>
                          <a:spcPct val="20000"/>
                        </a:spcBef>
                        <a:defRPr>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de-DE" altLang="de-DE" sz="1800" b="1" i="0" u="none" strike="noStrike" cap="none" normalizeH="0" baseline="0" dirty="0" smtClean="0">
                          <a:ln>
                            <a:noFill/>
                          </a:ln>
                          <a:solidFill>
                            <a:schemeClr val="tx1"/>
                          </a:solidFill>
                          <a:effectLst/>
                          <a:latin typeface="Arial" charset="0"/>
                        </a:rPr>
                        <a:t>(A1)</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1194">
                <a:tc>
                  <a:txBody>
                    <a:body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pPr>
                      <a:r>
                        <a:rPr kumimoji="0" lang="de-DE" altLang="de-DE" sz="1600" b="1" i="0" u="none" strike="noStrike" cap="none" normalizeH="0" baseline="0" dirty="0" err="1" smtClean="0">
                          <a:ln>
                            <a:noFill/>
                          </a:ln>
                          <a:solidFill>
                            <a:schemeClr val="tx1">
                              <a:lumMod val="75000"/>
                              <a:lumOff val="25000"/>
                            </a:schemeClr>
                          </a:solidFill>
                          <a:effectLst/>
                          <a:latin typeface="Arial" charset="0"/>
                        </a:rPr>
                        <a:t>Aerogel</a:t>
                      </a:r>
                      <a:r>
                        <a:rPr kumimoji="0" lang="de-DE" altLang="de-DE" sz="1600" b="1" i="0" u="none" strike="noStrike" cap="none" normalizeH="0" baseline="0" dirty="0" smtClean="0">
                          <a:ln>
                            <a:noFill/>
                          </a:ln>
                          <a:solidFill>
                            <a:schemeClr val="tx1">
                              <a:lumMod val="75000"/>
                              <a:lumOff val="25000"/>
                            </a:schemeClr>
                          </a:solidFill>
                          <a:effectLst/>
                          <a:latin typeface="Arial" charset="0"/>
                        </a:rPr>
                        <a:t>-Dämmplatte</a:t>
                      </a:r>
                    </a:p>
                  </a:txBody>
                  <a:tcPr marL="84406" marR="844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10000"/>
                        </a:spcBef>
                        <a:spcAft>
                          <a:spcPct val="0"/>
                        </a:spcAft>
                        <a:buClr>
                          <a:srgbClr val="FF3300"/>
                        </a:buClr>
                        <a:buSzTx/>
                        <a:buFont typeface="Wingdings" pitchFamily="2" charset="2"/>
                        <a:buNone/>
                        <a:tabLst/>
                        <a:defRPr/>
                      </a:pPr>
                      <a:r>
                        <a:rPr kumimoji="0" lang="de-DE" altLang="de-DE" sz="1600" b="0" i="0" u="none" strike="noStrike" cap="none" normalizeH="0" baseline="0" dirty="0" smtClean="0">
                          <a:ln>
                            <a:noFill/>
                          </a:ln>
                          <a:solidFill>
                            <a:schemeClr val="tx1"/>
                          </a:solidFill>
                          <a:effectLst/>
                          <a:latin typeface="Arial" charset="0"/>
                        </a:rPr>
                        <a:t>λ=0,016 W/(m K)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de-DE" altLang="de-DE" sz="1800" b="1" i="0" u="none" strike="noStrike" cap="none" normalizeH="0" baseline="0" dirty="0" smtClean="0">
                          <a:ln>
                            <a:noFill/>
                          </a:ln>
                          <a:solidFill>
                            <a:schemeClr val="tx1"/>
                          </a:solidFill>
                          <a:effectLst/>
                          <a:latin typeface="Arial" charset="0"/>
                        </a:rPr>
                        <a:t>(B2)</a:t>
                      </a:r>
                    </a:p>
                  </a:txBody>
                  <a:tcPr marL="84406" marR="844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8095" name="Text Box 47"/>
          <p:cNvSpPr txBox="1">
            <a:spLocks noChangeArrowheads="1"/>
          </p:cNvSpPr>
          <p:nvPr/>
        </p:nvSpPr>
        <p:spPr bwMode="auto">
          <a:xfrm>
            <a:off x="433149" y="5696370"/>
            <a:ext cx="8338699"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10000"/>
              </a:spcBef>
              <a:buClr>
                <a:srgbClr val="FF3300"/>
              </a:buClr>
              <a:buFont typeface="Wingdings" pitchFamily="2" charset="2"/>
              <a:buNone/>
            </a:pPr>
            <a:r>
              <a:rPr lang="de-DE" altLang="de-DE" sz="1600" b="1" dirty="0"/>
              <a:t>Brandschutzklassen: </a:t>
            </a:r>
            <a:r>
              <a:rPr lang="de-DE" altLang="de-DE" sz="1600" b="1" dirty="0" smtClean="0"/>
              <a:t>A1</a:t>
            </a:r>
            <a:r>
              <a:rPr lang="de-DE" altLang="de-DE" sz="1600" b="1" dirty="0"/>
              <a:t>, A2 = nicht brennbar; </a:t>
            </a:r>
            <a:r>
              <a:rPr lang="de-DE" altLang="de-DE" sz="1600" b="1" dirty="0" smtClean="0"/>
              <a:t>B1</a:t>
            </a:r>
            <a:r>
              <a:rPr lang="de-DE" altLang="de-DE" sz="1600" b="1" dirty="0"/>
              <a:t>= schwer entflammbar</a:t>
            </a:r>
            <a:r>
              <a:rPr lang="de-DE" altLang="de-DE" sz="1600" b="1" dirty="0" smtClean="0"/>
              <a:t>;</a:t>
            </a:r>
          </a:p>
          <a:p>
            <a:pPr>
              <a:spcBef>
                <a:spcPct val="10000"/>
              </a:spcBef>
              <a:buClr>
                <a:srgbClr val="FF3300"/>
              </a:buClr>
              <a:buFont typeface="Wingdings" pitchFamily="2" charset="2"/>
              <a:buNone/>
            </a:pPr>
            <a:r>
              <a:rPr lang="de-DE" altLang="de-DE" sz="1600" b="1" dirty="0" smtClean="0"/>
              <a:t>B2=normal </a:t>
            </a:r>
            <a:r>
              <a:rPr lang="de-DE" altLang="de-DE" sz="1600" b="1" dirty="0"/>
              <a:t>entflammbar.</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Geeignete Dämmstoffe</a:t>
            </a:r>
            <a:endParaRPr lang="de-DE" sz="2800" dirty="0" smtClean="0">
              <a:solidFill>
                <a:prstClr val="black">
                  <a:lumMod val="75000"/>
                  <a:lumOff val="25000"/>
                </a:prstClr>
              </a:solidFill>
              <a:latin typeface="Arial" pitchFamily="34" charset="0"/>
              <a:cs typeface="Arial" pitchFamily="34" charset="0"/>
            </a:endParaRPr>
          </a:p>
        </p:txBody>
      </p:sp>
      <p:sp>
        <p:nvSpPr>
          <p:cNvPr id="7" name="Textfeld 6"/>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 IWU Darmstadt, Energiesparinformationen Nr. 11</a:t>
            </a:r>
            <a:endParaRPr lang="de-DE" sz="1200" dirty="0">
              <a:solidFill>
                <a:prstClr val="black"/>
              </a:solidFill>
            </a:endParaRPr>
          </a:p>
        </p:txBody>
      </p:sp>
    </p:spTree>
    <p:extLst>
      <p:ext uri="{BB962C8B-B14F-4D97-AF65-F5344CB8AC3E}">
        <p14:creationId xmlns:p14="http://schemas.microsoft.com/office/powerpoint/2010/main" val="200436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4" name="Rectangle 2"/>
          <p:cNvSpPr>
            <a:spLocks noGrp="1" noChangeArrowheads="1"/>
          </p:cNvSpPr>
          <p:nvPr>
            <p:ph type="title"/>
          </p:nvPr>
        </p:nvSpPr>
        <p:spPr/>
        <p:txBody>
          <a:bodyPr/>
          <a:lstStyle/>
          <a:p>
            <a:r>
              <a:rPr lang="de-DE" altLang="de-DE" sz="2800" dirty="0" smtClean="0"/>
              <a:t>Innendämmung</a:t>
            </a:r>
            <a:br>
              <a:rPr lang="de-DE" altLang="de-DE" sz="2800" dirty="0" smtClean="0"/>
            </a:br>
            <a:endParaRPr lang="de-DE" altLang="de-DE" sz="2800" dirty="0"/>
          </a:p>
        </p:txBody>
      </p:sp>
      <p:pic>
        <p:nvPicPr>
          <p:cNvPr id="899077" name="Picture 5"/>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0050" b="3009"/>
          <a:stretch/>
        </p:blipFill>
        <p:spPr bwMode="auto">
          <a:xfrm>
            <a:off x="238483" y="1361468"/>
            <a:ext cx="8530004" cy="51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Energieverluste durch die Außenwand</a:t>
            </a:r>
            <a:endParaRPr lang="de-DE" sz="2800" dirty="0">
              <a:solidFill>
                <a:prstClr val="black">
                  <a:lumMod val="75000"/>
                  <a:lumOff val="25000"/>
                </a:prstClr>
              </a:solidFill>
              <a:latin typeface="Arial" pitchFamily="34" charset="0"/>
              <a:cs typeface="Arial" pitchFamily="34" charset="0"/>
            </a:endParaRPr>
          </a:p>
        </p:txBody>
      </p:sp>
      <p:sp>
        <p:nvSpPr>
          <p:cNvPr id="6" name="Textfeld 5"/>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 IWU Darmstadt, Energiesparinformationen Nr. 11</a:t>
            </a:r>
            <a:endParaRPr lang="de-DE" sz="1200" dirty="0">
              <a:solidFill>
                <a:prstClr val="black"/>
              </a:solidFill>
            </a:endParaRPr>
          </a:p>
        </p:txBody>
      </p:sp>
    </p:spTree>
    <p:extLst>
      <p:ext uri="{BB962C8B-B14F-4D97-AF65-F5344CB8AC3E}">
        <p14:creationId xmlns:p14="http://schemas.microsoft.com/office/powerpoint/2010/main" val="3403031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p:txBody>
          <a:bodyPr/>
          <a:lstStyle/>
          <a:p>
            <a:r>
              <a:rPr lang="de-DE" altLang="de-DE" sz="2800" dirty="0" smtClean="0"/>
              <a:t>Innendämmung</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900101" name="Text Box 5"/>
          <p:cNvSpPr txBox="1">
            <a:spLocks noChangeArrowheads="1"/>
          </p:cNvSpPr>
          <p:nvPr/>
        </p:nvSpPr>
        <p:spPr bwMode="auto">
          <a:xfrm>
            <a:off x="485279" y="2205665"/>
            <a:ext cx="519250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Clr>
                <a:schemeClr val="tx1">
                  <a:lumMod val="75000"/>
                  <a:lumOff val="25000"/>
                </a:schemeClr>
              </a:buClr>
              <a:buFont typeface="Arial" pitchFamily="34" charset="0"/>
              <a:buChar char="•"/>
            </a:pPr>
            <a:r>
              <a:rPr lang="de-DE" altLang="de-DE" sz="2000" b="1" dirty="0" err="1" smtClean="0">
                <a:solidFill>
                  <a:schemeClr val="tx1">
                    <a:lumMod val="75000"/>
                    <a:lumOff val="25000"/>
                  </a:schemeClr>
                </a:solidFill>
              </a:rPr>
              <a:t>Polyethylenfolien</a:t>
            </a:r>
            <a:r>
              <a:rPr lang="de-DE" altLang="de-DE" sz="2000" b="1" dirty="0" smtClean="0">
                <a:solidFill>
                  <a:schemeClr val="tx1">
                    <a:lumMod val="75000"/>
                    <a:lumOff val="25000"/>
                  </a:schemeClr>
                </a:solidFill>
              </a:rPr>
              <a:t> z.</a:t>
            </a:r>
            <a:r>
              <a:rPr lang="de-DE" altLang="de-DE" sz="2000" dirty="0" smtClean="0">
                <a:solidFill>
                  <a:schemeClr val="tx1">
                    <a:lumMod val="75000"/>
                    <a:lumOff val="25000"/>
                  </a:schemeClr>
                </a:solidFill>
              </a:rPr>
              <a:t>B</a:t>
            </a:r>
            <a:r>
              <a:rPr lang="de-DE" altLang="de-DE" sz="2000" dirty="0">
                <a:solidFill>
                  <a:schemeClr val="tx1">
                    <a:lumMod val="75000"/>
                    <a:lumOff val="25000"/>
                  </a:schemeClr>
                </a:solidFill>
              </a:rPr>
              <a:t>. 0,2 - 0,3 </a:t>
            </a:r>
            <a:r>
              <a:rPr lang="de-DE" altLang="de-DE" sz="2000" dirty="0" smtClean="0">
                <a:solidFill>
                  <a:schemeClr val="tx1">
                    <a:lumMod val="75000"/>
                    <a:lumOff val="25000"/>
                  </a:schemeClr>
                </a:solidFill>
              </a:rPr>
              <a:t>mm</a:t>
            </a:r>
            <a:endParaRPr lang="de-DE" altLang="de-DE" sz="2000" b="1" dirty="0">
              <a:solidFill>
                <a:schemeClr val="tx1">
                  <a:lumMod val="75000"/>
                  <a:lumOff val="25000"/>
                </a:schemeClr>
              </a:solidFill>
            </a:endParaRPr>
          </a:p>
          <a:p>
            <a:pPr marL="342900" indent="-342900">
              <a:spcBef>
                <a:spcPts val="6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Kraftpapiere, </a:t>
            </a:r>
            <a:r>
              <a:rPr lang="de-DE" altLang="de-DE" sz="2000" b="1" dirty="0" smtClean="0">
                <a:solidFill>
                  <a:schemeClr val="tx1">
                    <a:lumMod val="75000"/>
                    <a:lumOff val="25000"/>
                  </a:schemeClr>
                </a:solidFill>
              </a:rPr>
              <a:t> </a:t>
            </a:r>
            <a:r>
              <a:rPr lang="de-DE" altLang="de-DE" sz="2000" dirty="0" err="1" smtClean="0">
                <a:solidFill>
                  <a:schemeClr val="tx1">
                    <a:lumMod val="75000"/>
                    <a:lumOff val="25000"/>
                  </a:schemeClr>
                </a:solidFill>
              </a:rPr>
              <a:t>auftapeziert</a:t>
            </a:r>
            <a:r>
              <a:rPr lang="de-DE" altLang="de-DE" sz="2000" dirty="0" smtClean="0">
                <a:solidFill>
                  <a:schemeClr val="tx1">
                    <a:lumMod val="75000"/>
                    <a:lumOff val="25000"/>
                  </a:schemeClr>
                </a:solidFill>
              </a:rPr>
              <a:t> </a:t>
            </a:r>
            <a:r>
              <a:rPr lang="de-DE" altLang="de-DE" sz="2000" dirty="0">
                <a:solidFill>
                  <a:schemeClr val="tx1">
                    <a:lumMod val="75000"/>
                    <a:lumOff val="25000"/>
                  </a:schemeClr>
                </a:solidFill>
              </a:rPr>
              <a:t>oder wie Folien </a:t>
            </a:r>
            <a:r>
              <a:rPr lang="de-DE" altLang="de-DE" sz="2000" dirty="0" smtClean="0">
                <a:solidFill>
                  <a:schemeClr val="tx1">
                    <a:lumMod val="75000"/>
                    <a:lumOff val="25000"/>
                  </a:schemeClr>
                </a:solidFill>
              </a:rPr>
              <a:t>verlegt </a:t>
            </a:r>
            <a:r>
              <a:rPr lang="de-DE" altLang="de-DE" sz="2000" b="1" dirty="0" smtClean="0">
                <a:solidFill>
                  <a:schemeClr val="tx1">
                    <a:lumMod val="75000"/>
                    <a:lumOff val="25000"/>
                  </a:schemeClr>
                </a:solidFill>
              </a:rPr>
              <a:t>Dampfbremspappen</a:t>
            </a:r>
            <a:endParaRPr lang="de-DE" altLang="de-DE" sz="2000" b="1" dirty="0">
              <a:solidFill>
                <a:schemeClr val="tx1">
                  <a:lumMod val="75000"/>
                  <a:lumOff val="25000"/>
                </a:schemeClr>
              </a:solidFill>
            </a:endParaRPr>
          </a:p>
          <a:p>
            <a:pPr marL="342900" indent="-342900">
              <a:spcBef>
                <a:spcPts val="6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Schaumglasplatten </a:t>
            </a:r>
            <a:r>
              <a:rPr lang="de-DE" altLang="de-DE" sz="2000" dirty="0">
                <a:solidFill>
                  <a:schemeClr val="tx1">
                    <a:lumMod val="75000"/>
                    <a:lumOff val="25000"/>
                  </a:schemeClr>
                </a:solidFill>
              </a:rPr>
              <a:t>(dampfdichter Dämmstoff für stark </a:t>
            </a:r>
            <a:r>
              <a:rPr lang="de-DE" altLang="de-DE" sz="2000" dirty="0" smtClean="0">
                <a:solidFill>
                  <a:schemeClr val="tx1">
                    <a:lumMod val="75000"/>
                    <a:lumOff val="25000"/>
                  </a:schemeClr>
                </a:solidFill>
              </a:rPr>
              <a:t>feuchtebelastete </a:t>
            </a:r>
            <a:r>
              <a:rPr lang="de-DE" altLang="de-DE" sz="2000" dirty="0">
                <a:solidFill>
                  <a:schemeClr val="tx1">
                    <a:lumMod val="75000"/>
                    <a:lumOff val="25000"/>
                  </a:schemeClr>
                </a:solidFill>
              </a:rPr>
              <a:t>Räume, z. B. Schwimmbäder</a:t>
            </a:r>
            <a:r>
              <a:rPr lang="de-DE" altLang="de-DE" sz="2000" dirty="0" smtClean="0">
                <a:solidFill>
                  <a:schemeClr val="tx1">
                    <a:lumMod val="75000"/>
                    <a:lumOff val="25000"/>
                  </a:schemeClr>
                </a:solidFill>
              </a:rPr>
              <a:t>)</a:t>
            </a:r>
            <a:endParaRPr lang="de-DE" altLang="de-DE" sz="2000" dirty="0">
              <a:solidFill>
                <a:schemeClr val="tx1">
                  <a:lumMod val="75000"/>
                  <a:lumOff val="25000"/>
                </a:schemeClr>
              </a:solidFill>
            </a:endParaRPr>
          </a:p>
          <a:p>
            <a:pPr marL="342900" indent="-342900">
              <a:spcBef>
                <a:spcPts val="6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Dispersionsanstriche, </a:t>
            </a:r>
            <a:r>
              <a:rPr lang="de-DE" altLang="de-DE" sz="2000" b="1" dirty="0" smtClean="0">
                <a:solidFill>
                  <a:schemeClr val="tx1">
                    <a:lumMod val="75000"/>
                    <a:lumOff val="25000"/>
                  </a:schemeClr>
                </a:solidFill>
              </a:rPr>
              <a:t>Ölfarben</a:t>
            </a:r>
            <a:endParaRPr lang="de-DE" altLang="de-DE" sz="2000" b="1" dirty="0">
              <a:solidFill>
                <a:schemeClr val="tx1">
                  <a:lumMod val="75000"/>
                  <a:lumOff val="25000"/>
                </a:schemeClr>
              </a:solidFill>
            </a:endParaRPr>
          </a:p>
          <a:p>
            <a:pPr marL="342900" indent="-342900">
              <a:spcBef>
                <a:spcPts val="6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PU-Anstriche </a:t>
            </a:r>
            <a:r>
              <a:rPr lang="de-DE" altLang="de-DE" sz="2000" dirty="0">
                <a:solidFill>
                  <a:schemeClr val="tx1">
                    <a:lumMod val="75000"/>
                    <a:lumOff val="25000"/>
                  </a:schemeClr>
                </a:solidFill>
              </a:rPr>
              <a:t>(doppelt</a:t>
            </a:r>
            <a:r>
              <a:rPr lang="de-DE" altLang="de-DE" sz="2000" dirty="0" smtClean="0">
                <a:solidFill>
                  <a:schemeClr val="tx1">
                    <a:lumMod val="75000"/>
                    <a:lumOff val="25000"/>
                  </a:schemeClr>
                </a:solidFill>
              </a:rPr>
              <a:t>)</a:t>
            </a:r>
            <a:endParaRPr lang="de-DE" altLang="de-DE" sz="2000" dirty="0" smtClean="0"/>
          </a:p>
        </p:txBody>
      </p:sp>
      <p:sp>
        <p:nvSpPr>
          <p:cNvPr id="7" name="Textfeld 6"/>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 IWU Darmstadt, Energiesparinformationen Nr. 11</a:t>
            </a:r>
            <a:endParaRPr lang="de-DE" sz="1200" dirty="0">
              <a:solidFill>
                <a:prstClr val="black"/>
              </a:solidFill>
            </a:endParaRPr>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Herstellung einer Dampfbremse –</a:t>
            </a:r>
          </a:p>
          <a:p>
            <a:pPr algn="l" eaLnBrk="1" hangingPunct="1"/>
            <a:r>
              <a:rPr lang="de-DE" sz="2800" dirty="0">
                <a:solidFill>
                  <a:prstClr val="black">
                    <a:lumMod val="75000"/>
                    <a:lumOff val="25000"/>
                  </a:prstClr>
                </a:solidFill>
                <a:latin typeface="Arial" pitchFamily="34" charset="0"/>
                <a:cs typeface="Arial" pitchFamily="34" charset="0"/>
              </a:rPr>
              <a:t>m</a:t>
            </a:r>
            <a:r>
              <a:rPr lang="de-DE" sz="2800" dirty="0" smtClean="0">
                <a:solidFill>
                  <a:prstClr val="black">
                    <a:lumMod val="75000"/>
                    <a:lumOff val="25000"/>
                  </a:prstClr>
                </a:solidFill>
                <a:latin typeface="Arial" pitchFamily="34" charset="0"/>
                <a:cs typeface="Arial" pitchFamily="34" charset="0"/>
              </a:rPr>
              <a:t>ögliche Materialien</a:t>
            </a:r>
            <a:endParaRPr lang="de-DE" sz="2800" dirty="0">
              <a:solidFill>
                <a:prstClr val="black">
                  <a:lumMod val="75000"/>
                  <a:lumOff val="25000"/>
                </a:prstClr>
              </a:solidFill>
              <a:latin typeface="Arial" pitchFamily="34" charset="0"/>
              <a:cs typeface="Arial" pitchFamily="34" charset="0"/>
            </a:endParaRPr>
          </a:p>
        </p:txBody>
      </p:sp>
      <p:pic>
        <p:nvPicPr>
          <p:cNvPr id="85709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89"/>
          <a:stretch/>
        </p:blipFill>
        <p:spPr bwMode="auto">
          <a:xfrm>
            <a:off x="6036414" y="2094209"/>
            <a:ext cx="2664000" cy="325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709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482" y="4782215"/>
            <a:ext cx="1334497" cy="133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659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p:txBody>
          <a:bodyPr/>
          <a:lstStyle/>
          <a:p>
            <a:r>
              <a:rPr lang="de-DE" altLang="de-DE" sz="2800" dirty="0" smtClean="0"/>
              <a:t>Innendämmung</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900101" name="Text Box 5"/>
          <p:cNvSpPr txBox="1">
            <a:spLocks noChangeArrowheads="1"/>
          </p:cNvSpPr>
          <p:nvPr/>
        </p:nvSpPr>
        <p:spPr bwMode="auto">
          <a:xfrm>
            <a:off x="485279" y="2210272"/>
            <a:ext cx="5351995"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spcBef>
                <a:spcPts val="400"/>
              </a:spcBef>
              <a:buClr>
                <a:schemeClr val="tx1">
                  <a:lumMod val="75000"/>
                  <a:lumOff val="25000"/>
                </a:schemeClr>
              </a:buClr>
              <a:buFont typeface="Arial" pitchFamily="34" charset="0"/>
              <a:buChar char="•"/>
            </a:pPr>
            <a:r>
              <a:rPr lang="de-DE" altLang="de-DE" sz="2000" b="1" dirty="0" smtClean="0">
                <a:solidFill>
                  <a:schemeClr val="tx1">
                    <a:lumMod val="75000"/>
                    <a:lumOff val="25000"/>
                  </a:schemeClr>
                </a:solidFill>
              </a:rPr>
              <a:t>doppelseitige Klebebänder                    </a:t>
            </a:r>
            <a:r>
              <a:rPr lang="de-DE" altLang="de-DE" sz="2000" dirty="0">
                <a:solidFill>
                  <a:schemeClr val="tx1">
                    <a:lumMod val="75000"/>
                    <a:lumOff val="25000"/>
                  </a:schemeClr>
                </a:solidFill>
              </a:rPr>
              <a:t>(z. B. aus Butylkautschuk)</a:t>
            </a:r>
          </a:p>
          <a:p>
            <a:pPr marL="342900" indent="-342900">
              <a:spcBef>
                <a:spcPts val="4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vorkomprimiertes </a:t>
            </a:r>
            <a:r>
              <a:rPr lang="de-DE" altLang="de-DE" sz="2000" b="1" dirty="0" smtClean="0">
                <a:solidFill>
                  <a:schemeClr val="tx1">
                    <a:lumMod val="75000"/>
                    <a:lumOff val="25000"/>
                  </a:schemeClr>
                </a:solidFill>
              </a:rPr>
              <a:t>Fugendichtungsband</a:t>
            </a:r>
            <a:endParaRPr lang="de-DE" altLang="de-DE" sz="2000" b="1" dirty="0">
              <a:solidFill>
                <a:schemeClr val="tx1">
                  <a:lumMod val="75000"/>
                  <a:lumOff val="25000"/>
                </a:schemeClr>
              </a:solidFill>
            </a:endParaRPr>
          </a:p>
          <a:p>
            <a:pPr marL="342900" indent="-342900">
              <a:spcBef>
                <a:spcPts val="4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Acrylkleber, </a:t>
            </a:r>
            <a:r>
              <a:rPr lang="de-DE" altLang="de-DE" sz="2000" b="1" dirty="0" smtClean="0">
                <a:solidFill>
                  <a:schemeClr val="tx1">
                    <a:lumMod val="75000"/>
                    <a:lumOff val="25000"/>
                  </a:schemeClr>
                </a:solidFill>
              </a:rPr>
              <a:t>Korkkleber</a:t>
            </a:r>
            <a:endParaRPr lang="de-DE" altLang="de-DE" sz="2000" b="1" dirty="0">
              <a:solidFill>
                <a:schemeClr val="tx1">
                  <a:lumMod val="75000"/>
                  <a:lumOff val="25000"/>
                </a:schemeClr>
              </a:solidFill>
            </a:endParaRPr>
          </a:p>
          <a:p>
            <a:pPr marL="342900" indent="-342900">
              <a:spcBef>
                <a:spcPts val="400"/>
              </a:spcBef>
              <a:buClr>
                <a:schemeClr val="tx1">
                  <a:lumMod val="75000"/>
                  <a:lumOff val="25000"/>
                </a:schemeClr>
              </a:buClr>
              <a:buFont typeface="Arial" pitchFamily="34" charset="0"/>
              <a:buChar char="•"/>
            </a:pPr>
            <a:r>
              <a:rPr lang="de-DE" altLang="de-DE" sz="2000" b="1" dirty="0">
                <a:solidFill>
                  <a:schemeClr val="tx1">
                    <a:lumMod val="75000"/>
                    <a:lumOff val="25000"/>
                  </a:schemeClr>
                </a:solidFill>
              </a:rPr>
              <a:t>Silikon- oder </a:t>
            </a:r>
            <a:r>
              <a:rPr lang="de-DE" altLang="de-DE" sz="2000" b="1" dirty="0" smtClean="0">
                <a:solidFill>
                  <a:schemeClr val="tx1">
                    <a:lumMod val="75000"/>
                    <a:lumOff val="25000"/>
                  </a:schemeClr>
                </a:solidFill>
              </a:rPr>
              <a:t>Acryldichtungsmasse      </a:t>
            </a:r>
            <a:r>
              <a:rPr lang="de-DE" altLang="de-DE" sz="2000" dirty="0">
                <a:solidFill>
                  <a:schemeClr val="tx1">
                    <a:lumMod val="75000"/>
                    <a:lumOff val="25000"/>
                  </a:schemeClr>
                </a:solidFill>
              </a:rPr>
              <a:t>für </a:t>
            </a:r>
            <a:r>
              <a:rPr lang="de-DE" altLang="de-DE" sz="2000" dirty="0" smtClean="0">
                <a:solidFill>
                  <a:schemeClr val="tx1">
                    <a:lumMod val="75000"/>
                    <a:lumOff val="25000"/>
                  </a:schemeClr>
                </a:solidFill>
              </a:rPr>
              <a:t>Fugenverschlüsse</a:t>
            </a:r>
            <a:endParaRPr lang="de-DE" altLang="de-DE" sz="2000" dirty="0">
              <a:solidFill>
                <a:schemeClr val="tx1">
                  <a:lumMod val="75000"/>
                  <a:lumOff val="25000"/>
                </a:schemeClr>
              </a:solidFill>
            </a:endParaRPr>
          </a:p>
        </p:txBody>
      </p:sp>
      <p:sp>
        <p:nvSpPr>
          <p:cNvPr id="7" name="Textfeld 6"/>
          <p:cNvSpPr txBox="1"/>
          <p:nvPr/>
        </p:nvSpPr>
        <p:spPr>
          <a:xfrm>
            <a:off x="398863" y="6485669"/>
            <a:ext cx="7544987" cy="276999"/>
          </a:xfrm>
          <a:prstGeom prst="rect">
            <a:avLst/>
          </a:prstGeom>
          <a:noFill/>
        </p:spPr>
        <p:txBody>
          <a:bodyPr wrap="square" rtlCol="0">
            <a:spAutoFit/>
          </a:bodyPr>
          <a:lstStyle/>
          <a:p>
            <a:r>
              <a:rPr lang="de-DE" sz="1200" dirty="0" smtClean="0">
                <a:solidFill>
                  <a:prstClr val="black"/>
                </a:solidFill>
              </a:rPr>
              <a:t>Quelle: IWU Darmstadt, Energiesparinformationen Nr. 11</a:t>
            </a:r>
            <a:endParaRPr lang="de-DE" sz="1200" dirty="0">
              <a:solidFill>
                <a:prstClr val="black"/>
              </a:solidFill>
            </a:endParaRPr>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Herstellung einer Dampfbremse –</a:t>
            </a:r>
          </a:p>
          <a:p>
            <a:pPr algn="l" eaLnBrk="1" hangingPunct="1"/>
            <a:r>
              <a:rPr lang="de-DE" sz="2800" dirty="0">
                <a:solidFill>
                  <a:prstClr val="black">
                    <a:lumMod val="75000"/>
                    <a:lumOff val="25000"/>
                  </a:prstClr>
                </a:solidFill>
                <a:latin typeface="Arial" pitchFamily="34" charset="0"/>
                <a:cs typeface="Arial" pitchFamily="34" charset="0"/>
              </a:rPr>
              <a:t>m</a:t>
            </a:r>
            <a:r>
              <a:rPr lang="de-DE" sz="2800" dirty="0" smtClean="0">
                <a:solidFill>
                  <a:prstClr val="black">
                    <a:lumMod val="75000"/>
                    <a:lumOff val="25000"/>
                  </a:prstClr>
                </a:solidFill>
                <a:latin typeface="Arial" pitchFamily="34" charset="0"/>
                <a:cs typeface="Arial" pitchFamily="34" charset="0"/>
              </a:rPr>
              <a:t>ögliche Materialien</a:t>
            </a:r>
            <a:endParaRPr lang="de-DE" sz="2800" dirty="0">
              <a:solidFill>
                <a:prstClr val="black">
                  <a:lumMod val="75000"/>
                  <a:lumOff val="25000"/>
                </a:prstClr>
              </a:solidFill>
              <a:latin typeface="Arial" pitchFamily="34" charset="0"/>
              <a:cs typeface="Arial" pitchFamily="34" charset="0"/>
            </a:endParaRPr>
          </a:p>
        </p:txBody>
      </p:sp>
      <p:sp>
        <p:nvSpPr>
          <p:cNvPr id="2" name="Rechteck 1"/>
          <p:cNvSpPr/>
          <p:nvPr/>
        </p:nvSpPr>
        <p:spPr>
          <a:xfrm>
            <a:off x="474646" y="4745275"/>
            <a:ext cx="4761046" cy="1200329"/>
          </a:xfrm>
          <a:prstGeom prst="rect">
            <a:avLst/>
          </a:prstGeom>
        </p:spPr>
        <p:txBody>
          <a:bodyPr wrap="square">
            <a:spAutoFit/>
          </a:bodyPr>
          <a:lstStyle/>
          <a:p>
            <a:r>
              <a:rPr lang="de-DE" altLang="de-DE" sz="2400" dirty="0">
                <a:solidFill>
                  <a:schemeClr val="tx1">
                    <a:lumMod val="75000"/>
                    <a:lumOff val="25000"/>
                  </a:schemeClr>
                </a:solidFill>
              </a:rPr>
              <a:t>Die Materialien unterscheiden sich in ihrer dampfbremsenden Wirkung.</a:t>
            </a:r>
          </a:p>
        </p:txBody>
      </p:sp>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889"/>
          <a:stretch/>
        </p:blipFill>
        <p:spPr bwMode="auto">
          <a:xfrm>
            <a:off x="6036414" y="2094209"/>
            <a:ext cx="2664000" cy="325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482" y="4782215"/>
            <a:ext cx="1334497" cy="133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959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title"/>
          </p:nvPr>
        </p:nvSpPr>
        <p:spPr/>
        <p:txBody>
          <a:bodyPr/>
          <a:lstStyle/>
          <a:p>
            <a:r>
              <a:rPr lang="de-DE" altLang="de-DE" sz="2800" dirty="0" smtClean="0"/>
              <a:t>Innendämmung</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8"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Wann kann oder sollte man auf eine</a:t>
            </a:r>
          </a:p>
          <a:p>
            <a:pPr algn="l" eaLnBrk="1" hangingPunct="1"/>
            <a:r>
              <a:rPr lang="de-DE" sz="2800" dirty="0" smtClean="0">
                <a:solidFill>
                  <a:prstClr val="black">
                    <a:lumMod val="75000"/>
                    <a:lumOff val="25000"/>
                  </a:prstClr>
                </a:solidFill>
                <a:latin typeface="Arial" pitchFamily="34" charset="0"/>
                <a:cs typeface="Arial" pitchFamily="34" charset="0"/>
              </a:rPr>
              <a:t>Dampfbremse verzichten?</a:t>
            </a:r>
            <a:endParaRPr lang="de-DE" sz="2800" dirty="0">
              <a:solidFill>
                <a:prstClr val="black">
                  <a:lumMod val="75000"/>
                  <a:lumOff val="25000"/>
                </a:prstClr>
              </a:solidFill>
              <a:latin typeface="Arial" pitchFamily="34" charset="0"/>
              <a:cs typeface="Arial" pitchFamily="34" charset="0"/>
            </a:endParaRPr>
          </a:p>
        </p:txBody>
      </p:sp>
      <p:sp>
        <p:nvSpPr>
          <p:cNvPr id="9" name="Rectangle 4"/>
          <p:cNvSpPr>
            <a:spLocks noChangeArrowheads="1"/>
          </p:cNvSpPr>
          <p:nvPr/>
        </p:nvSpPr>
        <p:spPr bwMode="auto">
          <a:xfrm>
            <a:off x="533264" y="1964307"/>
            <a:ext cx="791962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7800" indent="-177800">
              <a:tabLst>
                <a:tab pos="266700" algn="l"/>
                <a:tab pos="355600" algn="l"/>
              </a:tabLst>
              <a:defRPr sz="2400">
                <a:solidFill>
                  <a:schemeClr val="tx1"/>
                </a:solidFill>
                <a:latin typeface="Times New Roman" pitchFamily="18" charset="0"/>
              </a:defRPr>
            </a:lvl1pPr>
            <a:lvl2pPr>
              <a:tabLst>
                <a:tab pos="266700" algn="l"/>
                <a:tab pos="355600" algn="l"/>
              </a:tabLst>
              <a:defRPr sz="2400">
                <a:solidFill>
                  <a:schemeClr val="tx1"/>
                </a:solidFill>
                <a:latin typeface="Times New Roman" pitchFamily="18" charset="0"/>
              </a:defRPr>
            </a:lvl2pPr>
            <a:lvl3pPr>
              <a:tabLst>
                <a:tab pos="266700" algn="l"/>
                <a:tab pos="355600" algn="l"/>
              </a:tabLst>
              <a:defRPr sz="2400">
                <a:solidFill>
                  <a:schemeClr val="tx1"/>
                </a:solidFill>
                <a:latin typeface="Times New Roman" pitchFamily="18" charset="0"/>
              </a:defRPr>
            </a:lvl3pPr>
            <a:lvl4pPr>
              <a:tabLst>
                <a:tab pos="266700" algn="l"/>
                <a:tab pos="355600" algn="l"/>
              </a:tabLst>
              <a:defRPr sz="2400">
                <a:solidFill>
                  <a:schemeClr val="tx1"/>
                </a:solidFill>
                <a:latin typeface="Times New Roman" pitchFamily="18" charset="0"/>
              </a:defRPr>
            </a:lvl4pPr>
            <a:lvl5pPr>
              <a:tabLst>
                <a:tab pos="266700" algn="l"/>
                <a:tab pos="355600" algn="l"/>
              </a:tabLst>
              <a:defRPr sz="2400">
                <a:solidFill>
                  <a:schemeClr val="tx1"/>
                </a:solidFill>
                <a:latin typeface="Times New Roman" pitchFamily="18" charset="0"/>
              </a:defRPr>
            </a:lvl5pPr>
            <a:lvl6pPr fontAlgn="base">
              <a:spcBef>
                <a:spcPct val="0"/>
              </a:spcBef>
              <a:spcAft>
                <a:spcPct val="0"/>
              </a:spcAft>
              <a:tabLst>
                <a:tab pos="266700" algn="l"/>
                <a:tab pos="355600" algn="l"/>
              </a:tabLst>
              <a:defRPr sz="2400">
                <a:solidFill>
                  <a:schemeClr val="tx1"/>
                </a:solidFill>
                <a:latin typeface="Times New Roman" pitchFamily="18" charset="0"/>
              </a:defRPr>
            </a:lvl6pPr>
            <a:lvl7pPr fontAlgn="base">
              <a:spcBef>
                <a:spcPct val="0"/>
              </a:spcBef>
              <a:spcAft>
                <a:spcPct val="0"/>
              </a:spcAft>
              <a:tabLst>
                <a:tab pos="266700" algn="l"/>
                <a:tab pos="355600" algn="l"/>
              </a:tabLst>
              <a:defRPr sz="2400">
                <a:solidFill>
                  <a:schemeClr val="tx1"/>
                </a:solidFill>
                <a:latin typeface="Times New Roman" pitchFamily="18" charset="0"/>
              </a:defRPr>
            </a:lvl7pPr>
            <a:lvl8pPr fontAlgn="base">
              <a:spcBef>
                <a:spcPct val="0"/>
              </a:spcBef>
              <a:spcAft>
                <a:spcPct val="0"/>
              </a:spcAft>
              <a:tabLst>
                <a:tab pos="266700" algn="l"/>
                <a:tab pos="355600" algn="l"/>
              </a:tabLst>
              <a:defRPr sz="2400">
                <a:solidFill>
                  <a:schemeClr val="tx1"/>
                </a:solidFill>
                <a:latin typeface="Times New Roman" pitchFamily="18" charset="0"/>
              </a:defRPr>
            </a:lvl8pPr>
            <a:lvl9pPr fontAlgn="base">
              <a:spcBef>
                <a:spcPct val="0"/>
              </a:spcBef>
              <a:spcAft>
                <a:spcPct val="0"/>
              </a:spcAft>
              <a:tabLst>
                <a:tab pos="266700" algn="l"/>
                <a:tab pos="355600" algn="l"/>
              </a:tabLst>
              <a:defRPr sz="2400">
                <a:solidFill>
                  <a:schemeClr val="tx1"/>
                </a:solidFill>
                <a:latin typeface="Times New Roman" pitchFamily="18" charset="0"/>
              </a:defRPr>
            </a:lvl9pPr>
          </a:lstStyle>
          <a:p>
            <a:pPr marL="342900" indent="-342900">
              <a:spcBef>
                <a:spcPct val="20000"/>
              </a:spcBef>
              <a:buClr>
                <a:schemeClr val="tx1">
                  <a:lumMod val="75000"/>
                  <a:lumOff val="25000"/>
                </a:schemeClr>
              </a:buClr>
              <a:buFont typeface="Arial" pitchFamily="34" charset="0"/>
              <a:buChar char="•"/>
            </a:pPr>
            <a:r>
              <a:rPr lang="de-DE" altLang="de-DE" sz="2000" dirty="0" smtClean="0">
                <a:latin typeface="Arial" charset="0"/>
              </a:rPr>
              <a:t>Wenn </a:t>
            </a:r>
            <a:r>
              <a:rPr lang="de-DE" altLang="de-DE" sz="2000" dirty="0">
                <a:latin typeface="Arial" charset="0"/>
              </a:rPr>
              <a:t>die Dämmung verputzt ist </a:t>
            </a:r>
            <a:r>
              <a:rPr lang="de-DE" altLang="de-DE" sz="2000" dirty="0" smtClean="0">
                <a:latin typeface="Arial" charset="0"/>
              </a:rPr>
              <a:t>und der </a:t>
            </a:r>
            <a:r>
              <a:rPr lang="de-DE" altLang="de-DE" sz="2000" dirty="0">
                <a:latin typeface="Arial" charset="0"/>
              </a:rPr>
              <a:t>Dämmstoff eine leicht dampfbremsende Wirkung </a:t>
            </a:r>
            <a:r>
              <a:rPr lang="de-DE" altLang="de-DE" sz="2000" dirty="0" smtClean="0">
                <a:latin typeface="Arial" charset="0"/>
              </a:rPr>
              <a:t>hat, </a:t>
            </a:r>
            <a:r>
              <a:rPr lang="de-DE" altLang="de-DE" sz="2000" b="1" dirty="0" smtClean="0">
                <a:solidFill>
                  <a:srgbClr val="C00000"/>
                </a:solidFill>
                <a:latin typeface="Arial" charset="0"/>
              </a:rPr>
              <a:t>kann</a:t>
            </a:r>
            <a:r>
              <a:rPr lang="de-DE" altLang="de-DE" sz="2000" dirty="0" smtClean="0">
                <a:latin typeface="Arial" charset="0"/>
              </a:rPr>
              <a:t> </a:t>
            </a:r>
            <a:r>
              <a:rPr lang="de-DE" altLang="de-DE" sz="2000" dirty="0">
                <a:latin typeface="Arial" charset="0"/>
              </a:rPr>
              <a:t>man auf eine Dampfbremse verzichten.</a:t>
            </a:r>
          </a:p>
          <a:p>
            <a:pPr marL="342900" indent="-342900">
              <a:spcBef>
                <a:spcPts val="1200"/>
              </a:spcBef>
              <a:buClr>
                <a:schemeClr val="tx1">
                  <a:lumMod val="75000"/>
                  <a:lumOff val="25000"/>
                </a:schemeClr>
              </a:buClr>
              <a:buFont typeface="Arial" pitchFamily="34" charset="0"/>
              <a:buChar char="•"/>
            </a:pPr>
            <a:r>
              <a:rPr lang="de-DE" altLang="de-DE" sz="2000" dirty="0" smtClean="0">
                <a:latin typeface="Arial" charset="0"/>
              </a:rPr>
              <a:t>Bei </a:t>
            </a:r>
            <a:r>
              <a:rPr lang="de-DE" altLang="de-DE" sz="2000" dirty="0">
                <a:latin typeface="Arial" charset="0"/>
              </a:rPr>
              <a:t>einer </a:t>
            </a:r>
            <a:r>
              <a:rPr lang="de-DE" altLang="de-DE" sz="2000" dirty="0" err="1">
                <a:solidFill>
                  <a:srgbClr val="C00000"/>
                </a:solidFill>
                <a:latin typeface="Arial" charset="0"/>
              </a:rPr>
              <a:t>bewitterten</a:t>
            </a:r>
            <a:r>
              <a:rPr lang="de-DE" altLang="de-DE" sz="2000" dirty="0">
                <a:solidFill>
                  <a:srgbClr val="C00000"/>
                </a:solidFill>
                <a:latin typeface="Arial" charset="0"/>
              </a:rPr>
              <a:t> Fachwerkfassade </a:t>
            </a:r>
            <a:r>
              <a:rPr lang="de-DE" altLang="de-DE" sz="2000" b="1" dirty="0">
                <a:solidFill>
                  <a:srgbClr val="C00000"/>
                </a:solidFill>
                <a:latin typeface="Arial" charset="0"/>
              </a:rPr>
              <a:t>sollte</a:t>
            </a:r>
            <a:r>
              <a:rPr lang="de-DE" altLang="de-DE" sz="2000" dirty="0">
                <a:solidFill>
                  <a:srgbClr val="C00000"/>
                </a:solidFill>
                <a:latin typeface="Arial" charset="0"/>
              </a:rPr>
              <a:t> </a:t>
            </a:r>
            <a:r>
              <a:rPr lang="de-DE" altLang="de-DE" sz="2000" dirty="0">
                <a:latin typeface="Arial" charset="0"/>
              </a:rPr>
              <a:t>auf eine Dampfbremse </a:t>
            </a:r>
            <a:r>
              <a:rPr lang="de-DE" altLang="de-DE" sz="2000" dirty="0" smtClean="0">
                <a:latin typeface="Arial" charset="0"/>
              </a:rPr>
              <a:t>verzichtet </a:t>
            </a:r>
            <a:r>
              <a:rPr lang="de-DE" altLang="de-DE" sz="2000" dirty="0">
                <a:latin typeface="Arial" charset="0"/>
              </a:rPr>
              <a:t>werden. In diesem Fall kommen nur bestimmte Dämmstoffe in Frage wie z.B. </a:t>
            </a:r>
            <a:r>
              <a:rPr lang="de-DE" altLang="de-DE" sz="2000" dirty="0" err="1">
                <a:latin typeface="Arial" charset="0"/>
              </a:rPr>
              <a:t>Kalziumsilikatplatten</a:t>
            </a:r>
            <a:r>
              <a:rPr lang="de-DE" altLang="de-DE" sz="2000" dirty="0">
                <a:latin typeface="Arial" charset="0"/>
              </a:rPr>
              <a:t>.</a:t>
            </a:r>
          </a:p>
          <a:p>
            <a:pPr marL="324000" indent="-342900">
              <a:spcBef>
                <a:spcPts val="1200"/>
              </a:spcBef>
              <a:buClr>
                <a:schemeClr val="tx1">
                  <a:lumMod val="75000"/>
                  <a:lumOff val="25000"/>
                </a:schemeClr>
              </a:buClr>
              <a:buFont typeface="Arial" pitchFamily="34" charset="0"/>
              <a:buChar char="•"/>
            </a:pPr>
            <a:r>
              <a:rPr lang="de-DE" altLang="de-DE" sz="2000" dirty="0" smtClean="0">
                <a:latin typeface="Arial" charset="0"/>
              </a:rPr>
              <a:t>Alternativ </a:t>
            </a:r>
            <a:r>
              <a:rPr lang="de-DE" altLang="de-DE" sz="2000" dirty="0">
                <a:latin typeface="Arial" charset="0"/>
              </a:rPr>
              <a:t>ist auch der Einsatz einer </a:t>
            </a:r>
            <a:r>
              <a:rPr lang="de-DE" altLang="de-DE" sz="2000" dirty="0" smtClean="0">
                <a:solidFill>
                  <a:srgbClr val="C00000"/>
                </a:solidFill>
                <a:latin typeface="Arial" charset="0"/>
              </a:rPr>
              <a:t>„feuchteadaptiven</a:t>
            </a:r>
            <a:r>
              <a:rPr lang="de-DE" altLang="de-DE" sz="2000" dirty="0">
                <a:solidFill>
                  <a:srgbClr val="C00000"/>
                </a:solidFill>
                <a:latin typeface="Arial" charset="0"/>
              </a:rPr>
              <a:t>“ Dampfbremse</a:t>
            </a:r>
            <a:r>
              <a:rPr lang="de-DE" altLang="de-DE" sz="2000" dirty="0">
                <a:latin typeface="Arial" charset="0"/>
              </a:rPr>
              <a:t> möglich.</a:t>
            </a:r>
          </a:p>
          <a:p>
            <a:pPr>
              <a:spcBef>
                <a:spcPct val="20000"/>
              </a:spcBef>
            </a:pPr>
            <a:endParaRPr lang="de-DE" altLang="de-DE" sz="2000" dirty="0">
              <a:latin typeface="Arial" charset="0"/>
            </a:endParaRPr>
          </a:p>
        </p:txBody>
      </p:sp>
      <p:sp>
        <p:nvSpPr>
          <p:cNvPr id="2" name="Rechteck 1"/>
          <p:cNvSpPr/>
          <p:nvPr/>
        </p:nvSpPr>
        <p:spPr>
          <a:xfrm>
            <a:off x="457181" y="5244671"/>
            <a:ext cx="8569860" cy="461665"/>
          </a:xfrm>
          <a:prstGeom prst="rect">
            <a:avLst/>
          </a:prstGeom>
        </p:spPr>
        <p:txBody>
          <a:bodyPr wrap="square">
            <a:spAutoFit/>
          </a:bodyPr>
          <a:lstStyle/>
          <a:p>
            <a:pPr>
              <a:spcBef>
                <a:spcPct val="20000"/>
              </a:spcBef>
            </a:pPr>
            <a:r>
              <a:rPr lang="de-DE" altLang="de-DE" sz="2400" b="1" dirty="0">
                <a:solidFill>
                  <a:schemeClr val="tx1">
                    <a:lumMod val="75000"/>
                    <a:lumOff val="25000"/>
                  </a:schemeClr>
                </a:solidFill>
              </a:rPr>
              <a:t>Eine</a:t>
            </a:r>
            <a:r>
              <a:rPr lang="de-DE" altLang="de-DE" sz="2400" b="1" dirty="0">
                <a:solidFill>
                  <a:srgbClr val="C00000"/>
                </a:solidFill>
              </a:rPr>
              <a:t> luftdichte Konstruktion </a:t>
            </a:r>
            <a:r>
              <a:rPr lang="de-DE" altLang="de-DE" sz="2400" b="1" dirty="0">
                <a:solidFill>
                  <a:schemeClr val="tx1">
                    <a:lumMod val="75000"/>
                    <a:lumOff val="25000"/>
                  </a:schemeClr>
                </a:solidFill>
              </a:rPr>
              <a:t>muss immer gegeben sein!!</a:t>
            </a:r>
          </a:p>
        </p:txBody>
      </p:sp>
    </p:spTree>
    <p:extLst>
      <p:ext uri="{BB962C8B-B14F-4D97-AF65-F5344CB8AC3E}">
        <p14:creationId xmlns:p14="http://schemas.microsoft.com/office/powerpoint/2010/main" val="17512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Erneuerung der Fenster</a:t>
            </a:r>
            <a:br>
              <a:rPr lang="de-DE" dirty="0" smtClean="0"/>
            </a:br>
            <a:endParaRPr lang="de-DE" dirty="0"/>
          </a:p>
        </p:txBody>
      </p:sp>
      <p:pic>
        <p:nvPicPr>
          <p:cNvPr id="3" name="Grafik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00" y="1338262"/>
            <a:ext cx="5286375" cy="4757738"/>
          </a:xfrm>
          <a:prstGeom prst="rect">
            <a:avLst/>
          </a:prstGeom>
        </p:spPr>
      </p:pic>
      <p:sp>
        <p:nvSpPr>
          <p:cNvPr id="5" name="Rectangle 13"/>
          <p:cNvSpPr>
            <a:spLocks noChangeArrowheads="1"/>
          </p:cNvSpPr>
          <p:nvPr/>
        </p:nvSpPr>
        <p:spPr bwMode="auto">
          <a:xfrm>
            <a:off x="5980028" y="2938547"/>
            <a:ext cx="269724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e-DE" altLang="de-DE" sz="2000" b="1" dirty="0" smtClean="0">
                <a:solidFill>
                  <a:prstClr val="black">
                    <a:lumMod val="75000"/>
                    <a:lumOff val="25000"/>
                  </a:prstClr>
                </a:solidFill>
              </a:rPr>
              <a:t>Gute Aussichten mit energiesparenden Fenstern!</a:t>
            </a:r>
            <a:endParaRPr lang="de-DE" altLang="de-DE" sz="2000" b="1" dirty="0">
              <a:solidFill>
                <a:prstClr val="black">
                  <a:lumMod val="75000"/>
                  <a:lumOff val="25000"/>
                </a:prstClr>
              </a:solidFill>
            </a:endParaRPr>
          </a:p>
        </p:txBody>
      </p:sp>
    </p:spTree>
    <p:extLst>
      <p:ext uri="{BB962C8B-B14F-4D97-AF65-F5344CB8AC3E}">
        <p14:creationId xmlns:p14="http://schemas.microsoft.com/office/powerpoint/2010/main" val="2932145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Erneuerung der Fenster</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pic>
        <p:nvPicPr>
          <p:cNvPr id="4" name="Picture 2" descr="C:\Dokumente und Einstellungen\Bernhard\Eigene Dateien\2. PRIVAT\1. FOTOS\Eifelstraße 23\Ansichten\Vorlagen\Rückansicht1 al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73211" y="1619291"/>
            <a:ext cx="1078523" cy="435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112_12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3376" y="1800225"/>
            <a:ext cx="2984144" cy="397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a:spLocks noChangeArrowheads="1"/>
          </p:cNvSpPr>
          <p:nvPr/>
        </p:nvSpPr>
        <p:spPr bwMode="auto">
          <a:xfrm>
            <a:off x="3494002" y="2376572"/>
            <a:ext cx="422310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Font typeface="Arial" pitchFamily="34" charset="0"/>
              <a:buChar char="•"/>
            </a:pPr>
            <a:r>
              <a:rPr lang="de-DE" altLang="de-DE" sz="2000" b="1" dirty="0">
                <a:solidFill>
                  <a:prstClr val="black">
                    <a:lumMod val="75000"/>
                    <a:lumOff val="25000"/>
                  </a:prstClr>
                </a:solidFill>
              </a:rPr>
              <a:t>Wärmeschutzverglasung	</a:t>
            </a:r>
            <a:br>
              <a:rPr lang="de-DE" altLang="de-DE" sz="2000" b="1" dirty="0">
                <a:solidFill>
                  <a:prstClr val="black">
                    <a:lumMod val="75000"/>
                    <a:lumOff val="25000"/>
                  </a:prstClr>
                </a:solidFill>
              </a:rPr>
            </a:br>
            <a:r>
              <a:rPr lang="de-DE" altLang="de-DE" sz="2000" b="1" dirty="0">
                <a:solidFill>
                  <a:prstClr val="black">
                    <a:lumMod val="75000"/>
                    <a:lumOff val="25000"/>
                  </a:prstClr>
                </a:solidFill>
              </a:rPr>
              <a:t>bei </a:t>
            </a:r>
            <a:r>
              <a:rPr lang="de-DE" altLang="de-DE" sz="2000" b="1" dirty="0" smtClean="0">
                <a:solidFill>
                  <a:prstClr val="black">
                    <a:lumMod val="75000"/>
                    <a:lumOff val="25000"/>
                  </a:prstClr>
                </a:solidFill>
              </a:rPr>
              <a:t>Fenstererneuerung</a:t>
            </a:r>
          </a:p>
          <a:p>
            <a:pPr marL="342900" indent="-342900">
              <a:buFont typeface="Arial" pitchFamily="34" charset="0"/>
              <a:buChar char="•"/>
            </a:pPr>
            <a:endParaRPr lang="de-DE" altLang="de-DE" sz="2000" b="1" dirty="0">
              <a:solidFill>
                <a:prstClr val="black">
                  <a:lumMod val="75000"/>
                  <a:lumOff val="25000"/>
                </a:prstClr>
              </a:solidFill>
            </a:endParaRPr>
          </a:p>
          <a:p>
            <a:pPr marL="342900" indent="-342900">
              <a:buFont typeface="Arial" pitchFamily="34" charset="0"/>
              <a:buChar char="•"/>
            </a:pPr>
            <a:r>
              <a:rPr lang="de-DE" altLang="de-DE" sz="2000" b="1" dirty="0" smtClean="0">
                <a:solidFill>
                  <a:prstClr val="black">
                    <a:lumMod val="75000"/>
                    <a:lumOff val="25000"/>
                  </a:prstClr>
                </a:solidFill>
              </a:rPr>
              <a:t>Kosten  </a:t>
            </a:r>
            <a:r>
              <a:rPr lang="de-DE" altLang="de-DE" sz="2000" b="1" dirty="0">
                <a:solidFill>
                  <a:prstClr val="black">
                    <a:lumMod val="75000"/>
                    <a:lumOff val="25000"/>
                  </a:prstClr>
                </a:solidFill>
              </a:rPr>
              <a:t>250-500 € pro </a:t>
            </a:r>
            <a:r>
              <a:rPr lang="de-DE" altLang="de-DE" sz="2000" b="1" dirty="0" smtClean="0">
                <a:solidFill>
                  <a:prstClr val="black">
                    <a:lumMod val="75000"/>
                    <a:lumOff val="25000"/>
                  </a:prstClr>
                </a:solidFill>
              </a:rPr>
              <a:t>m</a:t>
            </a:r>
            <a:r>
              <a:rPr lang="de-DE" altLang="de-DE" sz="2000" b="1" baseline="30000" dirty="0" smtClean="0">
                <a:solidFill>
                  <a:prstClr val="black">
                    <a:lumMod val="75000"/>
                    <a:lumOff val="25000"/>
                  </a:prstClr>
                </a:solidFill>
              </a:rPr>
              <a:t>2 </a:t>
            </a:r>
            <a:r>
              <a:rPr lang="de-DE" altLang="de-DE" sz="2000" b="1" dirty="0" smtClean="0">
                <a:solidFill>
                  <a:prstClr val="black">
                    <a:lumMod val="75000"/>
                    <a:lumOff val="25000"/>
                  </a:prstClr>
                </a:solidFill>
              </a:rPr>
              <a:t>Je </a:t>
            </a:r>
            <a:r>
              <a:rPr lang="de-DE" altLang="de-DE" sz="2000" b="1" dirty="0">
                <a:solidFill>
                  <a:prstClr val="black">
                    <a:lumMod val="75000"/>
                    <a:lumOff val="25000"/>
                  </a:prstClr>
                </a:solidFill>
              </a:rPr>
              <a:t>nach Qualität von </a:t>
            </a:r>
            <a:r>
              <a:rPr lang="de-DE" altLang="de-DE" sz="2000" b="1" dirty="0" smtClean="0">
                <a:solidFill>
                  <a:prstClr val="black">
                    <a:lumMod val="75000"/>
                    <a:lumOff val="25000"/>
                  </a:prstClr>
                </a:solidFill>
              </a:rPr>
              <a:t>Verglasung </a:t>
            </a:r>
            <a:r>
              <a:rPr lang="de-DE" altLang="de-DE" sz="2000" b="1" dirty="0">
                <a:solidFill>
                  <a:prstClr val="black">
                    <a:lumMod val="75000"/>
                    <a:lumOff val="25000"/>
                  </a:prstClr>
                </a:solidFill>
              </a:rPr>
              <a:t>und Rahmen</a:t>
            </a:r>
          </a:p>
          <a:p>
            <a:pPr marL="342900" indent="-342900">
              <a:buFont typeface="Arial" pitchFamily="34" charset="0"/>
              <a:buChar char="•"/>
            </a:pPr>
            <a:endParaRPr lang="de-DE" altLang="de-DE" sz="2000" b="1" dirty="0">
              <a:solidFill>
                <a:prstClr val="black">
                  <a:lumMod val="75000"/>
                  <a:lumOff val="25000"/>
                </a:prstClr>
              </a:solidFill>
            </a:endParaRPr>
          </a:p>
          <a:p>
            <a:pPr marL="342900" indent="-342900">
              <a:buFont typeface="Arial" pitchFamily="34" charset="0"/>
              <a:buChar char="•"/>
            </a:pPr>
            <a:r>
              <a:rPr lang="de-DE" altLang="de-DE" sz="2000" b="1" dirty="0">
                <a:solidFill>
                  <a:prstClr val="black">
                    <a:lumMod val="75000"/>
                    <a:lumOff val="25000"/>
                  </a:prstClr>
                </a:solidFill>
              </a:rPr>
              <a:t>3-fach-Verglasung </a:t>
            </a:r>
            <a:r>
              <a:rPr lang="de-DE" altLang="de-DE" sz="2000" b="1" dirty="0" smtClean="0">
                <a:solidFill>
                  <a:prstClr val="black">
                    <a:lumMod val="75000"/>
                    <a:lumOff val="25000"/>
                  </a:prstClr>
                </a:solidFill>
              </a:rPr>
              <a:t>kaum teurer </a:t>
            </a:r>
            <a:r>
              <a:rPr lang="de-DE" altLang="de-DE" sz="2000" b="1" dirty="0">
                <a:solidFill>
                  <a:prstClr val="black">
                    <a:lumMod val="75000"/>
                    <a:lumOff val="25000"/>
                  </a:prstClr>
                </a:solidFill>
              </a:rPr>
              <a:t>als 2-fach-Verglasung</a:t>
            </a:r>
          </a:p>
        </p:txBody>
      </p:sp>
      <p:sp>
        <p:nvSpPr>
          <p:cNvPr id="1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a:t>
            </a:r>
            <a:endParaRPr lang="de-DE" altLang="de-DE" sz="1200" dirty="0">
              <a:solidFill>
                <a:srgbClr val="000000"/>
              </a:solidFill>
            </a:endParaRPr>
          </a:p>
        </p:txBody>
      </p:sp>
    </p:spTree>
    <p:extLst>
      <p:ext uri="{BB962C8B-B14F-4D97-AF65-F5344CB8AC3E}">
        <p14:creationId xmlns:p14="http://schemas.microsoft.com/office/powerpoint/2010/main" val="3244203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050"/>
          <p:cNvSpPr>
            <a:spLocks noGrp="1" noChangeArrowheads="1"/>
          </p:cNvSpPr>
          <p:nvPr>
            <p:ph type="title"/>
          </p:nvPr>
        </p:nvSpPr>
        <p:spPr/>
        <p:txBody>
          <a:bodyPr/>
          <a:lstStyle/>
          <a:p>
            <a:r>
              <a:rPr lang="de-DE" altLang="de-DE" sz="2800" dirty="0" smtClean="0"/>
              <a:t>Fenster</a:t>
            </a:r>
            <a:br>
              <a:rPr lang="de-DE" altLang="de-DE" sz="2800" dirty="0" smtClean="0"/>
            </a:br>
            <a:endParaRPr lang="de-DE" altLang="de-DE" sz="2800" dirty="0"/>
          </a:p>
        </p:txBody>
      </p:sp>
      <p:sp>
        <p:nvSpPr>
          <p:cNvPr id="497674" name="Text Box 2058"/>
          <p:cNvSpPr txBox="1">
            <a:spLocks noChangeArrowheads="1"/>
          </p:cNvSpPr>
          <p:nvPr/>
        </p:nvSpPr>
        <p:spPr bwMode="auto">
          <a:xfrm>
            <a:off x="74452" y="5484144"/>
            <a:ext cx="44880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b="1" dirty="0">
                <a:solidFill>
                  <a:schemeClr val="tx1">
                    <a:lumMod val="75000"/>
                    <a:lumOff val="25000"/>
                  </a:schemeClr>
                </a:solidFill>
              </a:rPr>
              <a:t>Isolierverglasung in </a:t>
            </a:r>
            <a:r>
              <a:rPr lang="de-DE" altLang="de-DE" sz="2000" b="1" dirty="0" smtClean="0">
                <a:solidFill>
                  <a:schemeClr val="tx1">
                    <a:lumMod val="75000"/>
                    <a:lumOff val="25000"/>
                  </a:schemeClr>
                </a:solidFill>
              </a:rPr>
              <a:t>Altbauten       </a:t>
            </a:r>
            <a:r>
              <a:rPr lang="de-DE" altLang="de-DE" sz="2000" b="1" dirty="0">
                <a:solidFill>
                  <a:schemeClr val="tx1">
                    <a:lumMod val="75000"/>
                    <a:lumOff val="25000"/>
                  </a:schemeClr>
                </a:solidFill>
              </a:rPr>
              <a:t>U</a:t>
            </a:r>
            <a:r>
              <a:rPr lang="de-DE" altLang="de-DE" sz="2000" b="1" baseline="-25000" dirty="0">
                <a:solidFill>
                  <a:schemeClr val="tx1">
                    <a:lumMod val="75000"/>
                    <a:lumOff val="25000"/>
                  </a:schemeClr>
                </a:solidFill>
              </a:rPr>
              <a:t>G</a:t>
            </a:r>
            <a:r>
              <a:rPr lang="de-DE" altLang="de-DE" sz="2000" b="1" dirty="0">
                <a:solidFill>
                  <a:schemeClr val="tx1">
                    <a:lumMod val="75000"/>
                    <a:lumOff val="25000"/>
                  </a:schemeClr>
                </a:solidFill>
              </a:rPr>
              <a:t> = 2,6 – 3,2 W/(m</a:t>
            </a:r>
            <a:r>
              <a:rPr lang="de-DE" altLang="de-DE" sz="2000" b="1" baseline="30000" dirty="0">
                <a:solidFill>
                  <a:schemeClr val="tx1">
                    <a:lumMod val="75000"/>
                    <a:lumOff val="25000"/>
                  </a:schemeClr>
                </a:solidFill>
              </a:rPr>
              <a:t>2</a:t>
            </a:r>
            <a:r>
              <a:rPr lang="de-DE" altLang="de-DE" sz="2000" b="1" dirty="0">
                <a:solidFill>
                  <a:schemeClr val="tx1">
                    <a:lumMod val="75000"/>
                    <a:lumOff val="25000"/>
                  </a:schemeClr>
                </a:solidFill>
              </a:rPr>
              <a:t> K)</a:t>
            </a:r>
          </a:p>
        </p:txBody>
      </p:sp>
      <p:sp>
        <p:nvSpPr>
          <p:cNvPr id="497675" name="Text Box 2059"/>
          <p:cNvSpPr txBox="1">
            <a:spLocks noChangeArrowheads="1"/>
          </p:cNvSpPr>
          <p:nvPr/>
        </p:nvSpPr>
        <p:spPr bwMode="auto">
          <a:xfrm>
            <a:off x="4558012" y="5484144"/>
            <a:ext cx="370962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b="1" dirty="0" smtClean="0">
                <a:solidFill>
                  <a:schemeClr val="tx1">
                    <a:lumMod val="75000"/>
                    <a:lumOff val="25000"/>
                  </a:schemeClr>
                </a:solidFill>
              </a:rPr>
              <a:t>Wärmeschutzverglasung   U</a:t>
            </a:r>
            <a:r>
              <a:rPr lang="de-DE" altLang="de-DE" sz="2000" b="1" baseline="-25000" dirty="0" smtClean="0">
                <a:solidFill>
                  <a:schemeClr val="tx1">
                    <a:lumMod val="75000"/>
                    <a:lumOff val="25000"/>
                  </a:schemeClr>
                </a:solidFill>
              </a:rPr>
              <a:t>G</a:t>
            </a:r>
            <a:r>
              <a:rPr lang="de-DE" altLang="de-DE" sz="2000" b="1" dirty="0" smtClean="0">
                <a:solidFill>
                  <a:schemeClr val="tx1">
                    <a:lumMod val="75000"/>
                    <a:lumOff val="25000"/>
                  </a:schemeClr>
                </a:solidFill>
              </a:rPr>
              <a:t> </a:t>
            </a:r>
            <a:r>
              <a:rPr lang="de-DE" altLang="de-DE" sz="2000" b="1" dirty="0">
                <a:solidFill>
                  <a:schemeClr val="tx1">
                    <a:lumMod val="75000"/>
                    <a:lumOff val="25000"/>
                  </a:schemeClr>
                </a:solidFill>
              </a:rPr>
              <a:t>= 0,9 – 1,2 (W/m</a:t>
            </a:r>
            <a:r>
              <a:rPr lang="de-DE" altLang="de-DE" sz="2000" b="1" baseline="30000" dirty="0">
                <a:solidFill>
                  <a:schemeClr val="tx1">
                    <a:lumMod val="75000"/>
                    <a:lumOff val="25000"/>
                  </a:schemeClr>
                </a:solidFill>
              </a:rPr>
              <a:t>2</a:t>
            </a:r>
            <a:r>
              <a:rPr lang="de-DE" altLang="de-DE" sz="2000" b="1" dirty="0">
                <a:solidFill>
                  <a:schemeClr val="tx1">
                    <a:lumMod val="75000"/>
                    <a:lumOff val="25000"/>
                  </a:schemeClr>
                </a:solidFill>
              </a:rPr>
              <a:t> K)</a:t>
            </a:r>
          </a:p>
        </p:txBody>
      </p:sp>
      <p:grpSp>
        <p:nvGrpSpPr>
          <p:cNvPr id="2" name="Gruppieren 1"/>
          <p:cNvGrpSpPr/>
          <p:nvPr/>
        </p:nvGrpSpPr>
        <p:grpSpPr>
          <a:xfrm>
            <a:off x="-58721" y="1379414"/>
            <a:ext cx="4668821" cy="4002306"/>
            <a:chOff x="385572" y="1778000"/>
            <a:chExt cx="4668821" cy="4154914"/>
          </a:xfrm>
        </p:grpSpPr>
        <p:sp>
          <p:nvSpPr>
            <p:cNvPr id="497667" name="Rectangle 2051" descr="Diagonal hell nach oben"/>
            <p:cNvSpPr>
              <a:spLocks noChangeArrowheads="1"/>
            </p:cNvSpPr>
            <p:nvPr/>
          </p:nvSpPr>
          <p:spPr bwMode="auto">
            <a:xfrm>
              <a:off x="1852246" y="22352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68" name="Rectangle 2052" descr="Diagonal hell nach oben"/>
            <p:cNvSpPr>
              <a:spLocks noChangeArrowheads="1"/>
            </p:cNvSpPr>
            <p:nvPr/>
          </p:nvSpPr>
          <p:spPr bwMode="auto">
            <a:xfrm>
              <a:off x="2253761" y="22352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3" name="AutoShape 2057"/>
            <p:cNvSpPr>
              <a:spLocks noChangeArrowheads="1"/>
            </p:cNvSpPr>
            <p:nvPr/>
          </p:nvSpPr>
          <p:spPr bwMode="auto">
            <a:xfrm rot="1784293">
              <a:off x="2225920" y="3194050"/>
              <a:ext cx="1340826" cy="520700"/>
            </a:xfrm>
            <a:prstGeom prst="rightArrow">
              <a:avLst>
                <a:gd name="adj1" fmla="val 50000"/>
                <a:gd name="adj2" fmla="val 69741"/>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6" name="Rectangle 2060"/>
            <p:cNvSpPr>
              <a:spLocks noChangeArrowheads="1"/>
            </p:cNvSpPr>
            <p:nvPr/>
          </p:nvSpPr>
          <p:spPr bwMode="auto">
            <a:xfrm rot="1761721">
              <a:off x="1884485" y="2843214"/>
              <a:ext cx="449874" cy="3079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7" name="Rectangle 2061"/>
            <p:cNvSpPr>
              <a:spLocks noChangeArrowheads="1"/>
            </p:cNvSpPr>
            <p:nvPr/>
          </p:nvSpPr>
          <p:spPr bwMode="auto">
            <a:xfrm rot="1761721">
              <a:off x="1058008" y="2482850"/>
              <a:ext cx="902677"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8" name="AutoShape 2062"/>
            <p:cNvSpPr>
              <a:spLocks noChangeArrowheads="1"/>
            </p:cNvSpPr>
            <p:nvPr/>
          </p:nvSpPr>
          <p:spPr bwMode="auto">
            <a:xfrm rot="1745316">
              <a:off x="1733550" y="2995613"/>
              <a:ext cx="82062" cy="304800"/>
            </a:xfrm>
            <a:prstGeom prst="downArrow">
              <a:avLst>
                <a:gd name="adj1" fmla="val 50000"/>
                <a:gd name="adj2" fmla="val 8571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9" name="AutoShape 2063"/>
            <p:cNvSpPr>
              <a:spLocks noChangeArrowheads="1"/>
            </p:cNvSpPr>
            <p:nvPr/>
          </p:nvSpPr>
          <p:spPr bwMode="auto">
            <a:xfrm rot="1745316">
              <a:off x="2146789" y="3181350"/>
              <a:ext cx="82062" cy="304800"/>
            </a:xfrm>
            <a:prstGeom prst="downArrow">
              <a:avLst>
                <a:gd name="adj1" fmla="val 50000"/>
                <a:gd name="adj2" fmla="val 8571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5" name="AutoShape 2069"/>
            <p:cNvSpPr>
              <a:spLocks noChangeArrowheads="1"/>
            </p:cNvSpPr>
            <p:nvPr/>
          </p:nvSpPr>
          <p:spPr bwMode="auto">
            <a:xfrm rot="1784293">
              <a:off x="2222989" y="4570414"/>
              <a:ext cx="1340826" cy="458787"/>
            </a:xfrm>
            <a:prstGeom prst="rightArrow">
              <a:avLst>
                <a:gd name="adj1" fmla="val 50000"/>
                <a:gd name="adj2" fmla="val 79152"/>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6" name="Rectangle 2070"/>
            <p:cNvSpPr>
              <a:spLocks noChangeArrowheads="1"/>
            </p:cNvSpPr>
            <p:nvPr/>
          </p:nvSpPr>
          <p:spPr bwMode="auto">
            <a:xfrm rot="1761721">
              <a:off x="1880089" y="4205288"/>
              <a:ext cx="448408" cy="2857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7" name="Rectangle 2071"/>
            <p:cNvSpPr>
              <a:spLocks noChangeArrowheads="1"/>
            </p:cNvSpPr>
            <p:nvPr/>
          </p:nvSpPr>
          <p:spPr bwMode="auto">
            <a:xfrm rot="1761721">
              <a:off x="1049215" y="3844925"/>
              <a:ext cx="904143"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8" name="AutoShape 2072"/>
            <p:cNvSpPr>
              <a:spLocks noChangeArrowheads="1"/>
            </p:cNvSpPr>
            <p:nvPr/>
          </p:nvSpPr>
          <p:spPr bwMode="auto">
            <a:xfrm rot="1745316">
              <a:off x="1729154" y="4333876"/>
              <a:ext cx="92320" cy="333375"/>
            </a:xfrm>
            <a:prstGeom prst="downArrow">
              <a:avLst>
                <a:gd name="adj1" fmla="val 50000"/>
                <a:gd name="adj2" fmla="val 8333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9" name="AutoShape 2073"/>
            <p:cNvSpPr>
              <a:spLocks noChangeArrowheads="1"/>
            </p:cNvSpPr>
            <p:nvPr/>
          </p:nvSpPr>
          <p:spPr bwMode="auto">
            <a:xfrm rot="1745316">
              <a:off x="2143858" y="4518025"/>
              <a:ext cx="86457" cy="331788"/>
            </a:xfrm>
            <a:prstGeom prst="downArrow">
              <a:avLst>
                <a:gd name="adj1" fmla="val 50000"/>
                <a:gd name="adj2" fmla="val 8856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5" name="Text Box 2079"/>
            <p:cNvSpPr txBox="1">
              <a:spLocks noChangeArrowheads="1"/>
            </p:cNvSpPr>
            <p:nvPr/>
          </p:nvSpPr>
          <p:spPr bwMode="auto">
            <a:xfrm>
              <a:off x="1770185" y="1778000"/>
              <a:ext cx="668215" cy="3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rgbClr val="C00000"/>
                  </a:solidFill>
                </a:rPr>
                <a:t>Luft</a:t>
              </a:r>
            </a:p>
          </p:txBody>
        </p:sp>
        <p:sp>
          <p:nvSpPr>
            <p:cNvPr id="497696" name="Line 2080"/>
            <p:cNvSpPr>
              <a:spLocks noChangeShapeType="1"/>
            </p:cNvSpPr>
            <p:nvPr/>
          </p:nvSpPr>
          <p:spPr bwMode="auto">
            <a:xfrm>
              <a:off x="2074985" y="21082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7699" name="Text Box 2083"/>
            <p:cNvSpPr txBox="1">
              <a:spLocks noChangeArrowheads="1"/>
            </p:cNvSpPr>
            <p:nvPr/>
          </p:nvSpPr>
          <p:spPr bwMode="auto">
            <a:xfrm>
              <a:off x="2555631" y="2362200"/>
              <a:ext cx="750277" cy="543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de-DE" altLang="de-DE"/>
            </a:p>
          </p:txBody>
        </p:sp>
        <p:sp>
          <p:nvSpPr>
            <p:cNvPr id="497700" name="Text Box 2084"/>
            <p:cNvSpPr txBox="1">
              <a:spLocks noChangeArrowheads="1"/>
            </p:cNvSpPr>
            <p:nvPr/>
          </p:nvSpPr>
          <p:spPr bwMode="auto">
            <a:xfrm>
              <a:off x="2512402" y="2689424"/>
              <a:ext cx="2086708" cy="3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smtClean="0">
                  <a:solidFill>
                    <a:schemeClr val="tx1">
                      <a:lumMod val="75000"/>
                      <a:lumOff val="25000"/>
                    </a:schemeClr>
                  </a:solidFill>
                </a:rPr>
                <a:t>Lichtdurchgang  </a:t>
              </a:r>
              <a:r>
                <a:rPr lang="de-DE" altLang="de-DE" sz="1400" b="1" dirty="0">
                  <a:solidFill>
                    <a:srgbClr val="C00000"/>
                  </a:solidFill>
                </a:rPr>
                <a:t>81 %</a:t>
              </a:r>
            </a:p>
          </p:txBody>
        </p:sp>
        <p:sp>
          <p:nvSpPr>
            <p:cNvPr id="497702" name="AutoShape 2086"/>
            <p:cNvSpPr>
              <a:spLocks noChangeArrowheads="1"/>
            </p:cNvSpPr>
            <p:nvPr/>
          </p:nvSpPr>
          <p:spPr bwMode="auto">
            <a:xfrm rot="5430521">
              <a:off x="1788930" y="4843524"/>
              <a:ext cx="84137" cy="115766"/>
            </a:xfrm>
            <a:prstGeom prst="downArrow">
              <a:avLst>
                <a:gd name="adj1" fmla="val 50000"/>
                <a:gd name="adj2" fmla="val 3726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3" name="AutoShape 2087"/>
            <p:cNvSpPr>
              <a:spLocks noChangeArrowheads="1"/>
            </p:cNvSpPr>
            <p:nvPr/>
          </p:nvSpPr>
          <p:spPr bwMode="auto">
            <a:xfrm rot="5430521">
              <a:off x="2191911" y="4846700"/>
              <a:ext cx="84137" cy="115765"/>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4" name="AutoShape 2088"/>
            <p:cNvSpPr>
              <a:spLocks noChangeArrowheads="1"/>
            </p:cNvSpPr>
            <p:nvPr/>
          </p:nvSpPr>
          <p:spPr bwMode="auto">
            <a:xfrm rot="16169479" flipH="1">
              <a:off x="2309874" y="4845967"/>
              <a:ext cx="84137" cy="117231"/>
            </a:xfrm>
            <a:prstGeom prst="downArrow">
              <a:avLst>
                <a:gd name="adj1" fmla="val 50000"/>
                <a:gd name="adj2" fmla="val 3773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5" name="AutoShape 2089"/>
            <p:cNvSpPr>
              <a:spLocks noChangeArrowheads="1"/>
            </p:cNvSpPr>
            <p:nvPr/>
          </p:nvSpPr>
          <p:spPr bwMode="auto">
            <a:xfrm rot="16169479" flipH="1">
              <a:off x="1903230" y="4845111"/>
              <a:ext cx="84138" cy="115766"/>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6" name="Rectangle 2090"/>
            <p:cNvSpPr>
              <a:spLocks noChangeArrowheads="1"/>
            </p:cNvSpPr>
            <p:nvPr/>
          </p:nvSpPr>
          <p:spPr bwMode="auto">
            <a:xfrm>
              <a:off x="1858108" y="4357688"/>
              <a:ext cx="71804" cy="5270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7" name="Rectangle 2091"/>
            <p:cNvSpPr>
              <a:spLocks noChangeArrowheads="1"/>
            </p:cNvSpPr>
            <p:nvPr/>
          </p:nvSpPr>
          <p:spPr bwMode="auto">
            <a:xfrm>
              <a:off x="2258159" y="4468814"/>
              <a:ext cx="73269" cy="4206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5" name="Text Box 2099"/>
            <p:cNvSpPr txBox="1">
              <a:spLocks noChangeArrowheads="1"/>
            </p:cNvSpPr>
            <p:nvPr/>
          </p:nvSpPr>
          <p:spPr bwMode="auto">
            <a:xfrm>
              <a:off x="2515439" y="4050599"/>
              <a:ext cx="2157046" cy="65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Strahlungsdurchgang </a:t>
              </a:r>
            </a:p>
            <a:p>
              <a:pPr algn="ctr">
                <a:spcBef>
                  <a:spcPct val="50000"/>
                </a:spcBef>
              </a:pPr>
              <a:r>
                <a:rPr lang="de-DE" altLang="de-DE" sz="1400" b="1" dirty="0">
                  <a:solidFill>
                    <a:srgbClr val="C00000"/>
                  </a:solidFill>
                </a:rPr>
                <a:t>g = 0,77</a:t>
              </a:r>
            </a:p>
          </p:txBody>
        </p:sp>
        <p:sp>
          <p:nvSpPr>
            <p:cNvPr id="497717" name="Text Box 2101"/>
            <p:cNvSpPr txBox="1">
              <a:spLocks noChangeArrowheads="1"/>
            </p:cNvSpPr>
            <p:nvPr/>
          </p:nvSpPr>
          <p:spPr bwMode="auto">
            <a:xfrm>
              <a:off x="385572" y="4883945"/>
              <a:ext cx="1276350" cy="87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1400" b="1" dirty="0">
                  <a:solidFill>
                    <a:schemeClr val="tx1">
                      <a:lumMod val="75000"/>
                      <a:lumOff val="25000"/>
                    </a:schemeClr>
                  </a:solidFill>
                </a:rPr>
                <a:t>Außen-temperatur </a:t>
              </a:r>
            </a:p>
            <a:p>
              <a:pPr algn="r">
                <a:spcBef>
                  <a:spcPct val="50000"/>
                </a:spcBef>
              </a:pPr>
              <a:r>
                <a:rPr lang="de-DE" altLang="de-DE" sz="1400" b="1" dirty="0">
                  <a:solidFill>
                    <a:schemeClr val="tx1">
                      <a:lumMod val="75000"/>
                      <a:lumOff val="25000"/>
                    </a:schemeClr>
                  </a:solidFill>
                </a:rPr>
                <a:t> = -</a:t>
              </a:r>
              <a:r>
                <a:rPr lang="de-DE" altLang="de-DE" sz="1400" b="1" dirty="0" smtClean="0">
                  <a:solidFill>
                    <a:schemeClr val="tx1">
                      <a:lumMod val="75000"/>
                      <a:lumOff val="25000"/>
                    </a:schemeClr>
                  </a:solidFill>
                </a:rPr>
                <a:t>10°C</a:t>
              </a:r>
              <a:endParaRPr lang="de-DE" altLang="de-DE" sz="1400" b="1" baseline="30000" dirty="0">
                <a:solidFill>
                  <a:schemeClr val="tx1">
                    <a:lumMod val="75000"/>
                    <a:lumOff val="25000"/>
                  </a:schemeClr>
                </a:solidFill>
              </a:endParaRPr>
            </a:p>
          </p:txBody>
        </p:sp>
        <p:sp>
          <p:nvSpPr>
            <p:cNvPr id="497719" name="Text Box 2103"/>
            <p:cNvSpPr txBox="1">
              <a:spLocks noChangeArrowheads="1"/>
            </p:cNvSpPr>
            <p:nvPr/>
          </p:nvSpPr>
          <p:spPr bwMode="auto">
            <a:xfrm>
              <a:off x="2328496" y="5613401"/>
              <a:ext cx="2492833" cy="3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Raumlufttemperatur = </a:t>
              </a:r>
              <a:r>
                <a:rPr lang="de-DE" altLang="de-DE" sz="1400" b="1" dirty="0" smtClean="0">
                  <a:solidFill>
                    <a:schemeClr val="tx1">
                      <a:lumMod val="75000"/>
                      <a:lumOff val="25000"/>
                    </a:schemeClr>
                  </a:solidFill>
                </a:rPr>
                <a:t>20°C</a:t>
              </a:r>
              <a:endParaRPr lang="de-DE" altLang="de-DE" sz="1400" b="1" baseline="30000" dirty="0">
                <a:solidFill>
                  <a:schemeClr val="tx1">
                    <a:lumMod val="75000"/>
                    <a:lumOff val="25000"/>
                  </a:schemeClr>
                </a:solidFill>
              </a:endParaRPr>
            </a:p>
          </p:txBody>
        </p:sp>
        <p:sp>
          <p:nvSpPr>
            <p:cNvPr id="497721" name="Text Box 2105"/>
            <p:cNvSpPr txBox="1">
              <a:spLocks noChangeArrowheads="1"/>
            </p:cNvSpPr>
            <p:nvPr/>
          </p:nvSpPr>
          <p:spPr bwMode="auto">
            <a:xfrm>
              <a:off x="2297722" y="5257800"/>
              <a:ext cx="2756671" cy="31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Oberflächentemperatur = </a:t>
              </a:r>
              <a:r>
                <a:rPr lang="de-DE" altLang="de-DE" sz="1400" b="1" dirty="0" smtClean="0">
                  <a:solidFill>
                    <a:srgbClr val="C00000"/>
                  </a:solidFill>
                </a:rPr>
                <a:t>8°C</a:t>
              </a:r>
              <a:endParaRPr lang="de-DE" altLang="de-DE" sz="1400" b="1" baseline="30000" dirty="0">
                <a:solidFill>
                  <a:srgbClr val="C00000"/>
                </a:solidFill>
              </a:endParaRPr>
            </a:p>
          </p:txBody>
        </p:sp>
      </p:grpSp>
      <p:grpSp>
        <p:nvGrpSpPr>
          <p:cNvPr id="3" name="Gruppieren 2"/>
          <p:cNvGrpSpPr/>
          <p:nvPr/>
        </p:nvGrpSpPr>
        <p:grpSpPr>
          <a:xfrm>
            <a:off x="4410075" y="1320802"/>
            <a:ext cx="4800600" cy="4060881"/>
            <a:chOff x="4714875" y="1778000"/>
            <a:chExt cx="4939748" cy="4215198"/>
          </a:xfrm>
        </p:grpSpPr>
        <p:sp>
          <p:nvSpPr>
            <p:cNvPr id="497669" name="Rectangle 2053" descr="Diagonal hell nach oben"/>
            <p:cNvSpPr>
              <a:spLocks noChangeArrowheads="1"/>
            </p:cNvSpPr>
            <p:nvPr/>
          </p:nvSpPr>
          <p:spPr bwMode="auto">
            <a:xfrm>
              <a:off x="6096000" y="22987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0" name="Rectangle 2054" descr="Diagonal hell nach oben"/>
            <p:cNvSpPr>
              <a:spLocks noChangeArrowheads="1"/>
            </p:cNvSpPr>
            <p:nvPr/>
          </p:nvSpPr>
          <p:spPr bwMode="auto">
            <a:xfrm>
              <a:off x="6482861" y="22987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1" name="Line 2055"/>
            <p:cNvSpPr>
              <a:spLocks noChangeShapeType="1"/>
            </p:cNvSpPr>
            <p:nvPr/>
          </p:nvSpPr>
          <p:spPr bwMode="auto">
            <a:xfrm>
              <a:off x="6471138" y="2298700"/>
              <a:ext cx="0" cy="32512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7672" name="Rectangle 2056"/>
            <p:cNvSpPr>
              <a:spLocks noChangeArrowheads="1"/>
            </p:cNvSpPr>
            <p:nvPr/>
          </p:nvSpPr>
          <p:spPr bwMode="auto">
            <a:xfrm>
              <a:off x="6182458" y="2298701"/>
              <a:ext cx="274026" cy="324961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0" name="AutoShape 2064"/>
            <p:cNvSpPr>
              <a:spLocks noChangeArrowheads="1"/>
            </p:cNvSpPr>
            <p:nvPr/>
          </p:nvSpPr>
          <p:spPr bwMode="auto">
            <a:xfrm rot="1784293">
              <a:off x="6441831" y="4662488"/>
              <a:ext cx="1340827" cy="404812"/>
            </a:xfrm>
            <a:prstGeom prst="rightArrow">
              <a:avLst>
                <a:gd name="adj1" fmla="val 50000"/>
                <a:gd name="adj2" fmla="val 8970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1" name="Rectangle 2065"/>
            <p:cNvSpPr>
              <a:spLocks noChangeArrowheads="1"/>
            </p:cNvSpPr>
            <p:nvPr/>
          </p:nvSpPr>
          <p:spPr bwMode="auto">
            <a:xfrm rot="1761721">
              <a:off x="6096000" y="4278313"/>
              <a:ext cx="448408" cy="2714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2" name="Rectangle 2066"/>
            <p:cNvSpPr>
              <a:spLocks noChangeArrowheads="1"/>
            </p:cNvSpPr>
            <p:nvPr/>
          </p:nvSpPr>
          <p:spPr bwMode="auto">
            <a:xfrm rot="1761721">
              <a:off x="5263662" y="3917950"/>
              <a:ext cx="902677"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3" name="AutoShape 2067"/>
            <p:cNvSpPr>
              <a:spLocks noChangeArrowheads="1"/>
            </p:cNvSpPr>
            <p:nvPr/>
          </p:nvSpPr>
          <p:spPr bwMode="auto">
            <a:xfrm rot="1745316">
              <a:off x="5949462" y="4384675"/>
              <a:ext cx="112835" cy="361950"/>
            </a:xfrm>
            <a:prstGeom prst="downArrow">
              <a:avLst>
                <a:gd name="adj1" fmla="val 50000"/>
                <a:gd name="adj2" fmla="val 7402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4" name="AutoShape 2068"/>
            <p:cNvSpPr>
              <a:spLocks noChangeArrowheads="1"/>
            </p:cNvSpPr>
            <p:nvPr/>
          </p:nvSpPr>
          <p:spPr bwMode="auto">
            <a:xfrm rot="1745316">
              <a:off x="6361236" y="4573589"/>
              <a:ext cx="114300" cy="358775"/>
            </a:xfrm>
            <a:prstGeom prst="downArrow">
              <a:avLst>
                <a:gd name="adj1" fmla="val 50000"/>
                <a:gd name="adj2" fmla="val 7243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0" name="AutoShape 2074"/>
            <p:cNvSpPr>
              <a:spLocks noChangeArrowheads="1"/>
            </p:cNvSpPr>
            <p:nvPr/>
          </p:nvSpPr>
          <p:spPr bwMode="auto">
            <a:xfrm rot="1784293">
              <a:off x="6430108" y="3338513"/>
              <a:ext cx="1339362" cy="458787"/>
            </a:xfrm>
            <a:prstGeom prst="rightArrow">
              <a:avLst>
                <a:gd name="adj1" fmla="val 50000"/>
                <a:gd name="adj2" fmla="val 7906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1" name="Rectangle 2075"/>
            <p:cNvSpPr>
              <a:spLocks noChangeArrowheads="1"/>
            </p:cNvSpPr>
            <p:nvPr/>
          </p:nvSpPr>
          <p:spPr bwMode="auto">
            <a:xfrm rot="1761721">
              <a:off x="6087208" y="2973388"/>
              <a:ext cx="446943" cy="2857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2" name="Rectangle 2076"/>
            <p:cNvSpPr>
              <a:spLocks noChangeArrowheads="1"/>
            </p:cNvSpPr>
            <p:nvPr/>
          </p:nvSpPr>
          <p:spPr bwMode="auto">
            <a:xfrm rot="1761721">
              <a:off x="5254869" y="2613025"/>
              <a:ext cx="902677"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3" name="AutoShape 2077"/>
            <p:cNvSpPr>
              <a:spLocks noChangeArrowheads="1"/>
            </p:cNvSpPr>
            <p:nvPr/>
          </p:nvSpPr>
          <p:spPr bwMode="auto">
            <a:xfrm rot="1745316">
              <a:off x="5934808" y="3101976"/>
              <a:ext cx="92320" cy="333375"/>
            </a:xfrm>
            <a:prstGeom prst="downArrow">
              <a:avLst>
                <a:gd name="adj1" fmla="val 50000"/>
                <a:gd name="adj2" fmla="val 8333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4" name="AutoShape 2078"/>
            <p:cNvSpPr>
              <a:spLocks noChangeArrowheads="1"/>
            </p:cNvSpPr>
            <p:nvPr/>
          </p:nvSpPr>
          <p:spPr bwMode="auto">
            <a:xfrm rot="1745316">
              <a:off x="6349512" y="3278189"/>
              <a:ext cx="89388" cy="339725"/>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7" name="Text Box 2081"/>
            <p:cNvSpPr txBox="1">
              <a:spLocks noChangeArrowheads="1"/>
            </p:cNvSpPr>
            <p:nvPr/>
          </p:nvSpPr>
          <p:spPr bwMode="auto">
            <a:xfrm>
              <a:off x="5706207" y="1778000"/>
              <a:ext cx="1058008"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400" b="1" dirty="0">
                  <a:solidFill>
                    <a:srgbClr val="C00000"/>
                  </a:solidFill>
                </a:rPr>
                <a:t>Edelgas</a:t>
              </a:r>
            </a:p>
          </p:txBody>
        </p:sp>
        <p:sp>
          <p:nvSpPr>
            <p:cNvPr id="497698" name="Line 2082"/>
            <p:cNvSpPr>
              <a:spLocks noChangeShapeType="1"/>
            </p:cNvSpPr>
            <p:nvPr/>
          </p:nvSpPr>
          <p:spPr bwMode="auto">
            <a:xfrm>
              <a:off x="6318738" y="2133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7701" name="Text Box 2085"/>
            <p:cNvSpPr txBox="1">
              <a:spLocks noChangeArrowheads="1"/>
            </p:cNvSpPr>
            <p:nvPr/>
          </p:nvSpPr>
          <p:spPr bwMode="auto">
            <a:xfrm>
              <a:off x="6670431" y="2936875"/>
              <a:ext cx="2086708"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Lichtdurchgang </a:t>
              </a:r>
              <a:r>
                <a:rPr lang="de-DE" altLang="de-DE" sz="1400" b="1" dirty="0" smtClean="0">
                  <a:solidFill>
                    <a:schemeClr val="tx1">
                      <a:lumMod val="75000"/>
                      <a:lumOff val="25000"/>
                    </a:schemeClr>
                  </a:solidFill>
                </a:rPr>
                <a:t> </a:t>
              </a:r>
              <a:r>
                <a:rPr lang="de-DE" altLang="de-DE" sz="1400" b="1" dirty="0" smtClean="0">
                  <a:solidFill>
                    <a:srgbClr val="C00000"/>
                  </a:solidFill>
                </a:rPr>
                <a:t>76 </a:t>
              </a:r>
              <a:r>
                <a:rPr lang="de-DE" altLang="de-DE" sz="1400" b="1" dirty="0">
                  <a:solidFill>
                    <a:srgbClr val="C00000"/>
                  </a:solidFill>
                </a:rPr>
                <a:t>%</a:t>
              </a:r>
            </a:p>
          </p:txBody>
        </p:sp>
        <p:sp>
          <p:nvSpPr>
            <p:cNvPr id="497708" name="AutoShape 2092"/>
            <p:cNvSpPr>
              <a:spLocks noChangeArrowheads="1"/>
            </p:cNvSpPr>
            <p:nvPr/>
          </p:nvSpPr>
          <p:spPr bwMode="auto">
            <a:xfrm rot="1745316">
              <a:off x="6372958" y="4594225"/>
              <a:ext cx="86457" cy="331788"/>
            </a:xfrm>
            <a:prstGeom prst="downArrow">
              <a:avLst>
                <a:gd name="adj1" fmla="val 50000"/>
                <a:gd name="adj2" fmla="val 8856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9" name="AutoShape 2093"/>
            <p:cNvSpPr>
              <a:spLocks noChangeArrowheads="1"/>
            </p:cNvSpPr>
            <p:nvPr/>
          </p:nvSpPr>
          <p:spPr bwMode="auto">
            <a:xfrm rot="5430521">
              <a:off x="6018030" y="4919724"/>
              <a:ext cx="84137" cy="115766"/>
            </a:xfrm>
            <a:prstGeom prst="downArrow">
              <a:avLst>
                <a:gd name="adj1" fmla="val 50000"/>
                <a:gd name="adj2" fmla="val 3726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0" name="AutoShape 2094"/>
            <p:cNvSpPr>
              <a:spLocks noChangeArrowheads="1"/>
            </p:cNvSpPr>
            <p:nvPr/>
          </p:nvSpPr>
          <p:spPr bwMode="auto">
            <a:xfrm rot="5430521">
              <a:off x="6421011" y="4922900"/>
              <a:ext cx="84137" cy="115765"/>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1" name="AutoShape 2095"/>
            <p:cNvSpPr>
              <a:spLocks noChangeArrowheads="1"/>
            </p:cNvSpPr>
            <p:nvPr/>
          </p:nvSpPr>
          <p:spPr bwMode="auto">
            <a:xfrm rot="16169479" flipH="1">
              <a:off x="6538974" y="4922167"/>
              <a:ext cx="84137" cy="117231"/>
            </a:xfrm>
            <a:prstGeom prst="downArrow">
              <a:avLst>
                <a:gd name="adj1" fmla="val 50000"/>
                <a:gd name="adj2" fmla="val 3773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2" name="AutoShape 2096"/>
            <p:cNvSpPr>
              <a:spLocks noChangeArrowheads="1"/>
            </p:cNvSpPr>
            <p:nvPr/>
          </p:nvSpPr>
          <p:spPr bwMode="auto">
            <a:xfrm rot="16169479" flipH="1">
              <a:off x="6132330" y="4921311"/>
              <a:ext cx="84138" cy="115766"/>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3" name="Rectangle 2097"/>
            <p:cNvSpPr>
              <a:spLocks noChangeArrowheads="1"/>
            </p:cNvSpPr>
            <p:nvPr/>
          </p:nvSpPr>
          <p:spPr bwMode="auto">
            <a:xfrm>
              <a:off x="6487259" y="4545014"/>
              <a:ext cx="73269" cy="4206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4" name="Rectangle 2098"/>
            <p:cNvSpPr>
              <a:spLocks noChangeArrowheads="1"/>
            </p:cNvSpPr>
            <p:nvPr/>
          </p:nvSpPr>
          <p:spPr bwMode="auto">
            <a:xfrm>
              <a:off x="6100397" y="4429126"/>
              <a:ext cx="71803" cy="536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6" name="Text Box 2100"/>
            <p:cNvSpPr txBox="1">
              <a:spLocks noChangeArrowheads="1"/>
            </p:cNvSpPr>
            <p:nvPr/>
          </p:nvSpPr>
          <p:spPr bwMode="auto">
            <a:xfrm>
              <a:off x="6585439" y="4079876"/>
              <a:ext cx="2157046" cy="65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Strahlungsdurchgang </a:t>
              </a:r>
            </a:p>
            <a:p>
              <a:pPr algn="ctr">
                <a:spcBef>
                  <a:spcPct val="50000"/>
                </a:spcBef>
              </a:pPr>
              <a:r>
                <a:rPr lang="de-DE" altLang="de-DE" sz="1400" b="1" dirty="0">
                  <a:solidFill>
                    <a:srgbClr val="C00000"/>
                  </a:solidFill>
                </a:rPr>
                <a:t>g = 0,62</a:t>
              </a:r>
            </a:p>
          </p:txBody>
        </p:sp>
        <p:sp>
          <p:nvSpPr>
            <p:cNvPr id="497718" name="Text Box 2102"/>
            <p:cNvSpPr txBox="1">
              <a:spLocks noChangeArrowheads="1"/>
            </p:cNvSpPr>
            <p:nvPr/>
          </p:nvSpPr>
          <p:spPr bwMode="auto">
            <a:xfrm>
              <a:off x="4714875" y="4946651"/>
              <a:ext cx="1277815" cy="878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1400" b="1" dirty="0">
                  <a:solidFill>
                    <a:schemeClr val="tx1">
                      <a:lumMod val="75000"/>
                      <a:lumOff val="25000"/>
                    </a:schemeClr>
                  </a:solidFill>
                </a:rPr>
                <a:t>Außen-temperatur </a:t>
              </a:r>
            </a:p>
            <a:p>
              <a:pPr algn="r">
                <a:spcBef>
                  <a:spcPct val="50000"/>
                </a:spcBef>
              </a:pPr>
              <a:r>
                <a:rPr lang="de-DE" altLang="de-DE" sz="1400" b="1" dirty="0">
                  <a:solidFill>
                    <a:schemeClr val="tx1">
                      <a:lumMod val="75000"/>
                      <a:lumOff val="25000"/>
                    </a:schemeClr>
                  </a:solidFill>
                </a:rPr>
                <a:t> = </a:t>
              </a:r>
              <a:r>
                <a:rPr lang="de-DE" altLang="de-DE" sz="1400" b="1" dirty="0" smtClean="0">
                  <a:solidFill>
                    <a:schemeClr val="tx1">
                      <a:lumMod val="75000"/>
                      <a:lumOff val="25000"/>
                    </a:schemeClr>
                  </a:solidFill>
                </a:rPr>
                <a:t>-10°C</a:t>
              </a:r>
              <a:endParaRPr lang="de-DE" altLang="de-DE" sz="1400" b="1" baseline="30000" dirty="0">
                <a:solidFill>
                  <a:schemeClr val="tx1">
                    <a:lumMod val="75000"/>
                    <a:lumOff val="25000"/>
                  </a:schemeClr>
                </a:solidFill>
              </a:endParaRPr>
            </a:p>
          </p:txBody>
        </p:sp>
        <p:sp>
          <p:nvSpPr>
            <p:cNvPr id="497720" name="Text Box 2104"/>
            <p:cNvSpPr txBox="1">
              <a:spLocks noChangeArrowheads="1"/>
            </p:cNvSpPr>
            <p:nvPr/>
          </p:nvSpPr>
          <p:spPr bwMode="auto">
            <a:xfrm>
              <a:off x="6556863" y="5673725"/>
              <a:ext cx="2758587"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Raumlufttemperatur = </a:t>
              </a:r>
              <a:r>
                <a:rPr lang="de-DE" altLang="de-DE" sz="1400" b="1" dirty="0" smtClean="0">
                  <a:solidFill>
                    <a:schemeClr val="tx1">
                      <a:lumMod val="75000"/>
                      <a:lumOff val="25000"/>
                    </a:schemeClr>
                  </a:solidFill>
                </a:rPr>
                <a:t>20°C</a:t>
              </a:r>
              <a:endParaRPr lang="de-DE" altLang="de-DE" sz="1400" b="1" baseline="30000" dirty="0">
                <a:solidFill>
                  <a:schemeClr val="tx1">
                    <a:lumMod val="75000"/>
                    <a:lumOff val="25000"/>
                  </a:schemeClr>
                </a:solidFill>
              </a:endParaRPr>
            </a:p>
          </p:txBody>
        </p:sp>
        <p:sp>
          <p:nvSpPr>
            <p:cNvPr id="497722" name="Text Box 2106"/>
            <p:cNvSpPr txBox="1">
              <a:spLocks noChangeArrowheads="1"/>
            </p:cNvSpPr>
            <p:nvPr/>
          </p:nvSpPr>
          <p:spPr bwMode="auto">
            <a:xfrm>
              <a:off x="6540744" y="5340350"/>
              <a:ext cx="3113879"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Oberflächentemperatur = </a:t>
              </a:r>
              <a:r>
                <a:rPr lang="de-DE" altLang="de-DE" sz="1400" b="1" dirty="0" smtClean="0">
                  <a:solidFill>
                    <a:srgbClr val="C00000"/>
                  </a:solidFill>
                </a:rPr>
                <a:t>14,5°C</a:t>
              </a:r>
              <a:endParaRPr lang="de-DE" altLang="de-DE" sz="1400" b="1" baseline="30000" dirty="0">
                <a:solidFill>
                  <a:srgbClr val="C00000"/>
                </a:solidFill>
              </a:endParaRPr>
            </a:p>
          </p:txBody>
        </p:sp>
        <p:sp>
          <p:nvSpPr>
            <p:cNvPr id="497723" name="Text Box 2107"/>
            <p:cNvSpPr txBox="1">
              <a:spLocks noChangeArrowheads="1"/>
            </p:cNvSpPr>
            <p:nvPr/>
          </p:nvSpPr>
          <p:spPr bwMode="auto">
            <a:xfrm>
              <a:off x="6882912" y="1906588"/>
              <a:ext cx="1770185" cy="54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rgbClr val="C00000"/>
                  </a:solidFill>
                </a:rPr>
                <a:t>Bedampfung mit Edelmetall </a:t>
              </a:r>
            </a:p>
          </p:txBody>
        </p:sp>
        <p:sp>
          <p:nvSpPr>
            <p:cNvPr id="497724" name="Line 2108"/>
            <p:cNvSpPr>
              <a:spLocks noChangeShapeType="1"/>
            </p:cNvSpPr>
            <p:nvPr/>
          </p:nvSpPr>
          <p:spPr bwMode="auto">
            <a:xfrm flipH="1">
              <a:off x="6459416" y="2298700"/>
              <a:ext cx="668215" cy="393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1"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Verglasungsarten</a:t>
            </a:r>
            <a:endParaRPr lang="de-DE" sz="2800" dirty="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050"/>
          <p:cNvSpPr>
            <a:spLocks noGrp="1" noChangeArrowheads="1"/>
          </p:cNvSpPr>
          <p:nvPr>
            <p:ph type="title"/>
          </p:nvPr>
        </p:nvSpPr>
        <p:spPr/>
        <p:txBody>
          <a:bodyPr/>
          <a:lstStyle/>
          <a:p>
            <a:r>
              <a:rPr lang="de-DE" altLang="de-DE" sz="2800" dirty="0" smtClean="0"/>
              <a:t>Fenster</a:t>
            </a:r>
            <a:br>
              <a:rPr lang="de-DE" altLang="de-DE" sz="2800" dirty="0" smtClean="0"/>
            </a:br>
            <a:endParaRPr lang="de-DE" altLang="de-DE" sz="2800" dirty="0"/>
          </a:p>
        </p:txBody>
      </p:sp>
      <p:sp>
        <p:nvSpPr>
          <p:cNvPr id="497675" name="Text Box 2059"/>
          <p:cNvSpPr txBox="1">
            <a:spLocks noChangeArrowheads="1"/>
          </p:cNvSpPr>
          <p:nvPr/>
        </p:nvSpPr>
        <p:spPr bwMode="auto">
          <a:xfrm>
            <a:off x="4558012" y="5484144"/>
            <a:ext cx="43230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b="1" dirty="0" smtClean="0">
                <a:solidFill>
                  <a:schemeClr val="tx1">
                    <a:lumMod val="75000"/>
                    <a:lumOff val="25000"/>
                  </a:schemeClr>
                </a:solidFill>
              </a:rPr>
              <a:t>2-fach Wärmeschutzverglasung   U</a:t>
            </a:r>
            <a:r>
              <a:rPr lang="de-DE" altLang="de-DE" sz="2000" b="1" baseline="-25000" dirty="0" smtClean="0">
                <a:solidFill>
                  <a:schemeClr val="tx1">
                    <a:lumMod val="75000"/>
                    <a:lumOff val="25000"/>
                  </a:schemeClr>
                </a:solidFill>
              </a:rPr>
              <a:t>G</a:t>
            </a:r>
            <a:r>
              <a:rPr lang="de-DE" altLang="de-DE" sz="2000" b="1" dirty="0" smtClean="0">
                <a:solidFill>
                  <a:schemeClr val="tx1">
                    <a:lumMod val="75000"/>
                    <a:lumOff val="25000"/>
                  </a:schemeClr>
                </a:solidFill>
              </a:rPr>
              <a:t> </a:t>
            </a:r>
            <a:r>
              <a:rPr lang="de-DE" altLang="de-DE" sz="2000" b="1" dirty="0">
                <a:solidFill>
                  <a:schemeClr val="tx1">
                    <a:lumMod val="75000"/>
                    <a:lumOff val="25000"/>
                  </a:schemeClr>
                </a:solidFill>
              </a:rPr>
              <a:t>= 0,9 – 1,2 (W/m</a:t>
            </a:r>
            <a:r>
              <a:rPr lang="de-DE" altLang="de-DE" sz="2000" b="1" baseline="30000" dirty="0">
                <a:solidFill>
                  <a:schemeClr val="tx1">
                    <a:lumMod val="75000"/>
                    <a:lumOff val="25000"/>
                  </a:schemeClr>
                </a:solidFill>
              </a:rPr>
              <a:t>2</a:t>
            </a:r>
            <a:r>
              <a:rPr lang="de-DE" altLang="de-DE" sz="2000" b="1" dirty="0">
                <a:solidFill>
                  <a:schemeClr val="tx1">
                    <a:lumMod val="75000"/>
                    <a:lumOff val="25000"/>
                  </a:schemeClr>
                </a:solidFill>
              </a:rPr>
              <a:t> K)</a:t>
            </a:r>
          </a:p>
        </p:txBody>
      </p:sp>
      <p:grpSp>
        <p:nvGrpSpPr>
          <p:cNvPr id="3" name="Gruppieren 2"/>
          <p:cNvGrpSpPr/>
          <p:nvPr/>
        </p:nvGrpSpPr>
        <p:grpSpPr>
          <a:xfrm>
            <a:off x="4410075" y="1395232"/>
            <a:ext cx="4800600" cy="3986450"/>
            <a:chOff x="4714875" y="1855259"/>
            <a:chExt cx="4939748" cy="4137939"/>
          </a:xfrm>
        </p:grpSpPr>
        <p:sp>
          <p:nvSpPr>
            <p:cNvPr id="497669" name="Rectangle 2053" descr="Diagonal hell nach oben"/>
            <p:cNvSpPr>
              <a:spLocks noChangeArrowheads="1"/>
            </p:cNvSpPr>
            <p:nvPr/>
          </p:nvSpPr>
          <p:spPr bwMode="auto">
            <a:xfrm>
              <a:off x="6096000" y="22987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0" name="Rectangle 2054" descr="Diagonal hell nach oben"/>
            <p:cNvSpPr>
              <a:spLocks noChangeArrowheads="1"/>
            </p:cNvSpPr>
            <p:nvPr/>
          </p:nvSpPr>
          <p:spPr bwMode="auto">
            <a:xfrm>
              <a:off x="6482861" y="22987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71" name="Line 2055"/>
            <p:cNvSpPr>
              <a:spLocks noChangeShapeType="1"/>
            </p:cNvSpPr>
            <p:nvPr/>
          </p:nvSpPr>
          <p:spPr bwMode="auto">
            <a:xfrm>
              <a:off x="6471138" y="2298700"/>
              <a:ext cx="0" cy="32512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7672" name="Rectangle 2056"/>
            <p:cNvSpPr>
              <a:spLocks noChangeArrowheads="1"/>
            </p:cNvSpPr>
            <p:nvPr/>
          </p:nvSpPr>
          <p:spPr bwMode="auto">
            <a:xfrm>
              <a:off x="6182458" y="2298701"/>
              <a:ext cx="274026" cy="324961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0" name="AutoShape 2064"/>
            <p:cNvSpPr>
              <a:spLocks noChangeArrowheads="1"/>
            </p:cNvSpPr>
            <p:nvPr/>
          </p:nvSpPr>
          <p:spPr bwMode="auto">
            <a:xfrm rot="1784293">
              <a:off x="6441831" y="4662488"/>
              <a:ext cx="1340827" cy="404812"/>
            </a:xfrm>
            <a:prstGeom prst="rightArrow">
              <a:avLst>
                <a:gd name="adj1" fmla="val 50000"/>
                <a:gd name="adj2" fmla="val 8970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1" name="Rectangle 2065"/>
            <p:cNvSpPr>
              <a:spLocks noChangeArrowheads="1"/>
            </p:cNvSpPr>
            <p:nvPr/>
          </p:nvSpPr>
          <p:spPr bwMode="auto">
            <a:xfrm rot="1761721">
              <a:off x="6096000" y="4278313"/>
              <a:ext cx="448408" cy="27146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2" name="Rectangle 2066"/>
            <p:cNvSpPr>
              <a:spLocks noChangeArrowheads="1"/>
            </p:cNvSpPr>
            <p:nvPr/>
          </p:nvSpPr>
          <p:spPr bwMode="auto">
            <a:xfrm rot="1761721">
              <a:off x="5263662" y="3917950"/>
              <a:ext cx="902677"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3" name="AutoShape 2067"/>
            <p:cNvSpPr>
              <a:spLocks noChangeArrowheads="1"/>
            </p:cNvSpPr>
            <p:nvPr/>
          </p:nvSpPr>
          <p:spPr bwMode="auto">
            <a:xfrm rot="1745316">
              <a:off x="5949462" y="4384675"/>
              <a:ext cx="112835" cy="361950"/>
            </a:xfrm>
            <a:prstGeom prst="downArrow">
              <a:avLst>
                <a:gd name="adj1" fmla="val 50000"/>
                <a:gd name="adj2" fmla="val 7402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84" name="AutoShape 2068"/>
            <p:cNvSpPr>
              <a:spLocks noChangeArrowheads="1"/>
            </p:cNvSpPr>
            <p:nvPr/>
          </p:nvSpPr>
          <p:spPr bwMode="auto">
            <a:xfrm rot="1745316">
              <a:off x="6361236" y="4573589"/>
              <a:ext cx="114300" cy="358775"/>
            </a:xfrm>
            <a:prstGeom prst="downArrow">
              <a:avLst>
                <a:gd name="adj1" fmla="val 50000"/>
                <a:gd name="adj2" fmla="val 7243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0" name="AutoShape 2074"/>
            <p:cNvSpPr>
              <a:spLocks noChangeArrowheads="1"/>
            </p:cNvSpPr>
            <p:nvPr/>
          </p:nvSpPr>
          <p:spPr bwMode="auto">
            <a:xfrm rot="1784293">
              <a:off x="6430108" y="3338513"/>
              <a:ext cx="1339362" cy="458787"/>
            </a:xfrm>
            <a:prstGeom prst="rightArrow">
              <a:avLst>
                <a:gd name="adj1" fmla="val 50000"/>
                <a:gd name="adj2" fmla="val 7906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1" name="Rectangle 2075"/>
            <p:cNvSpPr>
              <a:spLocks noChangeArrowheads="1"/>
            </p:cNvSpPr>
            <p:nvPr/>
          </p:nvSpPr>
          <p:spPr bwMode="auto">
            <a:xfrm rot="1761721">
              <a:off x="6087208" y="2973388"/>
              <a:ext cx="446943" cy="2857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2" name="Rectangle 2076"/>
            <p:cNvSpPr>
              <a:spLocks noChangeArrowheads="1"/>
            </p:cNvSpPr>
            <p:nvPr/>
          </p:nvSpPr>
          <p:spPr bwMode="auto">
            <a:xfrm rot="1761721">
              <a:off x="5254869" y="2613025"/>
              <a:ext cx="902677" cy="3762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3" name="AutoShape 2077"/>
            <p:cNvSpPr>
              <a:spLocks noChangeArrowheads="1"/>
            </p:cNvSpPr>
            <p:nvPr/>
          </p:nvSpPr>
          <p:spPr bwMode="auto">
            <a:xfrm rot="1745316">
              <a:off x="5934808" y="3101976"/>
              <a:ext cx="92320" cy="333375"/>
            </a:xfrm>
            <a:prstGeom prst="downArrow">
              <a:avLst>
                <a:gd name="adj1" fmla="val 50000"/>
                <a:gd name="adj2" fmla="val 8333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4" name="AutoShape 2078"/>
            <p:cNvSpPr>
              <a:spLocks noChangeArrowheads="1"/>
            </p:cNvSpPr>
            <p:nvPr/>
          </p:nvSpPr>
          <p:spPr bwMode="auto">
            <a:xfrm rot="1745316">
              <a:off x="6349512" y="3278189"/>
              <a:ext cx="89388" cy="339725"/>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697" name="Text Box 2081"/>
            <p:cNvSpPr txBox="1">
              <a:spLocks noChangeArrowheads="1"/>
            </p:cNvSpPr>
            <p:nvPr/>
          </p:nvSpPr>
          <p:spPr bwMode="auto">
            <a:xfrm>
              <a:off x="5782795" y="1855259"/>
              <a:ext cx="1058008"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1400" b="1" dirty="0">
                  <a:solidFill>
                    <a:srgbClr val="C00000"/>
                  </a:solidFill>
                </a:rPr>
                <a:t>Edelgas</a:t>
              </a:r>
            </a:p>
          </p:txBody>
        </p:sp>
        <p:sp>
          <p:nvSpPr>
            <p:cNvPr id="497698" name="Line 2082"/>
            <p:cNvSpPr>
              <a:spLocks noChangeShapeType="1"/>
            </p:cNvSpPr>
            <p:nvPr/>
          </p:nvSpPr>
          <p:spPr bwMode="auto">
            <a:xfrm>
              <a:off x="6318738" y="21336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97701" name="Text Box 2085"/>
            <p:cNvSpPr txBox="1">
              <a:spLocks noChangeArrowheads="1"/>
            </p:cNvSpPr>
            <p:nvPr/>
          </p:nvSpPr>
          <p:spPr bwMode="auto">
            <a:xfrm>
              <a:off x="6670431" y="2936875"/>
              <a:ext cx="2086708"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Lichtdurchgang </a:t>
              </a:r>
              <a:r>
                <a:rPr lang="de-DE" altLang="de-DE" sz="1400" b="1" dirty="0" smtClean="0">
                  <a:solidFill>
                    <a:schemeClr val="tx1">
                      <a:lumMod val="75000"/>
                      <a:lumOff val="25000"/>
                    </a:schemeClr>
                  </a:solidFill>
                </a:rPr>
                <a:t> </a:t>
              </a:r>
              <a:r>
                <a:rPr lang="de-DE" altLang="de-DE" sz="1400" b="1" dirty="0" smtClean="0">
                  <a:solidFill>
                    <a:srgbClr val="C00000"/>
                  </a:solidFill>
                </a:rPr>
                <a:t>76 </a:t>
              </a:r>
              <a:r>
                <a:rPr lang="de-DE" altLang="de-DE" sz="1400" b="1" dirty="0">
                  <a:solidFill>
                    <a:srgbClr val="C00000"/>
                  </a:solidFill>
                </a:rPr>
                <a:t>%</a:t>
              </a:r>
            </a:p>
          </p:txBody>
        </p:sp>
        <p:sp>
          <p:nvSpPr>
            <p:cNvPr id="497708" name="AutoShape 2092"/>
            <p:cNvSpPr>
              <a:spLocks noChangeArrowheads="1"/>
            </p:cNvSpPr>
            <p:nvPr/>
          </p:nvSpPr>
          <p:spPr bwMode="auto">
            <a:xfrm rot="1745316">
              <a:off x="6372958" y="4594225"/>
              <a:ext cx="86457" cy="331788"/>
            </a:xfrm>
            <a:prstGeom prst="downArrow">
              <a:avLst>
                <a:gd name="adj1" fmla="val 50000"/>
                <a:gd name="adj2" fmla="val 8856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09" name="AutoShape 2093"/>
            <p:cNvSpPr>
              <a:spLocks noChangeArrowheads="1"/>
            </p:cNvSpPr>
            <p:nvPr/>
          </p:nvSpPr>
          <p:spPr bwMode="auto">
            <a:xfrm rot="5430521">
              <a:off x="6018030" y="4919724"/>
              <a:ext cx="84137" cy="115766"/>
            </a:xfrm>
            <a:prstGeom prst="downArrow">
              <a:avLst>
                <a:gd name="adj1" fmla="val 50000"/>
                <a:gd name="adj2" fmla="val 3726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0" name="AutoShape 2094"/>
            <p:cNvSpPr>
              <a:spLocks noChangeArrowheads="1"/>
            </p:cNvSpPr>
            <p:nvPr/>
          </p:nvSpPr>
          <p:spPr bwMode="auto">
            <a:xfrm rot="5430521">
              <a:off x="6421011" y="4922900"/>
              <a:ext cx="84137" cy="115765"/>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1" name="AutoShape 2095"/>
            <p:cNvSpPr>
              <a:spLocks noChangeArrowheads="1"/>
            </p:cNvSpPr>
            <p:nvPr/>
          </p:nvSpPr>
          <p:spPr bwMode="auto">
            <a:xfrm rot="16169479" flipH="1">
              <a:off x="6538974" y="4922167"/>
              <a:ext cx="84137" cy="117231"/>
            </a:xfrm>
            <a:prstGeom prst="downArrow">
              <a:avLst>
                <a:gd name="adj1" fmla="val 50000"/>
                <a:gd name="adj2" fmla="val 37736"/>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2" name="AutoShape 2096"/>
            <p:cNvSpPr>
              <a:spLocks noChangeArrowheads="1"/>
            </p:cNvSpPr>
            <p:nvPr/>
          </p:nvSpPr>
          <p:spPr bwMode="auto">
            <a:xfrm rot="16169479" flipH="1">
              <a:off x="6132330" y="4921311"/>
              <a:ext cx="84138" cy="115766"/>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3" name="Rectangle 2097"/>
            <p:cNvSpPr>
              <a:spLocks noChangeArrowheads="1"/>
            </p:cNvSpPr>
            <p:nvPr/>
          </p:nvSpPr>
          <p:spPr bwMode="auto">
            <a:xfrm>
              <a:off x="6487259" y="4545014"/>
              <a:ext cx="73269" cy="42068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4" name="Rectangle 2098"/>
            <p:cNvSpPr>
              <a:spLocks noChangeArrowheads="1"/>
            </p:cNvSpPr>
            <p:nvPr/>
          </p:nvSpPr>
          <p:spPr bwMode="auto">
            <a:xfrm>
              <a:off x="6100397" y="4429126"/>
              <a:ext cx="71803" cy="5365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97716" name="Text Box 2100"/>
            <p:cNvSpPr txBox="1">
              <a:spLocks noChangeArrowheads="1"/>
            </p:cNvSpPr>
            <p:nvPr/>
          </p:nvSpPr>
          <p:spPr bwMode="auto">
            <a:xfrm>
              <a:off x="6585439" y="4079876"/>
              <a:ext cx="2157046" cy="654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Strahlungsdurchgang </a:t>
              </a:r>
            </a:p>
            <a:p>
              <a:pPr algn="ctr">
                <a:spcBef>
                  <a:spcPct val="50000"/>
                </a:spcBef>
              </a:pPr>
              <a:r>
                <a:rPr lang="de-DE" altLang="de-DE" sz="1400" b="1" dirty="0">
                  <a:solidFill>
                    <a:srgbClr val="C00000"/>
                  </a:solidFill>
                </a:rPr>
                <a:t>g = 0,62</a:t>
              </a:r>
            </a:p>
          </p:txBody>
        </p:sp>
        <p:sp>
          <p:nvSpPr>
            <p:cNvPr id="497718" name="Text Box 2102"/>
            <p:cNvSpPr txBox="1">
              <a:spLocks noChangeArrowheads="1"/>
            </p:cNvSpPr>
            <p:nvPr/>
          </p:nvSpPr>
          <p:spPr bwMode="auto">
            <a:xfrm>
              <a:off x="4714875" y="4582428"/>
              <a:ext cx="1277815" cy="87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1400" b="1" dirty="0">
                  <a:solidFill>
                    <a:schemeClr val="tx1">
                      <a:lumMod val="75000"/>
                      <a:lumOff val="25000"/>
                    </a:schemeClr>
                  </a:solidFill>
                </a:rPr>
                <a:t>Außen-temperatur </a:t>
              </a:r>
            </a:p>
            <a:p>
              <a:pPr algn="r">
                <a:spcBef>
                  <a:spcPct val="50000"/>
                </a:spcBef>
              </a:pPr>
              <a:r>
                <a:rPr lang="de-DE" altLang="de-DE" sz="1400" b="1" dirty="0">
                  <a:solidFill>
                    <a:schemeClr val="tx1">
                      <a:lumMod val="75000"/>
                      <a:lumOff val="25000"/>
                    </a:schemeClr>
                  </a:solidFill>
                </a:rPr>
                <a:t> = </a:t>
              </a:r>
              <a:r>
                <a:rPr lang="de-DE" altLang="de-DE" sz="1400" b="1" dirty="0" smtClean="0">
                  <a:solidFill>
                    <a:schemeClr val="tx1">
                      <a:lumMod val="75000"/>
                      <a:lumOff val="25000"/>
                    </a:schemeClr>
                  </a:solidFill>
                </a:rPr>
                <a:t>-10°C</a:t>
              </a:r>
              <a:endParaRPr lang="de-DE" altLang="de-DE" sz="1400" b="1" baseline="30000" dirty="0">
                <a:solidFill>
                  <a:schemeClr val="tx1">
                    <a:lumMod val="75000"/>
                    <a:lumOff val="25000"/>
                  </a:schemeClr>
                </a:solidFill>
              </a:endParaRPr>
            </a:p>
          </p:txBody>
        </p:sp>
        <p:sp>
          <p:nvSpPr>
            <p:cNvPr id="497720" name="Text Box 2104"/>
            <p:cNvSpPr txBox="1">
              <a:spLocks noChangeArrowheads="1"/>
            </p:cNvSpPr>
            <p:nvPr/>
          </p:nvSpPr>
          <p:spPr bwMode="auto">
            <a:xfrm>
              <a:off x="6556863" y="5673725"/>
              <a:ext cx="2758587"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Raumlufttemperatur = </a:t>
              </a:r>
              <a:r>
                <a:rPr lang="de-DE" altLang="de-DE" sz="1400" b="1" dirty="0" smtClean="0">
                  <a:solidFill>
                    <a:schemeClr val="tx1">
                      <a:lumMod val="75000"/>
                      <a:lumOff val="25000"/>
                    </a:schemeClr>
                  </a:solidFill>
                </a:rPr>
                <a:t>20°C</a:t>
              </a:r>
              <a:endParaRPr lang="de-DE" altLang="de-DE" sz="1400" b="1" baseline="30000" dirty="0">
                <a:solidFill>
                  <a:schemeClr val="tx1">
                    <a:lumMod val="75000"/>
                    <a:lumOff val="25000"/>
                  </a:schemeClr>
                </a:solidFill>
              </a:endParaRPr>
            </a:p>
          </p:txBody>
        </p:sp>
        <p:sp>
          <p:nvSpPr>
            <p:cNvPr id="497722" name="Text Box 2106"/>
            <p:cNvSpPr txBox="1">
              <a:spLocks noChangeArrowheads="1"/>
            </p:cNvSpPr>
            <p:nvPr/>
          </p:nvSpPr>
          <p:spPr bwMode="auto">
            <a:xfrm>
              <a:off x="6540744" y="5340350"/>
              <a:ext cx="3113879" cy="319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Oberflächentemperatur = </a:t>
              </a:r>
              <a:r>
                <a:rPr lang="de-DE" altLang="de-DE" sz="1400" b="1" dirty="0" smtClean="0">
                  <a:solidFill>
                    <a:srgbClr val="C00000"/>
                  </a:solidFill>
                </a:rPr>
                <a:t>14,5°C</a:t>
              </a:r>
              <a:endParaRPr lang="de-DE" altLang="de-DE" sz="1400" b="1" baseline="30000" dirty="0">
                <a:solidFill>
                  <a:srgbClr val="C00000"/>
                </a:solidFill>
              </a:endParaRPr>
            </a:p>
          </p:txBody>
        </p:sp>
        <p:sp>
          <p:nvSpPr>
            <p:cNvPr id="497723" name="Text Box 2107"/>
            <p:cNvSpPr txBox="1">
              <a:spLocks noChangeArrowheads="1"/>
            </p:cNvSpPr>
            <p:nvPr/>
          </p:nvSpPr>
          <p:spPr bwMode="auto">
            <a:xfrm>
              <a:off x="6882912" y="1906588"/>
              <a:ext cx="1770185" cy="54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rgbClr val="C00000"/>
                  </a:solidFill>
                </a:rPr>
                <a:t>Bedampfung mit Edelmetall </a:t>
              </a:r>
            </a:p>
          </p:txBody>
        </p:sp>
        <p:sp>
          <p:nvSpPr>
            <p:cNvPr id="497724" name="Line 2108"/>
            <p:cNvSpPr>
              <a:spLocks noChangeShapeType="1"/>
            </p:cNvSpPr>
            <p:nvPr/>
          </p:nvSpPr>
          <p:spPr bwMode="auto">
            <a:xfrm flipH="1">
              <a:off x="6459416" y="2298700"/>
              <a:ext cx="668215" cy="393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1" name="Rectangle 2"/>
          <p:cNvSpPr txBox="1">
            <a:spLocks noChangeArrowheads="1"/>
          </p:cNvSpPr>
          <p:nvPr/>
        </p:nvSpPr>
        <p:spPr>
          <a:xfrm>
            <a:off x="387437" y="834228"/>
            <a:ext cx="8341151"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Verglasungsarten</a:t>
            </a:r>
            <a:endParaRPr lang="de-DE" sz="2800" dirty="0">
              <a:solidFill>
                <a:prstClr val="black">
                  <a:lumMod val="75000"/>
                  <a:lumOff val="25000"/>
                </a:prstClr>
              </a:solidFill>
              <a:latin typeface="Arial" pitchFamily="34" charset="0"/>
              <a:cs typeface="Arial" pitchFamily="34" charset="0"/>
            </a:endParaRPr>
          </a:p>
        </p:txBody>
      </p:sp>
      <p:sp>
        <p:nvSpPr>
          <p:cNvPr id="64" name="Text Box 2059"/>
          <p:cNvSpPr txBox="1">
            <a:spLocks noChangeArrowheads="1"/>
          </p:cNvSpPr>
          <p:nvPr/>
        </p:nvSpPr>
        <p:spPr bwMode="auto">
          <a:xfrm>
            <a:off x="180754" y="5487682"/>
            <a:ext cx="432304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de-DE" altLang="de-DE" sz="2000" b="1" dirty="0" smtClean="0">
                <a:solidFill>
                  <a:schemeClr val="tx1">
                    <a:lumMod val="75000"/>
                    <a:lumOff val="25000"/>
                  </a:schemeClr>
                </a:solidFill>
              </a:rPr>
              <a:t>3-fach Wärmeschutzverglasung   U</a:t>
            </a:r>
            <a:r>
              <a:rPr lang="de-DE" altLang="de-DE" sz="2000" b="1" baseline="-25000" dirty="0" smtClean="0">
                <a:solidFill>
                  <a:schemeClr val="tx1">
                    <a:lumMod val="75000"/>
                    <a:lumOff val="25000"/>
                  </a:schemeClr>
                </a:solidFill>
              </a:rPr>
              <a:t>G</a:t>
            </a:r>
            <a:r>
              <a:rPr lang="de-DE" altLang="de-DE" sz="2000" b="1" dirty="0" smtClean="0">
                <a:solidFill>
                  <a:schemeClr val="tx1">
                    <a:lumMod val="75000"/>
                    <a:lumOff val="25000"/>
                  </a:schemeClr>
                </a:solidFill>
              </a:rPr>
              <a:t> </a:t>
            </a:r>
            <a:r>
              <a:rPr lang="de-DE" altLang="de-DE" sz="2000" b="1" dirty="0">
                <a:solidFill>
                  <a:schemeClr val="tx1">
                    <a:lumMod val="75000"/>
                    <a:lumOff val="25000"/>
                  </a:schemeClr>
                </a:solidFill>
              </a:rPr>
              <a:t>= </a:t>
            </a:r>
            <a:r>
              <a:rPr lang="de-DE" altLang="de-DE" sz="2000" b="1" dirty="0" smtClean="0">
                <a:solidFill>
                  <a:schemeClr val="tx1">
                    <a:lumMod val="75000"/>
                    <a:lumOff val="25000"/>
                  </a:schemeClr>
                </a:solidFill>
              </a:rPr>
              <a:t>0,5 </a:t>
            </a:r>
            <a:r>
              <a:rPr lang="de-DE" altLang="de-DE" sz="2000" b="1" dirty="0">
                <a:solidFill>
                  <a:schemeClr val="tx1">
                    <a:lumMod val="75000"/>
                    <a:lumOff val="25000"/>
                  </a:schemeClr>
                </a:solidFill>
              </a:rPr>
              <a:t>– </a:t>
            </a:r>
            <a:r>
              <a:rPr lang="de-DE" altLang="de-DE" sz="2000" b="1" dirty="0" smtClean="0">
                <a:solidFill>
                  <a:schemeClr val="tx1">
                    <a:lumMod val="75000"/>
                    <a:lumOff val="25000"/>
                  </a:schemeClr>
                </a:solidFill>
              </a:rPr>
              <a:t>0,8 </a:t>
            </a:r>
            <a:r>
              <a:rPr lang="de-DE" altLang="de-DE" sz="2000" b="1" dirty="0">
                <a:solidFill>
                  <a:schemeClr val="tx1">
                    <a:lumMod val="75000"/>
                    <a:lumOff val="25000"/>
                  </a:schemeClr>
                </a:solidFill>
              </a:rPr>
              <a:t>(W/m</a:t>
            </a:r>
            <a:r>
              <a:rPr lang="de-DE" altLang="de-DE" sz="2000" b="1" baseline="30000" dirty="0">
                <a:solidFill>
                  <a:schemeClr val="tx1">
                    <a:lumMod val="75000"/>
                    <a:lumOff val="25000"/>
                  </a:schemeClr>
                </a:solidFill>
              </a:rPr>
              <a:t>2</a:t>
            </a:r>
            <a:r>
              <a:rPr lang="de-DE" altLang="de-DE" sz="2000" b="1" dirty="0">
                <a:solidFill>
                  <a:schemeClr val="tx1">
                    <a:lumMod val="75000"/>
                    <a:lumOff val="25000"/>
                  </a:schemeClr>
                </a:solidFill>
              </a:rPr>
              <a:t> K)</a:t>
            </a:r>
          </a:p>
        </p:txBody>
      </p:sp>
      <p:grpSp>
        <p:nvGrpSpPr>
          <p:cNvPr id="65" name="Gruppieren 64"/>
          <p:cNvGrpSpPr/>
          <p:nvPr/>
        </p:nvGrpSpPr>
        <p:grpSpPr>
          <a:xfrm>
            <a:off x="-10641" y="1355557"/>
            <a:ext cx="5571542" cy="4049612"/>
            <a:chOff x="180753" y="1919106"/>
            <a:chExt cx="5571542" cy="4049612"/>
          </a:xfrm>
        </p:grpSpPr>
        <p:sp>
          <p:nvSpPr>
            <p:cNvPr id="66" name="Rectangle 34" descr="Diagonal hell nach oben"/>
            <p:cNvSpPr>
              <a:spLocks noChangeArrowheads="1"/>
            </p:cNvSpPr>
            <p:nvPr/>
          </p:nvSpPr>
          <p:spPr bwMode="auto">
            <a:xfrm>
              <a:off x="1969477" y="23368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67" name="Text Box 36"/>
            <p:cNvSpPr txBox="1">
              <a:spLocks noChangeArrowheads="1"/>
            </p:cNvSpPr>
            <p:nvPr/>
          </p:nvSpPr>
          <p:spPr bwMode="auto">
            <a:xfrm>
              <a:off x="1499089" y="1919106"/>
              <a:ext cx="93784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rgbClr val="C00000"/>
                  </a:solidFill>
                </a:rPr>
                <a:t>Edelgas</a:t>
              </a:r>
            </a:p>
          </p:txBody>
        </p:sp>
        <p:grpSp>
          <p:nvGrpSpPr>
            <p:cNvPr id="68" name="Group 37"/>
            <p:cNvGrpSpPr>
              <a:grpSpLocks/>
            </p:cNvGrpSpPr>
            <p:nvPr/>
          </p:nvGrpSpPr>
          <p:grpSpPr bwMode="auto">
            <a:xfrm>
              <a:off x="2054470" y="2171700"/>
              <a:ext cx="383931" cy="3416300"/>
              <a:chOff x="1402" y="1368"/>
              <a:chExt cx="262" cy="2152"/>
            </a:xfrm>
          </p:grpSpPr>
          <p:sp>
            <p:nvSpPr>
              <p:cNvPr id="109" name="Rectangle 38" descr="Diagonal hell nach oben"/>
              <p:cNvSpPr>
                <a:spLocks noChangeArrowheads="1"/>
              </p:cNvSpPr>
              <p:nvPr/>
            </p:nvSpPr>
            <p:spPr bwMode="auto">
              <a:xfrm>
                <a:off x="1608" y="1472"/>
                <a:ext cx="56" cy="2048"/>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0" name="Line 39"/>
              <p:cNvSpPr>
                <a:spLocks noChangeShapeType="1"/>
              </p:cNvSpPr>
              <p:nvPr/>
            </p:nvSpPr>
            <p:spPr bwMode="auto">
              <a:xfrm>
                <a:off x="1600" y="1472"/>
                <a:ext cx="0" cy="2048"/>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1" name="Rectangle 40"/>
              <p:cNvSpPr>
                <a:spLocks noChangeArrowheads="1"/>
              </p:cNvSpPr>
              <p:nvPr/>
            </p:nvSpPr>
            <p:spPr bwMode="auto">
              <a:xfrm>
                <a:off x="1402" y="1472"/>
                <a:ext cx="188" cy="2047"/>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12" name="Line 41"/>
              <p:cNvSpPr>
                <a:spLocks noChangeShapeType="1"/>
              </p:cNvSpPr>
              <p:nvPr/>
            </p:nvSpPr>
            <p:spPr bwMode="auto">
              <a:xfrm>
                <a:off x="1496" y="1368"/>
                <a:ext cx="0" cy="2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69" name="Text Box 42"/>
            <p:cNvSpPr txBox="1">
              <a:spLocks noChangeArrowheads="1"/>
            </p:cNvSpPr>
            <p:nvPr/>
          </p:nvSpPr>
          <p:spPr bwMode="auto">
            <a:xfrm>
              <a:off x="2543908" y="2717800"/>
              <a:ext cx="20867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Lichtdurchgang</a:t>
              </a:r>
              <a:r>
                <a:rPr lang="de-DE" altLang="de-DE" sz="1400" b="1" dirty="0"/>
                <a:t> </a:t>
              </a:r>
              <a:r>
                <a:rPr lang="de-DE" altLang="de-DE" sz="1400" b="1" dirty="0">
                  <a:solidFill>
                    <a:srgbClr val="C00000"/>
                  </a:solidFill>
                </a:rPr>
                <a:t>66 %</a:t>
              </a:r>
            </a:p>
          </p:txBody>
        </p:sp>
        <p:sp>
          <p:nvSpPr>
            <p:cNvPr id="70" name="Text Box 43"/>
            <p:cNvSpPr txBox="1">
              <a:spLocks noChangeArrowheads="1"/>
            </p:cNvSpPr>
            <p:nvPr/>
          </p:nvSpPr>
          <p:spPr bwMode="auto">
            <a:xfrm>
              <a:off x="2458915" y="4117976"/>
              <a:ext cx="2157046"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chemeClr val="tx1">
                      <a:lumMod val="75000"/>
                      <a:lumOff val="25000"/>
                    </a:schemeClr>
                  </a:solidFill>
                </a:rPr>
                <a:t>Strahlungsdurchgang </a:t>
              </a:r>
            </a:p>
            <a:p>
              <a:pPr algn="ctr">
                <a:spcBef>
                  <a:spcPct val="50000"/>
                </a:spcBef>
              </a:pPr>
              <a:r>
                <a:rPr lang="de-DE" altLang="de-DE" sz="1400" b="1" dirty="0">
                  <a:solidFill>
                    <a:srgbClr val="C00000"/>
                  </a:solidFill>
                </a:rPr>
                <a:t>g = 0,50</a:t>
              </a:r>
            </a:p>
          </p:txBody>
        </p:sp>
        <p:sp>
          <p:nvSpPr>
            <p:cNvPr id="71" name="Text Box 44"/>
            <p:cNvSpPr txBox="1">
              <a:spLocks noChangeArrowheads="1"/>
            </p:cNvSpPr>
            <p:nvPr/>
          </p:nvSpPr>
          <p:spPr bwMode="auto">
            <a:xfrm>
              <a:off x="180753" y="4906012"/>
              <a:ext cx="1277815"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1400" b="1" dirty="0">
                  <a:solidFill>
                    <a:schemeClr val="tx1">
                      <a:lumMod val="75000"/>
                      <a:lumOff val="25000"/>
                    </a:schemeClr>
                  </a:solidFill>
                </a:rPr>
                <a:t>Außen-temperatur </a:t>
              </a:r>
            </a:p>
            <a:p>
              <a:pPr algn="r">
                <a:spcBef>
                  <a:spcPct val="50000"/>
                </a:spcBef>
              </a:pPr>
              <a:r>
                <a:rPr lang="de-DE" altLang="de-DE" sz="1400" b="1" dirty="0">
                  <a:solidFill>
                    <a:schemeClr val="tx1">
                      <a:lumMod val="75000"/>
                      <a:lumOff val="25000"/>
                    </a:schemeClr>
                  </a:solidFill>
                </a:rPr>
                <a:t> = </a:t>
              </a:r>
              <a:r>
                <a:rPr lang="de-DE" altLang="de-DE" sz="1400" b="1" dirty="0" smtClean="0">
                  <a:solidFill>
                    <a:schemeClr val="tx1">
                      <a:lumMod val="75000"/>
                      <a:lumOff val="25000"/>
                    </a:schemeClr>
                  </a:solidFill>
                </a:rPr>
                <a:t>--10°C</a:t>
              </a:r>
              <a:endParaRPr lang="de-DE" altLang="de-DE" sz="1400" b="1" baseline="30000" dirty="0">
                <a:solidFill>
                  <a:schemeClr val="tx1">
                    <a:lumMod val="75000"/>
                    <a:lumOff val="25000"/>
                  </a:schemeClr>
                </a:solidFill>
              </a:endParaRPr>
            </a:p>
          </p:txBody>
        </p:sp>
        <p:sp>
          <p:nvSpPr>
            <p:cNvPr id="72" name="Text Box 45"/>
            <p:cNvSpPr txBox="1">
              <a:spLocks noChangeArrowheads="1"/>
            </p:cNvSpPr>
            <p:nvPr/>
          </p:nvSpPr>
          <p:spPr bwMode="auto">
            <a:xfrm>
              <a:off x="2424764" y="5660941"/>
              <a:ext cx="248612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Raumlufttemperatur = </a:t>
              </a:r>
              <a:r>
                <a:rPr lang="de-DE" altLang="de-DE" sz="1400" b="1" dirty="0" smtClean="0">
                  <a:solidFill>
                    <a:schemeClr val="tx1">
                      <a:lumMod val="75000"/>
                      <a:lumOff val="25000"/>
                    </a:schemeClr>
                  </a:solidFill>
                </a:rPr>
                <a:t>20°C</a:t>
              </a:r>
              <a:endParaRPr lang="de-DE" altLang="de-DE" sz="1400" b="1" baseline="30000" dirty="0">
                <a:solidFill>
                  <a:schemeClr val="tx1">
                    <a:lumMod val="75000"/>
                    <a:lumOff val="25000"/>
                  </a:schemeClr>
                </a:solidFill>
              </a:endParaRPr>
            </a:p>
          </p:txBody>
        </p:sp>
        <p:sp>
          <p:nvSpPr>
            <p:cNvPr id="73" name="Text Box 46"/>
            <p:cNvSpPr txBox="1">
              <a:spLocks noChangeArrowheads="1"/>
            </p:cNvSpPr>
            <p:nvPr/>
          </p:nvSpPr>
          <p:spPr bwMode="auto">
            <a:xfrm>
              <a:off x="2408789" y="5360573"/>
              <a:ext cx="33435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400" b="1" dirty="0">
                  <a:solidFill>
                    <a:schemeClr val="tx1">
                      <a:lumMod val="75000"/>
                      <a:lumOff val="25000"/>
                    </a:schemeClr>
                  </a:solidFill>
                </a:rPr>
                <a:t>Oberflächentemperatur =</a:t>
              </a:r>
              <a:r>
                <a:rPr lang="de-DE" altLang="de-DE" sz="1400" b="1" dirty="0"/>
                <a:t> </a:t>
              </a:r>
              <a:r>
                <a:rPr lang="de-DE" altLang="de-DE" sz="1400" b="1" dirty="0" smtClean="0">
                  <a:solidFill>
                    <a:srgbClr val="C00000"/>
                  </a:solidFill>
                </a:rPr>
                <a:t>17°C</a:t>
              </a:r>
              <a:endParaRPr lang="de-DE" altLang="de-DE" sz="1400" b="1" baseline="30000" dirty="0">
                <a:solidFill>
                  <a:srgbClr val="C00000"/>
                </a:solidFill>
              </a:endParaRPr>
            </a:p>
          </p:txBody>
        </p:sp>
        <p:sp>
          <p:nvSpPr>
            <p:cNvPr id="74" name="Rectangle 47" descr="Diagonal hell nach oben"/>
            <p:cNvSpPr>
              <a:spLocks noChangeArrowheads="1"/>
            </p:cNvSpPr>
            <p:nvPr/>
          </p:nvSpPr>
          <p:spPr bwMode="auto">
            <a:xfrm flipH="1">
              <a:off x="1578219" y="2336800"/>
              <a:ext cx="82062" cy="3251200"/>
            </a:xfrm>
            <a:prstGeom prst="rect">
              <a:avLst/>
            </a:prstGeom>
            <a:pattFill prst="ltUpDiag">
              <a:fgClr>
                <a:srgbClr val="DDDDDD"/>
              </a:fgClr>
              <a:bgClr>
                <a:srgbClr val="FFFFFF"/>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5" name="Line 48"/>
            <p:cNvSpPr>
              <a:spLocks noChangeShapeType="1"/>
            </p:cNvSpPr>
            <p:nvPr/>
          </p:nvSpPr>
          <p:spPr bwMode="auto">
            <a:xfrm flipH="1">
              <a:off x="1680797" y="2336800"/>
              <a:ext cx="0" cy="3251200"/>
            </a:xfrm>
            <a:prstGeom prst="line">
              <a:avLst/>
            </a:prstGeom>
            <a:noFill/>
            <a:ln w="222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6" name="Rectangle 49"/>
            <p:cNvSpPr>
              <a:spLocks noChangeArrowheads="1"/>
            </p:cNvSpPr>
            <p:nvPr/>
          </p:nvSpPr>
          <p:spPr bwMode="auto">
            <a:xfrm flipH="1">
              <a:off x="1695451" y="2336801"/>
              <a:ext cx="276957" cy="3249613"/>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 name="Line 50"/>
            <p:cNvSpPr>
              <a:spLocks noChangeShapeType="1"/>
            </p:cNvSpPr>
            <p:nvPr/>
          </p:nvSpPr>
          <p:spPr bwMode="auto">
            <a:xfrm flipH="1">
              <a:off x="1833197" y="2171700"/>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78" name="Group 51"/>
            <p:cNvGrpSpPr>
              <a:grpSpLocks/>
            </p:cNvGrpSpPr>
            <p:nvPr/>
          </p:nvGrpSpPr>
          <p:grpSpPr bwMode="auto">
            <a:xfrm>
              <a:off x="734158" y="2651126"/>
              <a:ext cx="2497015" cy="1203325"/>
              <a:chOff x="500" y="1670"/>
              <a:chExt cx="1705" cy="758"/>
            </a:xfrm>
          </p:grpSpPr>
          <p:sp>
            <p:nvSpPr>
              <p:cNvPr id="102" name="AutoShape 52"/>
              <p:cNvSpPr>
                <a:spLocks noChangeArrowheads="1"/>
              </p:cNvSpPr>
              <p:nvPr/>
            </p:nvSpPr>
            <p:spPr bwMode="auto">
              <a:xfrm rot="1784293">
                <a:off x="1535" y="2202"/>
                <a:ext cx="670" cy="226"/>
              </a:xfrm>
              <a:prstGeom prst="rightArrow">
                <a:avLst>
                  <a:gd name="adj1" fmla="val 50000"/>
                  <a:gd name="adj2" fmla="val 7411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3" name="Rectangle 53"/>
              <p:cNvSpPr>
                <a:spLocks noChangeArrowheads="1"/>
              </p:cNvSpPr>
              <p:nvPr/>
            </p:nvSpPr>
            <p:spPr bwMode="auto">
              <a:xfrm rot="1761721">
                <a:off x="1067" y="1897"/>
                <a:ext cx="306" cy="18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4" name="Rectangle 54"/>
              <p:cNvSpPr>
                <a:spLocks noChangeArrowheads="1"/>
              </p:cNvSpPr>
              <p:nvPr/>
            </p:nvSpPr>
            <p:spPr bwMode="auto">
              <a:xfrm rot="1761721">
                <a:off x="500" y="1670"/>
                <a:ext cx="616" cy="2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5" name="AutoShape 55"/>
              <p:cNvSpPr>
                <a:spLocks noChangeArrowheads="1"/>
              </p:cNvSpPr>
              <p:nvPr/>
            </p:nvSpPr>
            <p:spPr bwMode="auto">
              <a:xfrm rot="1745316">
                <a:off x="964" y="1978"/>
                <a:ext cx="63" cy="210"/>
              </a:xfrm>
              <a:prstGeom prst="downArrow">
                <a:avLst>
                  <a:gd name="adj1" fmla="val 50000"/>
                  <a:gd name="adj2" fmla="val 8333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 name="AutoShape 56"/>
              <p:cNvSpPr>
                <a:spLocks noChangeArrowheads="1"/>
              </p:cNvSpPr>
              <p:nvPr/>
            </p:nvSpPr>
            <p:spPr bwMode="auto">
              <a:xfrm rot="1745316">
                <a:off x="1247" y="2089"/>
                <a:ext cx="61" cy="214"/>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7" name="Rectangle 57"/>
              <p:cNvSpPr>
                <a:spLocks noChangeArrowheads="1"/>
              </p:cNvSpPr>
              <p:nvPr/>
            </p:nvSpPr>
            <p:spPr bwMode="auto">
              <a:xfrm rot="1761721">
                <a:off x="1337" y="2045"/>
                <a:ext cx="306" cy="14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8" name="AutoShape 58"/>
              <p:cNvSpPr>
                <a:spLocks noChangeArrowheads="1"/>
              </p:cNvSpPr>
              <p:nvPr/>
            </p:nvSpPr>
            <p:spPr bwMode="auto">
              <a:xfrm rot="1745316">
                <a:off x="1507" y="2210"/>
                <a:ext cx="61" cy="214"/>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79" name="Group 59"/>
            <p:cNvGrpSpPr>
              <a:grpSpLocks/>
            </p:cNvGrpSpPr>
            <p:nvPr/>
          </p:nvGrpSpPr>
          <p:grpSpPr bwMode="auto">
            <a:xfrm>
              <a:off x="738554" y="3951288"/>
              <a:ext cx="2498481" cy="1203325"/>
              <a:chOff x="500" y="1670"/>
              <a:chExt cx="1705" cy="758"/>
            </a:xfrm>
          </p:grpSpPr>
          <p:sp>
            <p:nvSpPr>
              <p:cNvPr id="95" name="AutoShape 60"/>
              <p:cNvSpPr>
                <a:spLocks noChangeArrowheads="1"/>
              </p:cNvSpPr>
              <p:nvPr/>
            </p:nvSpPr>
            <p:spPr bwMode="auto">
              <a:xfrm rot="1784293">
                <a:off x="1535" y="2202"/>
                <a:ext cx="670" cy="226"/>
              </a:xfrm>
              <a:prstGeom prst="rightArrow">
                <a:avLst>
                  <a:gd name="adj1" fmla="val 50000"/>
                  <a:gd name="adj2" fmla="val 7411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6" name="Rectangle 61"/>
              <p:cNvSpPr>
                <a:spLocks noChangeArrowheads="1"/>
              </p:cNvSpPr>
              <p:nvPr/>
            </p:nvSpPr>
            <p:spPr bwMode="auto">
              <a:xfrm rot="1761721">
                <a:off x="1067" y="1897"/>
                <a:ext cx="306" cy="18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7" name="Rectangle 62"/>
              <p:cNvSpPr>
                <a:spLocks noChangeArrowheads="1"/>
              </p:cNvSpPr>
              <p:nvPr/>
            </p:nvSpPr>
            <p:spPr bwMode="auto">
              <a:xfrm rot="1761721">
                <a:off x="500" y="1670"/>
                <a:ext cx="616" cy="23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8" name="AutoShape 63"/>
              <p:cNvSpPr>
                <a:spLocks noChangeArrowheads="1"/>
              </p:cNvSpPr>
              <p:nvPr/>
            </p:nvSpPr>
            <p:spPr bwMode="auto">
              <a:xfrm rot="1745316">
                <a:off x="964" y="1978"/>
                <a:ext cx="63" cy="210"/>
              </a:xfrm>
              <a:prstGeom prst="downArrow">
                <a:avLst>
                  <a:gd name="adj1" fmla="val 50000"/>
                  <a:gd name="adj2" fmla="val 83333"/>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9" name="AutoShape 64"/>
              <p:cNvSpPr>
                <a:spLocks noChangeArrowheads="1"/>
              </p:cNvSpPr>
              <p:nvPr/>
            </p:nvSpPr>
            <p:spPr bwMode="auto">
              <a:xfrm rot="1745316">
                <a:off x="1247" y="2089"/>
                <a:ext cx="61" cy="214"/>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0" name="Rectangle 65"/>
              <p:cNvSpPr>
                <a:spLocks noChangeArrowheads="1"/>
              </p:cNvSpPr>
              <p:nvPr/>
            </p:nvSpPr>
            <p:spPr bwMode="auto">
              <a:xfrm rot="1761721">
                <a:off x="1337" y="2045"/>
                <a:ext cx="306" cy="14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1" name="AutoShape 66"/>
              <p:cNvSpPr>
                <a:spLocks noChangeArrowheads="1"/>
              </p:cNvSpPr>
              <p:nvPr/>
            </p:nvSpPr>
            <p:spPr bwMode="auto">
              <a:xfrm rot="1745316">
                <a:off x="1507" y="2210"/>
                <a:ext cx="61" cy="214"/>
              </a:xfrm>
              <a:prstGeom prst="downArrow">
                <a:avLst>
                  <a:gd name="adj1" fmla="val 50000"/>
                  <a:gd name="adj2" fmla="val 87705"/>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0" name="Group 67"/>
            <p:cNvGrpSpPr>
              <a:grpSpLocks/>
            </p:cNvGrpSpPr>
            <p:nvPr/>
          </p:nvGrpSpPr>
          <p:grpSpPr bwMode="auto">
            <a:xfrm>
              <a:off x="1874228" y="4648200"/>
              <a:ext cx="231531" cy="592138"/>
              <a:chOff x="4096" y="2790"/>
              <a:chExt cx="157" cy="373"/>
            </a:xfrm>
          </p:grpSpPr>
          <p:sp>
            <p:nvSpPr>
              <p:cNvPr id="92" name="AutoShape 68"/>
              <p:cNvSpPr>
                <a:spLocks noChangeArrowheads="1"/>
              </p:cNvSpPr>
              <p:nvPr/>
            </p:nvSpPr>
            <p:spPr bwMode="auto">
              <a:xfrm rot="5430521">
                <a:off x="4109" y="3096"/>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3" name="AutoShape 69"/>
              <p:cNvSpPr>
                <a:spLocks noChangeArrowheads="1"/>
              </p:cNvSpPr>
              <p:nvPr/>
            </p:nvSpPr>
            <p:spPr bwMode="auto">
              <a:xfrm rot="16169479" flipH="1">
                <a:off x="4187" y="3097"/>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4" name="Rectangle 70"/>
              <p:cNvSpPr>
                <a:spLocks noChangeArrowheads="1"/>
              </p:cNvSpPr>
              <p:nvPr/>
            </p:nvSpPr>
            <p:spPr bwMode="auto">
              <a:xfrm>
                <a:off x="4163" y="2790"/>
                <a:ext cx="49" cy="3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1" name="Group 71"/>
            <p:cNvGrpSpPr>
              <a:grpSpLocks/>
            </p:cNvGrpSpPr>
            <p:nvPr/>
          </p:nvGrpSpPr>
          <p:grpSpPr bwMode="auto">
            <a:xfrm>
              <a:off x="1478574" y="4476750"/>
              <a:ext cx="230065" cy="592138"/>
              <a:chOff x="4096" y="2790"/>
              <a:chExt cx="157" cy="373"/>
            </a:xfrm>
          </p:grpSpPr>
          <p:sp>
            <p:nvSpPr>
              <p:cNvPr id="89" name="AutoShape 72"/>
              <p:cNvSpPr>
                <a:spLocks noChangeArrowheads="1"/>
              </p:cNvSpPr>
              <p:nvPr/>
            </p:nvSpPr>
            <p:spPr bwMode="auto">
              <a:xfrm rot="5430521">
                <a:off x="4109" y="3096"/>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0" name="AutoShape 73"/>
              <p:cNvSpPr>
                <a:spLocks noChangeArrowheads="1"/>
              </p:cNvSpPr>
              <p:nvPr/>
            </p:nvSpPr>
            <p:spPr bwMode="auto">
              <a:xfrm rot="16169479" flipH="1">
                <a:off x="4187" y="3097"/>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91" name="Rectangle 74"/>
              <p:cNvSpPr>
                <a:spLocks noChangeArrowheads="1"/>
              </p:cNvSpPr>
              <p:nvPr/>
            </p:nvSpPr>
            <p:spPr bwMode="auto">
              <a:xfrm>
                <a:off x="4163" y="2790"/>
                <a:ext cx="49" cy="3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grpSp>
          <p:nvGrpSpPr>
            <p:cNvPr id="82" name="Group 75"/>
            <p:cNvGrpSpPr>
              <a:grpSpLocks/>
            </p:cNvGrpSpPr>
            <p:nvPr/>
          </p:nvGrpSpPr>
          <p:grpSpPr bwMode="auto">
            <a:xfrm>
              <a:off x="2261089" y="4805364"/>
              <a:ext cx="230065" cy="592137"/>
              <a:chOff x="4096" y="2790"/>
              <a:chExt cx="157" cy="373"/>
            </a:xfrm>
          </p:grpSpPr>
          <p:sp>
            <p:nvSpPr>
              <p:cNvPr id="86" name="AutoShape 76"/>
              <p:cNvSpPr>
                <a:spLocks noChangeArrowheads="1"/>
              </p:cNvSpPr>
              <p:nvPr/>
            </p:nvSpPr>
            <p:spPr bwMode="auto">
              <a:xfrm rot="5430521">
                <a:off x="4109" y="3096"/>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7" name="AutoShape 77"/>
              <p:cNvSpPr>
                <a:spLocks noChangeArrowheads="1"/>
              </p:cNvSpPr>
              <p:nvPr/>
            </p:nvSpPr>
            <p:spPr bwMode="auto">
              <a:xfrm rot="16169479" flipH="1">
                <a:off x="4187" y="3097"/>
                <a:ext cx="53" cy="79"/>
              </a:xfrm>
              <a:prstGeom prst="downArrow">
                <a:avLst>
                  <a:gd name="adj1" fmla="val 50000"/>
                  <a:gd name="adj2" fmla="val 37264"/>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88" name="Rectangle 78"/>
              <p:cNvSpPr>
                <a:spLocks noChangeArrowheads="1"/>
              </p:cNvSpPr>
              <p:nvPr/>
            </p:nvSpPr>
            <p:spPr bwMode="auto">
              <a:xfrm>
                <a:off x="4163" y="2790"/>
                <a:ext cx="49" cy="338"/>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grpSp>
        <p:sp>
          <p:nvSpPr>
            <p:cNvPr id="83" name="Text Box 81"/>
            <p:cNvSpPr txBox="1">
              <a:spLocks noChangeArrowheads="1"/>
            </p:cNvSpPr>
            <p:nvPr/>
          </p:nvSpPr>
          <p:spPr bwMode="auto">
            <a:xfrm>
              <a:off x="2875084" y="1946275"/>
              <a:ext cx="17701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b="1" dirty="0">
                  <a:solidFill>
                    <a:srgbClr val="C00000"/>
                  </a:solidFill>
                </a:rPr>
                <a:t>Bedampfung mit Edelmetall </a:t>
              </a:r>
            </a:p>
          </p:txBody>
        </p:sp>
        <p:sp>
          <p:nvSpPr>
            <p:cNvPr id="84" name="Line 82"/>
            <p:cNvSpPr>
              <a:spLocks noChangeShapeType="1"/>
            </p:cNvSpPr>
            <p:nvPr/>
          </p:nvSpPr>
          <p:spPr bwMode="auto">
            <a:xfrm flipH="1">
              <a:off x="2344615" y="2273300"/>
              <a:ext cx="762000" cy="406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 name="Line 83"/>
            <p:cNvSpPr>
              <a:spLocks noChangeShapeType="1"/>
            </p:cNvSpPr>
            <p:nvPr/>
          </p:nvSpPr>
          <p:spPr bwMode="auto">
            <a:xfrm flipH="1">
              <a:off x="1676400" y="2273300"/>
              <a:ext cx="1383323"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Tree>
    <p:extLst>
      <p:ext uri="{BB962C8B-B14F-4D97-AF65-F5344CB8AC3E}">
        <p14:creationId xmlns:p14="http://schemas.microsoft.com/office/powerpoint/2010/main" val="2888981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Fenster</a:t>
            </a:r>
            <a:br>
              <a:rPr lang="de-DE" dirty="0" smtClean="0"/>
            </a:br>
            <a:endParaRPr lang="de-DE" dirty="0"/>
          </a:p>
        </p:txBody>
      </p:sp>
      <p:pic>
        <p:nvPicPr>
          <p:cNvPr id="908292"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676"/>
          <a:stretch/>
        </p:blipFill>
        <p:spPr bwMode="auto">
          <a:xfrm>
            <a:off x="288000" y="1404000"/>
            <a:ext cx="7848000" cy="43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8293" name="Text Box 5"/>
          <p:cNvSpPr txBox="1">
            <a:spLocks noChangeArrowheads="1"/>
          </p:cNvSpPr>
          <p:nvPr/>
        </p:nvSpPr>
        <p:spPr bwMode="auto">
          <a:xfrm>
            <a:off x="387397" y="6468136"/>
            <a:ext cx="64945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t>Quelle: Energiesparinformation 1, IWU Darmstadt </a:t>
            </a:r>
          </a:p>
        </p:txBody>
      </p:sp>
      <p:sp>
        <p:nvSpPr>
          <p:cNvPr id="8" name="Rectangle 2"/>
          <p:cNvSpPr txBox="1">
            <a:spLocks noChangeArrowheads="1"/>
          </p:cNvSpPr>
          <p:nvPr/>
        </p:nvSpPr>
        <p:spPr>
          <a:xfrm>
            <a:off x="387438" y="834228"/>
            <a:ext cx="711914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Temporäre Maßnahmen zum Wärmeschutz</a:t>
            </a:r>
            <a:endParaRPr lang="de-DE" sz="2800" dirty="0">
              <a:solidFill>
                <a:schemeClr val="tx1">
                  <a:lumMod val="75000"/>
                  <a:lumOff val="25000"/>
                </a:schemeClr>
              </a:solidFill>
              <a:latin typeface="Arial" pitchFamily="34" charset="0"/>
              <a:cs typeface="Arial" pitchFamily="34" charset="0"/>
            </a:endParaRPr>
          </a:p>
        </p:txBody>
      </p:sp>
      <p:sp>
        <p:nvSpPr>
          <p:cNvPr id="9" name="Rectangle 2"/>
          <p:cNvSpPr txBox="1">
            <a:spLocks noChangeArrowheads="1"/>
          </p:cNvSpPr>
          <p:nvPr/>
        </p:nvSpPr>
        <p:spPr>
          <a:xfrm>
            <a:off x="366125" y="5664693"/>
            <a:ext cx="7363746"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1800" b="1" dirty="0">
                <a:solidFill>
                  <a:schemeClr val="tx1">
                    <a:lumMod val="75000"/>
                    <a:lumOff val="25000"/>
                  </a:schemeClr>
                </a:solidFill>
                <a:latin typeface="Arial" pitchFamily="34" charset="0"/>
                <a:cs typeface="Arial" pitchFamily="34" charset="0"/>
              </a:rPr>
              <a:t>Dämmwirkung verschiedener </a:t>
            </a:r>
            <a:r>
              <a:rPr lang="de-DE" altLang="de-DE" sz="1800" b="1" dirty="0" smtClean="0">
                <a:solidFill>
                  <a:schemeClr val="tx1">
                    <a:lumMod val="75000"/>
                    <a:lumOff val="25000"/>
                  </a:schemeClr>
                </a:solidFill>
                <a:latin typeface="Arial" pitchFamily="34" charset="0"/>
                <a:cs typeface="Arial" pitchFamily="34" charset="0"/>
              </a:rPr>
              <a:t>temporärer Maßnahmen </a:t>
            </a:r>
            <a:r>
              <a:rPr lang="de-DE" altLang="de-DE" sz="1800" b="1" dirty="0">
                <a:solidFill>
                  <a:schemeClr val="tx1">
                    <a:lumMod val="75000"/>
                    <a:lumOff val="25000"/>
                  </a:schemeClr>
                </a:solidFill>
                <a:latin typeface="Arial" pitchFamily="34" charset="0"/>
                <a:cs typeface="Arial" pitchFamily="34" charset="0"/>
              </a:rPr>
              <a:t>am </a:t>
            </a:r>
            <a:r>
              <a:rPr lang="de-DE" altLang="de-DE" sz="1800" b="1" dirty="0" smtClean="0">
                <a:solidFill>
                  <a:schemeClr val="tx1">
                    <a:lumMod val="75000"/>
                    <a:lumOff val="25000"/>
                  </a:schemeClr>
                </a:solidFill>
                <a:latin typeface="Arial" pitchFamily="34" charset="0"/>
                <a:cs typeface="Arial" pitchFamily="34" charset="0"/>
              </a:rPr>
              <a:t>Fenster </a:t>
            </a:r>
            <a:r>
              <a:rPr lang="de-DE" altLang="de-DE" sz="1800" b="1" dirty="0">
                <a:solidFill>
                  <a:schemeClr val="tx1">
                    <a:lumMod val="75000"/>
                    <a:lumOff val="25000"/>
                  </a:schemeClr>
                </a:solidFill>
                <a:latin typeface="Arial" pitchFamily="34" charset="0"/>
                <a:cs typeface="Arial" pitchFamily="34" charset="0"/>
              </a:rPr>
              <a:t>in der </a:t>
            </a:r>
            <a:r>
              <a:rPr lang="de-DE" altLang="de-DE" sz="1800" b="1" dirty="0" smtClean="0">
                <a:solidFill>
                  <a:schemeClr val="tx1">
                    <a:lumMod val="75000"/>
                    <a:lumOff val="25000"/>
                  </a:schemeClr>
                </a:solidFill>
                <a:latin typeface="Arial" pitchFamily="34" charset="0"/>
                <a:cs typeface="Arial" pitchFamily="34" charset="0"/>
              </a:rPr>
              <a:t>Nacht, </a:t>
            </a:r>
            <a:r>
              <a:rPr lang="de-DE" altLang="de-DE" sz="1800" dirty="0" smtClean="0">
                <a:solidFill>
                  <a:schemeClr val="tx1">
                    <a:lumMod val="75000"/>
                    <a:lumOff val="25000"/>
                  </a:schemeClr>
                </a:solidFill>
                <a:latin typeface="Arial" pitchFamily="34" charset="0"/>
                <a:cs typeface="Arial" pitchFamily="34" charset="0"/>
              </a:rPr>
              <a:t>U-Werte in W(m²K)</a:t>
            </a:r>
            <a:endParaRPr lang="de-DE" sz="18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181455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616" y="1250991"/>
            <a:ext cx="7994875" cy="535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1" name="Rectangle 3"/>
          <p:cNvSpPr>
            <a:spLocks noGrp="1" noChangeArrowheads="1"/>
          </p:cNvSpPr>
          <p:nvPr>
            <p:ph type="title"/>
          </p:nvPr>
        </p:nvSpPr>
        <p:spPr/>
        <p:txBody>
          <a:bodyPr/>
          <a:lstStyle/>
          <a:p>
            <a:pPr eaLnBrk="1" hangingPunct="1"/>
            <a:r>
              <a:rPr lang="de-DE" sz="2800" dirty="0" smtClean="0">
                <a:solidFill>
                  <a:schemeClr val="tx1">
                    <a:lumMod val="75000"/>
                    <a:lumOff val="25000"/>
                  </a:schemeClr>
                </a:solidFill>
              </a:rPr>
              <a:t>Gebäudestandards</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68612" name="Text Box 4"/>
          <p:cNvSpPr txBox="1">
            <a:spLocks noChangeArrowheads="1"/>
          </p:cNvSpPr>
          <p:nvPr/>
        </p:nvSpPr>
        <p:spPr bwMode="auto">
          <a:xfrm>
            <a:off x="2472111" y="2116181"/>
            <a:ext cx="2445726"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spcBef>
                <a:spcPct val="50000"/>
              </a:spcBef>
            </a:pPr>
            <a:r>
              <a:rPr lang="de-DE" sz="2000" dirty="0">
                <a:solidFill>
                  <a:schemeClr val="tx1">
                    <a:lumMod val="75000"/>
                    <a:lumOff val="25000"/>
                  </a:schemeClr>
                </a:solidFill>
              </a:rPr>
              <a:t>Ein- und Zweifamilienhäuser</a:t>
            </a:r>
          </a:p>
        </p:txBody>
      </p:sp>
      <p:sp>
        <p:nvSpPr>
          <p:cNvPr id="68613" name="AutoShape 5"/>
          <p:cNvSpPr>
            <a:spLocks noChangeArrowheads="1"/>
          </p:cNvSpPr>
          <p:nvPr/>
        </p:nvSpPr>
        <p:spPr bwMode="auto">
          <a:xfrm>
            <a:off x="6309683" y="2975016"/>
            <a:ext cx="2124808" cy="1008063"/>
          </a:xfrm>
          <a:prstGeom prst="wedgeEllipseCallout">
            <a:avLst>
              <a:gd name="adj1" fmla="val -64690"/>
              <a:gd name="adj2" fmla="val 62440"/>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de-DE" sz="2000" b="1">
                <a:solidFill>
                  <a:prstClr val="black"/>
                </a:solidFill>
              </a:rPr>
              <a:t>Wie viel ist genug?</a:t>
            </a:r>
          </a:p>
        </p:txBody>
      </p:sp>
      <p:sp>
        <p:nvSpPr>
          <p:cNvPr id="8" name="Rectangle 2"/>
          <p:cNvSpPr txBox="1">
            <a:spLocks noChangeArrowheads="1"/>
          </p:cNvSpPr>
          <p:nvPr/>
        </p:nvSpPr>
        <p:spPr>
          <a:xfrm>
            <a:off x="389338" y="798763"/>
            <a:ext cx="69068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sz="2800" dirty="0" smtClean="0">
                <a:solidFill>
                  <a:schemeClr val="tx1">
                    <a:lumMod val="75000"/>
                    <a:lumOff val="25000"/>
                  </a:schemeClr>
                </a:solidFill>
                <a:latin typeface="Arial" pitchFamily="34" charset="0"/>
                <a:cs typeface="Arial" pitchFamily="34" charset="0"/>
              </a:rPr>
              <a:t>Endenergiekennwerte im Vergleich</a:t>
            </a:r>
            <a:endParaRPr lang="de-DE" sz="2800" dirty="0">
              <a:latin typeface="Arial" pitchFamily="34" charset="0"/>
              <a:cs typeface="Arial" pitchFamily="34" charset="0"/>
            </a:endParaRPr>
          </a:p>
        </p:txBody>
      </p:sp>
    </p:spTree>
    <p:extLst>
      <p:ext uri="{BB962C8B-B14F-4D97-AF65-F5344CB8AC3E}">
        <p14:creationId xmlns:p14="http://schemas.microsoft.com/office/powerpoint/2010/main" val="929742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995" name="Picture 3" descr="Scannen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2615" y="1723314"/>
            <a:ext cx="3916973" cy="3997325"/>
          </a:xfrm>
          <a:prstGeom prst="rect">
            <a:avLst/>
          </a:prstGeom>
          <a:noFill/>
          <a:extLst>
            <a:ext uri="{909E8E84-426E-40DD-AFC4-6F175D3DCCD1}">
              <a14:hiddenFill xmlns:a14="http://schemas.microsoft.com/office/drawing/2010/main">
                <a:solidFill>
                  <a:srgbClr val="FFFFFF"/>
                </a:solidFill>
              </a14:hiddenFill>
            </a:ext>
          </a:extLst>
        </p:spPr>
      </p:pic>
      <p:sp>
        <p:nvSpPr>
          <p:cNvPr id="852996" name="Line 4"/>
          <p:cNvSpPr>
            <a:spLocks noChangeShapeType="1"/>
          </p:cNvSpPr>
          <p:nvPr/>
        </p:nvSpPr>
        <p:spPr bwMode="auto">
          <a:xfrm>
            <a:off x="7550626" y="2083675"/>
            <a:ext cx="0" cy="3238500"/>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2997" name="Text Box 5"/>
          <p:cNvSpPr txBox="1">
            <a:spLocks noChangeArrowheads="1"/>
          </p:cNvSpPr>
          <p:nvPr/>
        </p:nvSpPr>
        <p:spPr bwMode="auto">
          <a:xfrm rot="16200000">
            <a:off x="6850477" y="3322109"/>
            <a:ext cx="1116013" cy="366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latin typeface="MetaCorrespondence" pitchFamily="34" charset="0"/>
              </a:rPr>
              <a:t>1,48 m</a:t>
            </a:r>
          </a:p>
        </p:txBody>
      </p:sp>
      <p:sp>
        <p:nvSpPr>
          <p:cNvPr id="852998" name="Line 6"/>
          <p:cNvSpPr>
            <a:spLocks noChangeShapeType="1"/>
          </p:cNvSpPr>
          <p:nvPr/>
        </p:nvSpPr>
        <p:spPr bwMode="auto">
          <a:xfrm rot="5400000">
            <a:off x="6091102" y="4980496"/>
            <a:ext cx="0" cy="2124808"/>
          </a:xfrm>
          <a:prstGeom prst="line">
            <a:avLst/>
          </a:prstGeom>
          <a:noFill/>
          <a:ln w="2857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52999" name="Text Box 7"/>
          <p:cNvSpPr txBox="1">
            <a:spLocks noChangeArrowheads="1"/>
          </p:cNvSpPr>
          <p:nvPr/>
        </p:nvSpPr>
        <p:spPr bwMode="auto">
          <a:xfrm rot="21600000">
            <a:off x="5713034" y="5712701"/>
            <a:ext cx="111662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800">
                <a:latin typeface="MetaCorrespondence" pitchFamily="34" charset="0"/>
              </a:rPr>
              <a:t>1,23 m</a:t>
            </a:r>
          </a:p>
        </p:txBody>
      </p:sp>
      <p:pic>
        <p:nvPicPr>
          <p:cNvPr id="85300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5665" y="1906185"/>
            <a:ext cx="2325566" cy="366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txBox="1">
            <a:spLocks noChangeArrowheads="1"/>
          </p:cNvSpPr>
          <p:nvPr/>
        </p:nvSpPr>
        <p:spPr>
          <a:xfrm>
            <a:off x="387438" y="834228"/>
            <a:ext cx="711914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a:solidFill>
                  <a:schemeClr val="tx1">
                    <a:lumMod val="75000"/>
                    <a:lumOff val="25000"/>
                  </a:schemeClr>
                </a:solidFill>
                <a:latin typeface="Arial" pitchFamily="34" charset="0"/>
                <a:cs typeface="Arial" pitchFamily="34" charset="0"/>
              </a:rPr>
              <a:t>Wärmedurchgangskoeffizient </a:t>
            </a:r>
            <a:r>
              <a:rPr lang="de-DE" altLang="de-DE" sz="2800" dirty="0" err="1">
                <a:solidFill>
                  <a:schemeClr val="tx1">
                    <a:lumMod val="75000"/>
                    <a:lumOff val="25000"/>
                  </a:schemeClr>
                </a:solidFill>
                <a:latin typeface="Arial" pitchFamily="34" charset="0"/>
                <a:cs typeface="Arial" pitchFamily="34" charset="0"/>
              </a:rPr>
              <a:t>U</a:t>
            </a:r>
            <a:r>
              <a:rPr lang="de-DE" altLang="de-DE" sz="2800" baseline="-25000" dirty="0" err="1">
                <a:solidFill>
                  <a:schemeClr val="tx1">
                    <a:lumMod val="75000"/>
                    <a:lumOff val="25000"/>
                  </a:schemeClr>
                </a:solidFill>
                <a:latin typeface="Arial" pitchFamily="34" charset="0"/>
                <a:cs typeface="Arial" pitchFamily="34" charset="0"/>
              </a:rPr>
              <a:t>w</a:t>
            </a:r>
            <a:endParaRPr lang="de-DE" sz="2800" dirty="0">
              <a:solidFill>
                <a:schemeClr val="tx1">
                  <a:lumMod val="75000"/>
                  <a:lumOff val="25000"/>
                </a:schemeClr>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smtClean="0"/>
              <a:t>Fenster</a:t>
            </a:r>
            <a:br>
              <a:rPr lang="de-DE" dirty="0" smtClean="0"/>
            </a:br>
            <a:endParaRPr lang="de-DE" dirty="0"/>
          </a:p>
        </p:txBody>
      </p:sp>
    </p:spTree>
    <p:extLst>
      <p:ext uri="{BB962C8B-B14F-4D97-AF65-F5344CB8AC3E}">
        <p14:creationId xmlns:p14="http://schemas.microsoft.com/office/powerpoint/2010/main" val="2873405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87438" y="834228"/>
            <a:ext cx="8193036"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Spektrum von </a:t>
            </a:r>
            <a:r>
              <a:rPr lang="de-DE" altLang="de-DE" sz="2800" dirty="0" err="1" smtClean="0">
                <a:solidFill>
                  <a:schemeClr val="tx1">
                    <a:lumMod val="75000"/>
                    <a:lumOff val="25000"/>
                  </a:schemeClr>
                </a:solidFill>
                <a:latin typeface="Arial" pitchFamily="34" charset="0"/>
                <a:cs typeface="Arial" pitchFamily="34" charset="0"/>
              </a:rPr>
              <a:t>U</a:t>
            </a:r>
            <a:r>
              <a:rPr lang="de-DE" altLang="de-DE" sz="2800" baseline="-25000" dirty="0" err="1" smtClean="0">
                <a:solidFill>
                  <a:schemeClr val="tx1">
                    <a:lumMod val="75000"/>
                    <a:lumOff val="25000"/>
                  </a:schemeClr>
                </a:solidFill>
                <a:latin typeface="Arial" pitchFamily="34" charset="0"/>
                <a:cs typeface="Arial" pitchFamily="34" charset="0"/>
              </a:rPr>
              <a:t>f</a:t>
            </a:r>
            <a:r>
              <a:rPr lang="de-DE" altLang="de-DE" sz="2800" dirty="0" smtClean="0">
                <a:solidFill>
                  <a:schemeClr val="tx1">
                    <a:lumMod val="75000"/>
                    <a:lumOff val="25000"/>
                  </a:schemeClr>
                </a:solidFill>
                <a:latin typeface="Arial" pitchFamily="34" charset="0"/>
                <a:cs typeface="Arial" pitchFamily="34" charset="0"/>
              </a:rPr>
              <a:t>-Werten</a:t>
            </a:r>
            <a:endParaRPr lang="de-DE" sz="2800" dirty="0">
              <a:solidFill>
                <a:schemeClr val="tx1">
                  <a:lumMod val="75000"/>
                  <a:lumOff val="25000"/>
                </a:schemeClr>
              </a:solidFill>
              <a:latin typeface="Arial" pitchFamily="34" charset="0"/>
              <a:cs typeface="Arial" pitchFamily="34" charset="0"/>
            </a:endParaRPr>
          </a:p>
        </p:txBody>
      </p:sp>
      <p:pic>
        <p:nvPicPr>
          <p:cNvPr id="85811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73488" y="3445845"/>
            <a:ext cx="234156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5"/>
          <p:cNvSpPr txBox="1">
            <a:spLocks noChangeArrowheads="1"/>
          </p:cNvSpPr>
          <p:nvPr/>
        </p:nvSpPr>
        <p:spPr bwMode="auto">
          <a:xfrm>
            <a:off x="387397" y="6468136"/>
            <a:ext cx="64945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t>Quelle: Energiesparinformation 1, IWU Darmstadt </a:t>
            </a:r>
          </a:p>
        </p:txBody>
      </p:sp>
      <p:sp>
        <p:nvSpPr>
          <p:cNvPr id="4" name="Titel 3"/>
          <p:cNvSpPr>
            <a:spLocks noGrp="1"/>
          </p:cNvSpPr>
          <p:nvPr>
            <p:ph type="title"/>
          </p:nvPr>
        </p:nvSpPr>
        <p:spPr/>
        <p:txBody>
          <a:bodyPr/>
          <a:lstStyle/>
          <a:p>
            <a:r>
              <a:rPr lang="de-DE" dirty="0" smtClean="0"/>
              <a:t>Fenster</a:t>
            </a:r>
            <a:br>
              <a:rPr lang="de-DE" dirty="0" smtClean="0"/>
            </a:br>
            <a:endParaRPr lang="de-DE" dirty="0"/>
          </a:p>
        </p:txBody>
      </p:sp>
      <p:pic>
        <p:nvPicPr>
          <p:cNvPr id="858117"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360" b="-12360"/>
          <a:stretch/>
        </p:blipFill>
        <p:spPr bwMode="auto">
          <a:xfrm>
            <a:off x="510637" y="2447918"/>
            <a:ext cx="4940881" cy="412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2"/>
          <p:cNvSpPr txBox="1">
            <a:spLocks noChangeArrowheads="1"/>
          </p:cNvSpPr>
          <p:nvPr/>
        </p:nvSpPr>
        <p:spPr>
          <a:xfrm>
            <a:off x="468105" y="1719004"/>
            <a:ext cx="530538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000" b="1" dirty="0" smtClean="0">
                <a:solidFill>
                  <a:schemeClr val="tx1">
                    <a:lumMod val="75000"/>
                    <a:lumOff val="25000"/>
                  </a:schemeClr>
                </a:solidFill>
                <a:latin typeface="Arial" pitchFamily="34" charset="0"/>
                <a:cs typeface="Arial" pitchFamily="34" charset="0"/>
              </a:rPr>
              <a:t>Wärmedämmqualität von Fensterrahmenmaterialien</a:t>
            </a:r>
            <a:endParaRPr lang="de-DE" sz="20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81477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387438" y="834228"/>
            <a:ext cx="711914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Wechselwirkung Fenstergröße, Glasqualität und Abstandhalter</a:t>
            </a:r>
            <a:endParaRPr lang="de-DE" sz="2800" dirty="0">
              <a:solidFill>
                <a:schemeClr val="tx1">
                  <a:lumMod val="75000"/>
                  <a:lumOff val="25000"/>
                </a:schemeClr>
              </a:solidFill>
              <a:latin typeface="Arial" pitchFamily="34" charset="0"/>
              <a:cs typeface="Arial" pitchFamily="34" charset="0"/>
            </a:endParaRPr>
          </a:p>
        </p:txBody>
      </p:sp>
      <p:sp>
        <p:nvSpPr>
          <p:cNvPr id="2" name="Titel 1"/>
          <p:cNvSpPr>
            <a:spLocks noGrp="1"/>
          </p:cNvSpPr>
          <p:nvPr>
            <p:ph type="title"/>
          </p:nvPr>
        </p:nvSpPr>
        <p:spPr/>
        <p:txBody>
          <a:bodyPr/>
          <a:lstStyle/>
          <a:p>
            <a:r>
              <a:rPr lang="de-DE" dirty="0" smtClean="0"/>
              <a:t>Fenster</a:t>
            </a:r>
            <a:br>
              <a:rPr lang="de-DE" dirty="0" smtClean="0"/>
            </a:br>
            <a:endParaRPr lang="de-DE" dirty="0"/>
          </a:p>
        </p:txBody>
      </p:sp>
      <p:pic>
        <p:nvPicPr>
          <p:cNvPr id="11" name="Picture 3" descr="U-Wert_psi-Wert"/>
          <p:cNvPicPr>
            <a:picLocks noChangeAspect="1" noChangeArrowheads="1"/>
          </p:cNvPicPr>
          <p:nvPr/>
        </p:nvPicPr>
        <p:blipFill>
          <a:blip r:embed="rId2">
            <a:lum bright="-6000" contrast="18000"/>
            <a:extLst>
              <a:ext uri="{28A0092B-C50C-407E-A947-70E740481C1C}">
                <a14:useLocalDpi xmlns:a14="http://schemas.microsoft.com/office/drawing/2010/main"/>
              </a:ext>
            </a:extLst>
          </a:blip>
          <a:srcRect/>
          <a:stretch>
            <a:fillRect/>
          </a:stretch>
        </p:blipFill>
        <p:spPr bwMode="auto">
          <a:xfrm>
            <a:off x="2901120" y="1833856"/>
            <a:ext cx="6084277" cy="4173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cannen0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65" y="2101954"/>
            <a:ext cx="2305050" cy="38020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2"/>
                </a:solidFill>
              </a14:hiddenFill>
            </a:ext>
          </a:extLst>
        </p:spPr>
      </p:pic>
    </p:spTree>
    <p:extLst>
      <p:ext uri="{BB962C8B-B14F-4D97-AF65-F5344CB8AC3E}">
        <p14:creationId xmlns:p14="http://schemas.microsoft.com/office/powerpoint/2010/main" val="992300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p:txBody>
          <a:bodyPr/>
          <a:lstStyle/>
          <a:p>
            <a:r>
              <a:rPr lang="de-DE" altLang="de-DE" dirty="0"/>
              <a:t>Einbau von Fenstern</a:t>
            </a:r>
          </a:p>
        </p:txBody>
      </p:sp>
      <p:sp>
        <p:nvSpPr>
          <p:cNvPr id="856068" name="Rectangle 4"/>
          <p:cNvSpPr>
            <a:spLocks noGrp="1" noChangeArrowheads="1"/>
          </p:cNvSpPr>
          <p:nvPr>
            <p:ph type="body" idx="4294967295"/>
          </p:nvPr>
        </p:nvSpPr>
        <p:spPr>
          <a:xfrm>
            <a:off x="3587750" y="2251075"/>
            <a:ext cx="4137025" cy="2654300"/>
          </a:xfrm>
          <a:prstGeom prst="rect">
            <a:avLst/>
          </a:prstGeom>
          <a:noFill/>
          <a:ln/>
        </p:spPr>
        <p:txBody>
          <a:bodyPr lIns="0" tIns="0" rIns="0" bIns="0"/>
          <a:lstStyle/>
          <a:p>
            <a:pPr>
              <a:buFontTx/>
              <a:buNone/>
            </a:pPr>
            <a:r>
              <a:rPr lang="de-DE" altLang="de-DE" sz="2800" b="1" dirty="0">
                <a:solidFill>
                  <a:schemeClr val="tx1">
                    <a:lumMod val="75000"/>
                    <a:lumOff val="25000"/>
                  </a:schemeClr>
                </a:solidFill>
                <a:latin typeface="Arial" pitchFamily="34" charset="0"/>
                <a:cs typeface="Arial" pitchFamily="34" charset="0"/>
              </a:rPr>
              <a:t>Welche Position </a:t>
            </a:r>
            <a:r>
              <a:rPr lang="de-DE" altLang="de-DE" sz="2800" b="1" dirty="0" smtClean="0">
                <a:solidFill>
                  <a:schemeClr val="tx1">
                    <a:lumMod val="75000"/>
                    <a:lumOff val="25000"/>
                  </a:schemeClr>
                </a:solidFill>
                <a:latin typeface="Arial" pitchFamily="34" charset="0"/>
                <a:cs typeface="Arial" pitchFamily="34" charset="0"/>
              </a:rPr>
              <a:t>für</a:t>
            </a:r>
          </a:p>
          <a:p>
            <a:pPr>
              <a:buFontTx/>
              <a:buNone/>
            </a:pPr>
            <a:r>
              <a:rPr lang="de-DE" altLang="de-DE" sz="2800" b="1" dirty="0" smtClean="0">
                <a:solidFill>
                  <a:schemeClr val="tx1">
                    <a:lumMod val="75000"/>
                    <a:lumOff val="25000"/>
                  </a:schemeClr>
                </a:solidFill>
                <a:latin typeface="Arial" pitchFamily="34" charset="0"/>
                <a:cs typeface="Arial" pitchFamily="34" charset="0"/>
              </a:rPr>
              <a:t>das Fenster</a:t>
            </a:r>
            <a:r>
              <a:rPr lang="de-DE" altLang="de-DE" sz="2800" b="1" dirty="0">
                <a:solidFill>
                  <a:schemeClr val="tx1">
                    <a:lumMod val="75000"/>
                    <a:lumOff val="25000"/>
                  </a:schemeClr>
                </a:solidFill>
                <a:latin typeface="Arial" pitchFamily="34" charset="0"/>
                <a:cs typeface="Arial" pitchFamily="34" charset="0"/>
              </a:rPr>
              <a:t>?</a:t>
            </a:r>
          </a:p>
          <a:p>
            <a:pPr>
              <a:buFontTx/>
              <a:buNone/>
            </a:pPr>
            <a:endParaRPr lang="de-DE" altLang="de-DE" sz="2800" b="1" dirty="0">
              <a:solidFill>
                <a:schemeClr val="tx1">
                  <a:lumMod val="75000"/>
                  <a:lumOff val="25000"/>
                </a:schemeClr>
              </a:solidFill>
              <a:latin typeface="Arial" pitchFamily="34" charset="0"/>
              <a:cs typeface="Arial" pitchFamily="34" charset="0"/>
            </a:endParaRPr>
          </a:p>
          <a:p>
            <a:pPr>
              <a:buFontTx/>
              <a:buNone/>
            </a:pPr>
            <a:r>
              <a:rPr lang="de-DE" altLang="de-DE" sz="2800" b="1" dirty="0">
                <a:solidFill>
                  <a:schemeClr val="tx1">
                    <a:lumMod val="75000"/>
                    <a:lumOff val="25000"/>
                  </a:schemeClr>
                </a:solidFill>
                <a:latin typeface="Arial" pitchFamily="34" charset="0"/>
                <a:cs typeface="Arial" pitchFamily="34" charset="0"/>
              </a:rPr>
              <a:t>Wie dämmt man richtig?</a:t>
            </a:r>
          </a:p>
          <a:p>
            <a:pPr>
              <a:buFontTx/>
              <a:buNone/>
            </a:pPr>
            <a:endParaRPr lang="de-DE" altLang="de-DE" sz="3200" dirty="0"/>
          </a:p>
          <a:p>
            <a:pPr>
              <a:buFontTx/>
              <a:buNone/>
            </a:pPr>
            <a:endParaRPr lang="de-DE" altLang="de-DE" dirty="0"/>
          </a:p>
          <a:p>
            <a:pPr>
              <a:buFontTx/>
              <a:buNone/>
            </a:pPr>
            <a:endParaRPr lang="de-DE" altLang="de-DE" dirty="0"/>
          </a:p>
          <a:p>
            <a:pPr>
              <a:buFontTx/>
              <a:buNone/>
            </a:pPr>
            <a:endParaRPr lang="de-DE" altLang="de-DE" dirty="0"/>
          </a:p>
        </p:txBody>
      </p:sp>
      <p:pic>
        <p:nvPicPr>
          <p:cNvPr id="856067" name="Picture 3" descr="FDABCD5E"/>
          <p:cNvPicPr>
            <a:picLocks noChangeAspect="1" noChangeArrowheads="1"/>
          </p:cNvPicPr>
          <p:nvPr/>
        </p:nvPicPr>
        <p:blipFill>
          <a:blip r:embed="rId2" cstate="screen">
            <a:lum contrast="18000"/>
            <a:extLst>
              <a:ext uri="{28A0092B-C50C-407E-A947-70E740481C1C}">
                <a14:useLocalDpi xmlns:a14="http://schemas.microsoft.com/office/drawing/2010/main"/>
              </a:ext>
            </a:extLst>
          </a:blip>
          <a:srcRect/>
          <a:stretch>
            <a:fillRect/>
          </a:stretch>
        </p:blipFill>
        <p:spPr bwMode="auto">
          <a:xfrm>
            <a:off x="590550" y="2184400"/>
            <a:ext cx="2316774" cy="1989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625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r>
              <a:rPr lang="de-DE" altLang="de-DE" dirty="0" smtClean="0"/>
              <a:t>Einbau von Fenstern</a:t>
            </a:r>
            <a:br>
              <a:rPr lang="de-DE" altLang="de-DE" dirty="0" smtClean="0"/>
            </a:br>
            <a:endParaRPr lang="de-DE" altLang="de-DE" dirty="0"/>
          </a:p>
        </p:txBody>
      </p:sp>
      <p:grpSp>
        <p:nvGrpSpPr>
          <p:cNvPr id="857099" name="Group 11"/>
          <p:cNvGrpSpPr>
            <a:grpSpLocks/>
          </p:cNvGrpSpPr>
          <p:nvPr/>
        </p:nvGrpSpPr>
        <p:grpSpPr bwMode="auto">
          <a:xfrm>
            <a:off x="2941028" y="1860301"/>
            <a:ext cx="6202973" cy="3463925"/>
            <a:chOff x="2007" y="1616"/>
            <a:chExt cx="4233" cy="2182"/>
          </a:xfrm>
        </p:grpSpPr>
        <p:pic>
          <p:nvPicPr>
            <p:cNvPr id="857091" name="Picture 3" descr="DAA7F18A"/>
            <p:cNvPicPr>
              <a:picLocks noChangeAspect="1" noChangeArrowheads="1"/>
            </p:cNvPicPr>
            <p:nvPr/>
          </p:nvPicPr>
          <p:blipFill>
            <a:blip r:embed="rId2" cstate="screen">
              <a:extLst>
                <a:ext uri="{28A0092B-C50C-407E-A947-70E740481C1C}">
                  <a14:useLocalDpi xmlns:a14="http://schemas.microsoft.com/office/drawing/2010/main"/>
                </a:ext>
              </a:extLst>
            </a:blip>
            <a:srcRect l="-442"/>
            <a:stretch>
              <a:fillRect/>
            </a:stretch>
          </p:blipFill>
          <p:spPr bwMode="auto">
            <a:xfrm>
              <a:off x="3219" y="1616"/>
              <a:ext cx="3021" cy="2182"/>
            </a:xfrm>
            <a:prstGeom prst="rect">
              <a:avLst/>
            </a:prstGeom>
            <a:noFill/>
            <a:extLst>
              <a:ext uri="{909E8E84-426E-40DD-AFC4-6F175D3DCCD1}">
                <a14:hiddenFill xmlns:a14="http://schemas.microsoft.com/office/drawing/2010/main">
                  <a:solidFill>
                    <a:srgbClr val="FFFFFF"/>
                  </a:solidFill>
                </a14:hiddenFill>
              </a:ext>
            </a:extLst>
          </p:spPr>
        </p:pic>
        <p:sp>
          <p:nvSpPr>
            <p:cNvPr id="857094" name="Oval 6"/>
            <p:cNvSpPr>
              <a:spLocks noChangeArrowheads="1"/>
            </p:cNvSpPr>
            <p:nvPr/>
          </p:nvSpPr>
          <p:spPr bwMode="auto">
            <a:xfrm>
              <a:off x="4594" y="2341"/>
              <a:ext cx="541" cy="453"/>
            </a:xfrm>
            <a:prstGeom prst="ellipse">
              <a:avLst/>
            </a:prstGeom>
            <a:noFill/>
            <a:ln w="76200" algn="ctr">
              <a:solidFill>
                <a:srgbClr val="CC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857095" name="Line 7"/>
            <p:cNvSpPr>
              <a:spLocks noChangeShapeType="1"/>
            </p:cNvSpPr>
            <p:nvPr/>
          </p:nvSpPr>
          <p:spPr bwMode="auto">
            <a:xfrm>
              <a:off x="3169" y="1979"/>
              <a:ext cx="1425" cy="544"/>
            </a:xfrm>
            <a:prstGeom prst="line">
              <a:avLst/>
            </a:prstGeom>
            <a:noFill/>
            <a:ln w="762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857096" name="Oval 8"/>
            <p:cNvSpPr>
              <a:spLocks noChangeArrowheads="1"/>
            </p:cNvSpPr>
            <p:nvPr/>
          </p:nvSpPr>
          <p:spPr bwMode="auto">
            <a:xfrm>
              <a:off x="4004" y="2160"/>
              <a:ext cx="541" cy="453"/>
            </a:xfrm>
            <a:prstGeom prst="ellipse">
              <a:avLst/>
            </a:prstGeom>
            <a:noFill/>
            <a:ln w="76200" algn="ctr">
              <a:solidFill>
                <a:srgbClr val="CC00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857097" name="Line 9"/>
            <p:cNvSpPr>
              <a:spLocks noChangeShapeType="1"/>
            </p:cNvSpPr>
            <p:nvPr/>
          </p:nvSpPr>
          <p:spPr bwMode="auto">
            <a:xfrm flipV="1">
              <a:off x="2007" y="2478"/>
              <a:ext cx="2047" cy="698"/>
            </a:xfrm>
            <a:prstGeom prst="line">
              <a:avLst/>
            </a:prstGeom>
            <a:noFill/>
            <a:ln w="76200">
              <a:solidFill>
                <a:srgbClr val="CC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grpSp>
      <p:sp>
        <p:nvSpPr>
          <p:cNvPr id="857098" name="Text Box 10"/>
          <p:cNvSpPr txBox="1">
            <a:spLocks noChangeArrowheads="1"/>
          </p:cNvSpPr>
          <p:nvPr/>
        </p:nvSpPr>
        <p:spPr bwMode="auto">
          <a:xfrm>
            <a:off x="755051" y="5322949"/>
            <a:ext cx="7537177" cy="61118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sz="2400">
                <a:solidFill>
                  <a:schemeClr val="tx1"/>
                </a:solidFill>
                <a:latin typeface="Times New Roman" pitchFamily="18" charset="0"/>
              </a:defRPr>
            </a:lvl1pPr>
            <a:lvl2pPr marL="5445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buClr>
                <a:schemeClr val="accent2"/>
              </a:buClr>
              <a:buFont typeface="Wingdings" pitchFamily="2" charset="2"/>
              <a:buNone/>
            </a:pPr>
            <a:r>
              <a:rPr lang="de-DE" altLang="de-DE" sz="3600" b="1" baseline="-25000" dirty="0">
                <a:solidFill>
                  <a:schemeClr val="tx1">
                    <a:lumMod val="75000"/>
                    <a:lumOff val="25000"/>
                  </a:schemeClr>
                </a:solidFill>
                <a:latin typeface="Arial" charset="0"/>
              </a:rPr>
              <a:t>Generell ist es die beste Lösung, wenn das Fenster</a:t>
            </a:r>
          </a:p>
          <a:p>
            <a:pPr>
              <a:spcBef>
                <a:spcPts val="0"/>
              </a:spcBef>
              <a:buClr>
                <a:schemeClr val="accent2"/>
              </a:buClr>
              <a:buFont typeface="Wingdings" pitchFamily="2" charset="2"/>
              <a:buNone/>
            </a:pPr>
            <a:r>
              <a:rPr lang="de-DE" altLang="de-DE" sz="3600" b="1" baseline="-25000" dirty="0">
                <a:solidFill>
                  <a:schemeClr val="tx1">
                    <a:lumMod val="75000"/>
                    <a:lumOff val="25000"/>
                  </a:schemeClr>
                </a:solidFill>
                <a:latin typeface="Arial" charset="0"/>
              </a:rPr>
              <a:t> in das 1. Drittel der Dämmung gesetzt wird.</a:t>
            </a:r>
          </a:p>
        </p:txBody>
      </p:sp>
      <p:sp>
        <p:nvSpPr>
          <p:cNvPr id="13" name="Rectangle 2"/>
          <p:cNvSpPr txBox="1">
            <a:spLocks noChangeArrowheads="1"/>
          </p:cNvSpPr>
          <p:nvPr/>
        </p:nvSpPr>
        <p:spPr>
          <a:xfrm>
            <a:off x="387438" y="834228"/>
            <a:ext cx="711914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Fenster mit hohem Wärmeschutz</a:t>
            </a:r>
          </a:p>
          <a:p>
            <a:pPr algn="l"/>
            <a:r>
              <a:rPr lang="de-DE" sz="2800" dirty="0" smtClean="0">
                <a:solidFill>
                  <a:schemeClr val="tx1">
                    <a:lumMod val="75000"/>
                    <a:lumOff val="25000"/>
                  </a:schemeClr>
                </a:solidFill>
                <a:latin typeface="Arial" pitchFamily="34" charset="0"/>
                <a:cs typeface="Arial" pitchFamily="34" charset="0"/>
              </a:rPr>
              <a:t>Wand mit geringer Wärmedämmung</a:t>
            </a:r>
            <a:endParaRPr lang="de-DE" sz="2800" dirty="0">
              <a:solidFill>
                <a:schemeClr val="tx1">
                  <a:lumMod val="75000"/>
                  <a:lumOff val="25000"/>
                </a:schemeClr>
              </a:solidFill>
              <a:latin typeface="Arial" pitchFamily="34" charset="0"/>
              <a:cs typeface="Arial" pitchFamily="34" charset="0"/>
            </a:endParaRPr>
          </a:p>
        </p:txBody>
      </p:sp>
      <p:sp>
        <p:nvSpPr>
          <p:cNvPr id="14" name="Rectangle 2"/>
          <p:cNvSpPr txBox="1">
            <a:spLocks noChangeArrowheads="1"/>
          </p:cNvSpPr>
          <p:nvPr/>
        </p:nvSpPr>
        <p:spPr>
          <a:xfrm>
            <a:off x="1347511" y="2210297"/>
            <a:ext cx="3685798"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400" dirty="0" smtClean="0">
                <a:solidFill>
                  <a:schemeClr val="tx1">
                    <a:lumMod val="75000"/>
                    <a:lumOff val="25000"/>
                  </a:schemeClr>
                </a:solidFill>
                <a:latin typeface="Arial" pitchFamily="34" charset="0"/>
                <a:cs typeface="Arial" pitchFamily="34" charset="0"/>
              </a:rPr>
              <a:t>Fenster vor der Wand</a:t>
            </a:r>
            <a:endParaRPr lang="de-DE" sz="2400" dirty="0">
              <a:solidFill>
                <a:schemeClr val="tx1">
                  <a:lumMod val="75000"/>
                  <a:lumOff val="25000"/>
                </a:schemeClr>
              </a:solidFill>
              <a:latin typeface="Arial" pitchFamily="34" charset="0"/>
              <a:cs typeface="Arial" pitchFamily="34" charset="0"/>
            </a:endParaRPr>
          </a:p>
        </p:txBody>
      </p:sp>
      <p:sp>
        <p:nvSpPr>
          <p:cNvPr id="15" name="Rectangle 2"/>
          <p:cNvSpPr txBox="1">
            <a:spLocks noChangeArrowheads="1"/>
          </p:cNvSpPr>
          <p:nvPr/>
        </p:nvSpPr>
        <p:spPr>
          <a:xfrm>
            <a:off x="964234" y="3946527"/>
            <a:ext cx="3341936"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400" dirty="0" smtClean="0">
                <a:solidFill>
                  <a:schemeClr val="tx1">
                    <a:lumMod val="75000"/>
                    <a:lumOff val="25000"/>
                  </a:schemeClr>
                </a:solidFill>
                <a:latin typeface="Arial" pitchFamily="34" charset="0"/>
                <a:cs typeface="Arial" pitchFamily="34" charset="0"/>
              </a:rPr>
              <a:t>Blendrahmen überdämmt</a:t>
            </a:r>
            <a:endParaRPr lang="de-DE" sz="2400"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789011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p:txBody>
          <a:bodyPr/>
          <a:lstStyle/>
          <a:p>
            <a:r>
              <a:rPr lang="de-DE" altLang="de-DE" dirty="0"/>
              <a:t>Fenster luftdicht einbauen</a:t>
            </a:r>
          </a:p>
        </p:txBody>
      </p:sp>
      <p:sp>
        <p:nvSpPr>
          <p:cNvPr id="858115" name="Text Box 3"/>
          <p:cNvSpPr txBox="1">
            <a:spLocks noChangeArrowheads="1"/>
          </p:cNvSpPr>
          <p:nvPr/>
        </p:nvSpPr>
        <p:spPr bwMode="auto">
          <a:xfrm>
            <a:off x="104775" y="4525963"/>
            <a:ext cx="2655277"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lstStyle>
            <a:lvl1pPr>
              <a:defRPr sz="2400">
                <a:solidFill>
                  <a:schemeClr val="tx1"/>
                </a:solidFill>
                <a:latin typeface="Times New Roman" pitchFamily="18" charset="0"/>
              </a:defRPr>
            </a:lvl1pPr>
            <a:lvl2pPr marL="5445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gn="ctr">
              <a:spcBef>
                <a:spcPct val="50000"/>
              </a:spcBef>
              <a:buClr>
                <a:schemeClr val="accent2"/>
              </a:buClr>
              <a:buFont typeface="Wingdings" pitchFamily="2" charset="2"/>
              <a:buNone/>
            </a:pPr>
            <a:r>
              <a:rPr lang="de-DE" altLang="de-DE" sz="3200" b="1" baseline="-25000" dirty="0">
                <a:solidFill>
                  <a:schemeClr val="tx1">
                    <a:lumMod val="75000"/>
                    <a:lumOff val="25000"/>
                  </a:schemeClr>
                </a:solidFill>
                <a:latin typeface="Arial" charset="0"/>
              </a:rPr>
              <a:t>PU-Schaum ergibt keinen luftdichten Einbau!!</a:t>
            </a:r>
          </a:p>
        </p:txBody>
      </p:sp>
      <p:pic>
        <p:nvPicPr>
          <p:cNvPr id="85811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5302" y="1524002"/>
            <a:ext cx="5660048" cy="424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811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524001"/>
            <a:ext cx="2306515" cy="280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964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8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liennummernplatzhalter 3"/>
          <p:cNvSpPr>
            <a:spLocks noGrp="1"/>
          </p:cNvSpPr>
          <p:nvPr>
            <p:ph type="sldNum" sz="quarter" idx="10"/>
          </p:nvPr>
        </p:nvSpPr>
        <p:spPr>
          <a:xfrm>
            <a:off x="5599967" y="5791200"/>
            <a:ext cx="2133600" cy="476250"/>
          </a:xfrm>
        </p:spPr>
        <p:txBody>
          <a:bodyPr/>
          <a:lstStyle/>
          <a:p>
            <a:fld id="{DADF6F4A-7037-4E80-A64E-F0AD26B5DDA4}" type="slidenum">
              <a:rPr lang="de-DE" altLang="de-DE"/>
              <a:pPr/>
              <a:t>56</a:t>
            </a:fld>
            <a:endParaRPr lang="de-DE" altLang="de-DE"/>
          </a:p>
        </p:txBody>
      </p:sp>
      <p:pic>
        <p:nvPicPr>
          <p:cNvPr id="859138" name="Picture 2"/>
          <p:cNvPicPr>
            <a:picLocks noGrp="1" noChangeAspect="1" noChangeArrowheads="1"/>
          </p:cNvPicPr>
          <p:nvPr>
            <p:ph type="body" idx="1"/>
          </p:nvPr>
        </p:nvPicPr>
        <p:blipFill>
          <a:blip r:embed="rId2" cstate="screen">
            <a:extLst>
              <a:ext uri="{28A0092B-C50C-407E-A947-70E740481C1C}">
                <a14:useLocalDpi xmlns:a14="http://schemas.microsoft.com/office/drawing/2010/main"/>
              </a:ext>
            </a:extLst>
          </a:blip>
          <a:srcRect l="60336" b="50977"/>
          <a:stretch>
            <a:fillRect/>
          </a:stretch>
        </p:blipFill>
        <p:spPr>
          <a:xfrm>
            <a:off x="2276475" y="2124075"/>
            <a:ext cx="4967654" cy="4211638"/>
          </a:xfrm>
          <a:noFill/>
          <a:ln/>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Lst>
        </p:spPr>
      </p:pic>
      <p:pic>
        <p:nvPicPr>
          <p:cNvPr id="8591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6926" y="192089"/>
            <a:ext cx="1748203" cy="216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91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64648" y="479426"/>
            <a:ext cx="14287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9141"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9125" y="4152900"/>
            <a:ext cx="185810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9142" name="Line 6"/>
          <p:cNvSpPr>
            <a:spLocks noChangeShapeType="1"/>
          </p:cNvSpPr>
          <p:nvPr/>
        </p:nvSpPr>
        <p:spPr bwMode="auto">
          <a:xfrm flipV="1">
            <a:off x="2491887" y="4800600"/>
            <a:ext cx="1655885" cy="287338"/>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859143" name="Line 7"/>
          <p:cNvSpPr>
            <a:spLocks noChangeShapeType="1"/>
          </p:cNvSpPr>
          <p:nvPr/>
        </p:nvSpPr>
        <p:spPr bwMode="auto">
          <a:xfrm flipV="1">
            <a:off x="4219575" y="2136776"/>
            <a:ext cx="1081454" cy="2232025"/>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859144" name="Line 8"/>
          <p:cNvSpPr>
            <a:spLocks noChangeShapeType="1"/>
          </p:cNvSpPr>
          <p:nvPr/>
        </p:nvSpPr>
        <p:spPr bwMode="auto">
          <a:xfrm flipV="1">
            <a:off x="4219575" y="2063750"/>
            <a:ext cx="2592266" cy="2305050"/>
          </a:xfrm>
          <a:prstGeom prst="line">
            <a:avLst/>
          </a:prstGeom>
          <a:noFill/>
          <a:ln w="762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859145" name="Oval 9"/>
          <p:cNvSpPr>
            <a:spLocks noChangeArrowheads="1"/>
          </p:cNvSpPr>
          <p:nvPr/>
        </p:nvSpPr>
        <p:spPr bwMode="auto">
          <a:xfrm>
            <a:off x="4004164" y="3721100"/>
            <a:ext cx="720969" cy="719138"/>
          </a:xfrm>
          <a:prstGeom prst="ellipse">
            <a:avLst/>
          </a:prstGeom>
          <a:noFill/>
          <a:ln w="76200" algn="ctr">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p>
            <a:endParaRPr lang="de-DE"/>
          </a:p>
        </p:txBody>
      </p:sp>
      <p:sp>
        <p:nvSpPr>
          <p:cNvPr id="859146" name="Line 10"/>
          <p:cNvSpPr>
            <a:spLocks noChangeShapeType="1"/>
          </p:cNvSpPr>
          <p:nvPr/>
        </p:nvSpPr>
        <p:spPr bwMode="auto">
          <a:xfrm flipH="1" flipV="1">
            <a:off x="2420083" y="1920876"/>
            <a:ext cx="1727689" cy="1871663"/>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de-DE"/>
          </a:p>
        </p:txBody>
      </p:sp>
      <p:sp>
        <p:nvSpPr>
          <p:cNvPr id="859147" name="Text Box 11"/>
          <p:cNvSpPr txBox="1">
            <a:spLocks noChangeArrowheads="1"/>
          </p:cNvSpPr>
          <p:nvPr/>
        </p:nvSpPr>
        <p:spPr bwMode="auto">
          <a:xfrm>
            <a:off x="403714" y="912813"/>
            <a:ext cx="3600450" cy="1023937"/>
          </a:xfrm>
          <a:prstGeom prst="rect">
            <a:avLst/>
          </a:prstGeom>
          <a:solidFill>
            <a:srgbClr val="FFCC00"/>
          </a:solidFill>
          <a:ln w="2540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72000" rIns="72000" bIns="72000">
            <a:spAutoFit/>
          </a:bodyPr>
          <a:lstStyle>
            <a:lvl1pPr>
              <a:defRPr sz="2400">
                <a:solidFill>
                  <a:schemeClr val="tx1"/>
                </a:solidFill>
                <a:latin typeface="Times New Roman" pitchFamily="18" charset="0"/>
              </a:defRPr>
            </a:lvl1pPr>
            <a:lvl2pPr marL="544513">
              <a:defRPr sz="2400">
                <a:solidFill>
                  <a:schemeClr val="tx1"/>
                </a:solidFill>
                <a:latin typeface="Times New Roman" pitchFamily="18" charset="0"/>
              </a:defRPr>
            </a:lvl2pPr>
            <a:lvl3pPr>
              <a:defRPr sz="2400">
                <a:solidFill>
                  <a:schemeClr val="tx1"/>
                </a:solidFill>
                <a:latin typeface="Times New Roman" pitchFamily="18" charset="0"/>
              </a:defRPr>
            </a:lvl3pPr>
            <a:lvl4pPr>
              <a:defRPr sz="2400">
                <a:solidFill>
                  <a:schemeClr val="tx1"/>
                </a:solidFill>
                <a:latin typeface="Times New Roman" pitchFamily="18" charset="0"/>
              </a:defRPr>
            </a:lvl4pPr>
            <a:lvl5pPr>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buClr>
                <a:schemeClr val="accent2"/>
              </a:buClr>
              <a:buFont typeface="Wingdings" pitchFamily="2" charset="2"/>
              <a:buNone/>
            </a:pPr>
            <a:r>
              <a:rPr lang="de-DE" altLang="de-DE" b="1" baseline="-25000" dirty="0">
                <a:latin typeface="Arial" charset="0"/>
              </a:rPr>
              <a:t>Dämmung geht bis zum Fensterrahmen </a:t>
            </a:r>
          </a:p>
          <a:p>
            <a:pPr>
              <a:spcBef>
                <a:spcPct val="50000"/>
              </a:spcBef>
              <a:buClr>
                <a:schemeClr val="accent2"/>
              </a:buClr>
              <a:buFont typeface="Wingdings" pitchFamily="2" charset="2"/>
              <a:buNone/>
            </a:pPr>
            <a:r>
              <a:rPr lang="de-DE" altLang="de-DE" b="1" baseline="-25000" dirty="0">
                <a:latin typeface="Arial" charset="0"/>
              </a:rPr>
              <a:t>Rollladenschiene sitzt davor</a:t>
            </a:r>
          </a:p>
        </p:txBody>
      </p:sp>
    </p:spTree>
    <p:extLst>
      <p:ext uri="{BB962C8B-B14F-4D97-AF65-F5344CB8AC3E}">
        <p14:creationId xmlns:p14="http://schemas.microsoft.com/office/powerpoint/2010/main" val="1296990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91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591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2000"/>
                                        <p:tgtEl>
                                          <p:spTgt spid="859146"/>
                                        </p:tgtEl>
                                      </p:cBhvr>
                                    </p:animEffect>
                                    <p:set>
                                      <p:cBhvr>
                                        <p:cTn id="15" dur="1" fill="hold">
                                          <p:stCondLst>
                                            <p:cond delay="1999"/>
                                          </p:stCondLst>
                                        </p:cTn>
                                        <p:tgtEl>
                                          <p:spTgt spid="859146"/>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859145"/>
                                        </p:tgtEl>
                                      </p:cBhvr>
                                    </p:animEffect>
                                    <p:set>
                                      <p:cBhvr>
                                        <p:cTn id="18" dur="1" fill="hold">
                                          <p:stCondLst>
                                            <p:cond delay="1999"/>
                                          </p:stCondLst>
                                        </p:cTn>
                                        <p:tgtEl>
                                          <p:spTgt spid="85914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2000"/>
                                        <p:tgtEl>
                                          <p:spTgt spid="859147"/>
                                        </p:tgtEl>
                                      </p:cBhvr>
                                    </p:animEffect>
                                    <p:set>
                                      <p:cBhvr>
                                        <p:cTn id="21" dur="1" fill="hold">
                                          <p:stCondLst>
                                            <p:cond delay="1999"/>
                                          </p:stCondLst>
                                        </p:cTn>
                                        <p:tgtEl>
                                          <p:spTgt spid="859147"/>
                                        </p:tgtEl>
                                        <p:attrNameLst>
                                          <p:attrName>style.visibility</p:attrName>
                                        </p:attrNameLst>
                                      </p:cBhvr>
                                      <p:to>
                                        <p:strVal val="hidden"/>
                                      </p:to>
                                    </p:set>
                                  </p:childTnLst>
                                </p:cTn>
                              </p:par>
                              <p:par>
                                <p:cTn id="22" presetID="1" presetClass="entr" presetSubtype="0" fill="hold" grpId="0" nodeType="withEffect">
                                  <p:stCondLst>
                                    <p:cond delay="500"/>
                                  </p:stCondLst>
                                  <p:childTnLst>
                                    <p:set>
                                      <p:cBhvr>
                                        <p:cTn id="23" dur="1" fill="hold">
                                          <p:stCondLst>
                                            <p:cond delay="0"/>
                                          </p:stCondLst>
                                        </p:cTn>
                                        <p:tgtEl>
                                          <p:spTgt spid="859143"/>
                                        </p:tgtEl>
                                        <p:attrNameLst>
                                          <p:attrName>style.visibility</p:attrName>
                                        </p:attrNameLst>
                                      </p:cBhvr>
                                      <p:to>
                                        <p:strVal val="visible"/>
                                      </p:to>
                                    </p:set>
                                  </p:childTnLst>
                                </p:cTn>
                              </p:par>
                              <p:par>
                                <p:cTn id="24" presetID="1" presetClass="entr" presetSubtype="0" fill="hold" grpId="0" nodeType="withEffect">
                                  <p:stCondLst>
                                    <p:cond delay="500"/>
                                  </p:stCondLst>
                                  <p:childTnLst>
                                    <p:set>
                                      <p:cBhvr>
                                        <p:cTn id="25" dur="1" fill="hold">
                                          <p:stCondLst>
                                            <p:cond delay="0"/>
                                          </p:stCondLst>
                                        </p:cTn>
                                        <p:tgtEl>
                                          <p:spTgt spid="859144"/>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859140"/>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859139"/>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xit" presetSubtype="0" fill="hold" grpId="1" nodeType="clickEffect">
                                  <p:stCondLst>
                                    <p:cond delay="0"/>
                                  </p:stCondLst>
                                  <p:childTnLst>
                                    <p:animEffect transition="out" filter="fade">
                                      <p:cBhvr>
                                        <p:cTn id="33" dur="2000"/>
                                        <p:tgtEl>
                                          <p:spTgt spid="859143"/>
                                        </p:tgtEl>
                                      </p:cBhvr>
                                    </p:animEffect>
                                    <p:set>
                                      <p:cBhvr>
                                        <p:cTn id="34" dur="1" fill="hold">
                                          <p:stCondLst>
                                            <p:cond delay="1999"/>
                                          </p:stCondLst>
                                        </p:cTn>
                                        <p:tgtEl>
                                          <p:spTgt spid="85914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2000"/>
                                        <p:tgtEl>
                                          <p:spTgt spid="859144"/>
                                        </p:tgtEl>
                                      </p:cBhvr>
                                    </p:animEffect>
                                    <p:set>
                                      <p:cBhvr>
                                        <p:cTn id="37" dur="1" fill="hold">
                                          <p:stCondLst>
                                            <p:cond delay="1999"/>
                                          </p:stCondLst>
                                        </p:cTn>
                                        <p:tgtEl>
                                          <p:spTgt spid="85914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859140"/>
                                        </p:tgtEl>
                                      </p:cBhvr>
                                    </p:animEffect>
                                    <p:set>
                                      <p:cBhvr>
                                        <p:cTn id="40" dur="1" fill="hold">
                                          <p:stCondLst>
                                            <p:cond delay="1999"/>
                                          </p:stCondLst>
                                        </p:cTn>
                                        <p:tgtEl>
                                          <p:spTgt spid="859140"/>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2000"/>
                                        <p:tgtEl>
                                          <p:spTgt spid="859139"/>
                                        </p:tgtEl>
                                      </p:cBhvr>
                                    </p:animEffect>
                                    <p:set>
                                      <p:cBhvr>
                                        <p:cTn id="43" dur="1" fill="hold">
                                          <p:stCondLst>
                                            <p:cond delay="1999"/>
                                          </p:stCondLst>
                                        </p:cTn>
                                        <p:tgtEl>
                                          <p:spTgt spid="859139"/>
                                        </p:tgtEl>
                                        <p:attrNameLst>
                                          <p:attrName>style.visibility</p:attrName>
                                        </p:attrNameLst>
                                      </p:cBhvr>
                                      <p:to>
                                        <p:strVal val="hidden"/>
                                      </p:to>
                                    </p:set>
                                  </p:childTnLst>
                                </p:cTn>
                              </p:par>
                              <p:par>
                                <p:cTn id="44" presetID="1" presetClass="entr" presetSubtype="0" fill="hold" grpId="0" nodeType="withEffect">
                                  <p:stCondLst>
                                    <p:cond delay="0"/>
                                  </p:stCondLst>
                                  <p:childTnLst>
                                    <p:set>
                                      <p:cBhvr>
                                        <p:cTn id="45" dur="1" fill="hold">
                                          <p:stCondLst>
                                            <p:cond delay="0"/>
                                          </p:stCondLst>
                                        </p:cTn>
                                        <p:tgtEl>
                                          <p:spTgt spid="85914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859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2" grpId="0" animBg="1"/>
      <p:bldP spid="859143" grpId="0" animBg="1"/>
      <p:bldP spid="859143" grpId="1" animBg="1"/>
      <p:bldP spid="859144" grpId="0" animBg="1"/>
      <p:bldP spid="859144" grpId="1" animBg="1"/>
      <p:bldP spid="859145" grpId="0" animBg="1"/>
      <p:bldP spid="859145" grpId="1" animBg="1"/>
      <p:bldP spid="859146" grpId="0" animBg="1"/>
      <p:bldP spid="859146" grpId="1" animBg="1"/>
      <p:bldP spid="859147" grpId="0" animBg="1"/>
      <p:bldP spid="859147"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9" name="Rectangle 5"/>
          <p:cNvSpPr>
            <a:spLocks noGrp="1" noChangeArrowheads="1"/>
          </p:cNvSpPr>
          <p:nvPr>
            <p:ph type="title"/>
          </p:nvPr>
        </p:nvSpPr>
        <p:spPr>
          <a:noFill/>
          <a:ln/>
        </p:spPr>
        <p:txBody>
          <a:bodyPr/>
          <a:lstStyle/>
          <a:p>
            <a:r>
              <a:rPr lang="de-DE" altLang="de-DE" dirty="0"/>
              <a:t>Rollladenkästen dämmen</a:t>
            </a:r>
          </a:p>
        </p:txBody>
      </p:sp>
      <p:pic>
        <p:nvPicPr>
          <p:cNvPr id="90727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5912" y="1900238"/>
            <a:ext cx="4851888"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727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40669" y="1958976"/>
            <a:ext cx="2514600"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7272" name="Text Box 8"/>
          <p:cNvSpPr txBox="1">
            <a:spLocks noChangeArrowheads="1"/>
          </p:cNvSpPr>
          <p:nvPr/>
        </p:nvSpPr>
        <p:spPr bwMode="auto">
          <a:xfrm>
            <a:off x="411773" y="6496050"/>
            <a:ext cx="649458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t>Quelle: Energiesparinformation 1, IWU Darmstadt </a:t>
            </a:r>
          </a:p>
        </p:txBody>
      </p:sp>
    </p:spTree>
    <p:extLst>
      <p:ext uri="{BB962C8B-B14F-4D97-AF65-F5344CB8AC3E}">
        <p14:creationId xmlns:p14="http://schemas.microsoft.com/office/powerpoint/2010/main" val="74752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Dach</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2844" y="1713400"/>
            <a:ext cx="2050506" cy="2052944"/>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18251" y="4041776"/>
            <a:ext cx="2705100" cy="2028825"/>
          </a:xfrm>
          <a:prstGeom prst="rect">
            <a:avLst/>
          </a:prstGeom>
        </p:spPr>
      </p:pic>
      <p:grpSp>
        <p:nvGrpSpPr>
          <p:cNvPr id="7" name="Gruppieren 6"/>
          <p:cNvGrpSpPr/>
          <p:nvPr/>
        </p:nvGrpSpPr>
        <p:grpSpPr>
          <a:xfrm>
            <a:off x="545379" y="1976254"/>
            <a:ext cx="2018303" cy="727075"/>
            <a:chOff x="1354015" y="2201863"/>
            <a:chExt cx="2018303" cy="727075"/>
          </a:xfrm>
        </p:grpSpPr>
        <p:sp>
          <p:nvSpPr>
            <p:cNvPr id="8" name="Text Box 13"/>
            <p:cNvSpPr txBox="1">
              <a:spLocks noChangeArrowheads="1"/>
            </p:cNvSpPr>
            <p:nvPr/>
          </p:nvSpPr>
          <p:spPr bwMode="auto">
            <a:xfrm>
              <a:off x="3162768" y="2479675"/>
              <a:ext cx="209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dirty="0">
                  <a:solidFill>
                    <a:prstClr val="black"/>
                  </a:solidFill>
                </a:rPr>
                <a:t>d</a:t>
              </a:r>
            </a:p>
          </p:txBody>
        </p:sp>
        <p:sp>
          <p:nvSpPr>
            <p:cNvPr id="9" name="Rectangle 34"/>
            <p:cNvSpPr>
              <a:spLocks noChangeArrowheads="1"/>
            </p:cNvSpPr>
            <p:nvPr/>
          </p:nvSpPr>
          <p:spPr bwMode="auto">
            <a:xfrm rot="5400000">
              <a:off x="2442797" y="2557952"/>
              <a:ext cx="457200" cy="2022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 name="Rectangle 35" descr="Konturierte Raute"/>
            <p:cNvSpPr>
              <a:spLocks noChangeArrowheads="1"/>
            </p:cNvSpPr>
            <p:nvPr/>
          </p:nvSpPr>
          <p:spPr bwMode="auto">
            <a:xfrm rot="16200000">
              <a:off x="1862565" y="2184340"/>
              <a:ext cx="455613" cy="95103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 name="Rectangle 36" descr="Konturierte Raute"/>
            <p:cNvSpPr>
              <a:spLocks noChangeArrowheads="1"/>
            </p:cNvSpPr>
            <p:nvPr/>
          </p:nvSpPr>
          <p:spPr bwMode="auto">
            <a:xfrm rot="5400000">
              <a:off x="2683120" y="2524248"/>
              <a:ext cx="457200" cy="269631"/>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2" name="Rectangle 37" descr="Horizontal dunkel"/>
            <p:cNvSpPr>
              <a:spLocks noChangeArrowheads="1"/>
            </p:cNvSpPr>
            <p:nvPr/>
          </p:nvSpPr>
          <p:spPr bwMode="auto">
            <a:xfrm rot="5400000">
              <a:off x="2178844" y="1559597"/>
              <a:ext cx="42863" cy="1692520"/>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13" name="Rectangle 38" descr="Horizontal dunkel"/>
            <p:cNvSpPr>
              <a:spLocks noChangeArrowheads="1"/>
            </p:cNvSpPr>
            <p:nvPr/>
          </p:nvSpPr>
          <p:spPr bwMode="auto">
            <a:xfrm rot="5400000">
              <a:off x="2178844" y="2061247"/>
              <a:ext cx="42863" cy="1692520"/>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14" name="Rectangle 39"/>
            <p:cNvSpPr>
              <a:spLocks noChangeArrowheads="1"/>
            </p:cNvSpPr>
            <p:nvPr/>
          </p:nvSpPr>
          <p:spPr bwMode="auto">
            <a:xfrm rot="-16200000">
              <a:off x="2646302" y="2307798"/>
              <a:ext cx="42862" cy="104042"/>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5" name="Line 40"/>
            <p:cNvSpPr>
              <a:spLocks noChangeShapeType="1"/>
            </p:cNvSpPr>
            <p:nvPr/>
          </p:nvSpPr>
          <p:spPr bwMode="auto">
            <a:xfrm rot="-16200000">
              <a:off x="2650149" y="2309935"/>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6" name="Line 41"/>
            <p:cNvSpPr>
              <a:spLocks noChangeShapeType="1"/>
            </p:cNvSpPr>
            <p:nvPr/>
          </p:nvSpPr>
          <p:spPr bwMode="auto">
            <a:xfrm rot="5400000" flipH="1">
              <a:off x="2650149" y="2309935"/>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7" name="Line 42"/>
            <p:cNvSpPr>
              <a:spLocks noChangeShapeType="1"/>
            </p:cNvSpPr>
            <p:nvPr/>
          </p:nvSpPr>
          <p:spPr bwMode="auto">
            <a:xfrm>
              <a:off x="2570285" y="2430464"/>
              <a:ext cx="202223"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8" name="Line 43"/>
            <p:cNvSpPr>
              <a:spLocks noChangeShapeType="1"/>
            </p:cNvSpPr>
            <p:nvPr/>
          </p:nvSpPr>
          <p:spPr bwMode="auto">
            <a:xfrm flipV="1">
              <a:off x="2570285" y="2430464"/>
              <a:ext cx="197827"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9" name="Rectangle 44"/>
            <p:cNvSpPr>
              <a:spLocks noChangeArrowheads="1"/>
            </p:cNvSpPr>
            <p:nvPr/>
          </p:nvSpPr>
          <p:spPr bwMode="auto">
            <a:xfrm rot="5400000">
              <a:off x="1282945" y="2557219"/>
              <a:ext cx="457200" cy="2036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0" name="Line 45"/>
            <p:cNvSpPr>
              <a:spLocks noChangeShapeType="1"/>
            </p:cNvSpPr>
            <p:nvPr/>
          </p:nvSpPr>
          <p:spPr bwMode="auto">
            <a:xfrm>
              <a:off x="1409700" y="2430464"/>
              <a:ext cx="203689"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1" name="Line 46"/>
            <p:cNvSpPr>
              <a:spLocks noChangeShapeType="1"/>
            </p:cNvSpPr>
            <p:nvPr/>
          </p:nvSpPr>
          <p:spPr bwMode="auto">
            <a:xfrm flipV="1">
              <a:off x="1409700" y="2430464"/>
              <a:ext cx="200758"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22" name="Rectangle 47" descr="Konturierte Raute"/>
            <p:cNvSpPr>
              <a:spLocks noChangeArrowheads="1"/>
            </p:cNvSpPr>
            <p:nvPr/>
          </p:nvSpPr>
          <p:spPr bwMode="auto">
            <a:xfrm rot="5400000">
              <a:off x="1150327" y="2634152"/>
              <a:ext cx="457200" cy="49823"/>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3" name="Rectangle 48" descr="Krähenfüße"/>
            <p:cNvSpPr>
              <a:spLocks noChangeArrowheads="1"/>
            </p:cNvSpPr>
            <p:nvPr/>
          </p:nvSpPr>
          <p:spPr bwMode="auto">
            <a:xfrm rot="5400000">
              <a:off x="2181775" y="1465934"/>
              <a:ext cx="42862" cy="1692520"/>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24" name="Rectangle 49"/>
            <p:cNvSpPr>
              <a:spLocks noChangeArrowheads="1"/>
            </p:cNvSpPr>
            <p:nvPr/>
          </p:nvSpPr>
          <p:spPr bwMode="auto">
            <a:xfrm rot="-16200000">
              <a:off x="1487916" y="2306944"/>
              <a:ext cx="42863"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5" name="Line 50"/>
            <p:cNvSpPr>
              <a:spLocks noChangeShapeType="1"/>
            </p:cNvSpPr>
            <p:nvPr/>
          </p:nvSpPr>
          <p:spPr bwMode="auto">
            <a:xfrm rot="-16200000">
              <a:off x="1489564" y="230981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6" name="Line 51"/>
            <p:cNvSpPr>
              <a:spLocks noChangeShapeType="1"/>
            </p:cNvSpPr>
            <p:nvPr/>
          </p:nvSpPr>
          <p:spPr bwMode="auto">
            <a:xfrm rot="5400000" flipH="1">
              <a:off x="1489564" y="230981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7" name="AutoShape 52"/>
            <p:cNvSpPr>
              <a:spLocks noChangeArrowheads="1"/>
            </p:cNvSpPr>
            <p:nvPr/>
          </p:nvSpPr>
          <p:spPr bwMode="auto">
            <a:xfrm rot="-72038">
              <a:off x="2943958" y="2203450"/>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8" name="Rectangle 53"/>
            <p:cNvSpPr>
              <a:spLocks noChangeArrowheads="1"/>
            </p:cNvSpPr>
            <p:nvPr/>
          </p:nvSpPr>
          <p:spPr bwMode="auto">
            <a:xfrm rot="-205334">
              <a:off x="2715358" y="2255839"/>
              <a:ext cx="250580"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29" name="AutoShape 54"/>
            <p:cNvSpPr>
              <a:spLocks noChangeArrowheads="1"/>
            </p:cNvSpPr>
            <p:nvPr/>
          </p:nvSpPr>
          <p:spPr bwMode="auto">
            <a:xfrm rot="-15854">
              <a:off x="2661138" y="2203450"/>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0" name="Rectangle 55"/>
            <p:cNvSpPr>
              <a:spLocks noChangeArrowheads="1"/>
            </p:cNvSpPr>
            <p:nvPr/>
          </p:nvSpPr>
          <p:spPr bwMode="auto">
            <a:xfrm rot="-205334">
              <a:off x="2432539" y="2255839"/>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1" name="AutoShape 56"/>
            <p:cNvSpPr>
              <a:spLocks noChangeArrowheads="1"/>
            </p:cNvSpPr>
            <p:nvPr/>
          </p:nvSpPr>
          <p:spPr bwMode="auto">
            <a:xfrm rot="-15854">
              <a:off x="2375389" y="2205038"/>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2" name="Rectangle 57"/>
            <p:cNvSpPr>
              <a:spLocks noChangeArrowheads="1"/>
            </p:cNvSpPr>
            <p:nvPr/>
          </p:nvSpPr>
          <p:spPr bwMode="auto">
            <a:xfrm rot="-205334">
              <a:off x="2146790" y="2257426"/>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3" name="AutoShape 58"/>
            <p:cNvSpPr>
              <a:spLocks noChangeArrowheads="1"/>
            </p:cNvSpPr>
            <p:nvPr/>
          </p:nvSpPr>
          <p:spPr bwMode="auto">
            <a:xfrm rot="-15854">
              <a:off x="2094035" y="2201863"/>
              <a:ext cx="106973"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4" name="Rectangle 59"/>
            <p:cNvSpPr>
              <a:spLocks noChangeArrowheads="1"/>
            </p:cNvSpPr>
            <p:nvPr/>
          </p:nvSpPr>
          <p:spPr bwMode="auto">
            <a:xfrm rot="-205334">
              <a:off x="1865436" y="2254251"/>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5" name="AutoShape 60"/>
            <p:cNvSpPr>
              <a:spLocks noChangeArrowheads="1"/>
            </p:cNvSpPr>
            <p:nvPr/>
          </p:nvSpPr>
          <p:spPr bwMode="auto">
            <a:xfrm rot="-15854">
              <a:off x="1803889" y="2201863"/>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6" name="Rectangle 61"/>
            <p:cNvSpPr>
              <a:spLocks noChangeArrowheads="1"/>
            </p:cNvSpPr>
            <p:nvPr/>
          </p:nvSpPr>
          <p:spPr bwMode="auto">
            <a:xfrm rot="-205334">
              <a:off x="1575290" y="2254251"/>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37" name="Line 99"/>
            <p:cNvSpPr>
              <a:spLocks noChangeShapeType="1"/>
            </p:cNvSpPr>
            <p:nvPr/>
          </p:nvSpPr>
          <p:spPr bwMode="auto">
            <a:xfrm flipV="1">
              <a:off x="3086101" y="2427289"/>
              <a:ext cx="16265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38" name="Line 100"/>
            <p:cNvSpPr>
              <a:spLocks noChangeShapeType="1"/>
            </p:cNvSpPr>
            <p:nvPr/>
          </p:nvSpPr>
          <p:spPr bwMode="auto">
            <a:xfrm flipV="1">
              <a:off x="3080239" y="2881314"/>
              <a:ext cx="15972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39" name="Line 101"/>
            <p:cNvSpPr>
              <a:spLocks noChangeShapeType="1"/>
            </p:cNvSpPr>
            <p:nvPr/>
          </p:nvSpPr>
          <p:spPr bwMode="auto">
            <a:xfrm>
              <a:off x="3168162" y="2428875"/>
              <a:ext cx="0"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grpSp>
      <p:grpSp>
        <p:nvGrpSpPr>
          <p:cNvPr id="40" name="Gruppieren 39"/>
          <p:cNvGrpSpPr/>
          <p:nvPr/>
        </p:nvGrpSpPr>
        <p:grpSpPr>
          <a:xfrm>
            <a:off x="3302296" y="1974669"/>
            <a:ext cx="2064727" cy="977901"/>
            <a:chOff x="3896458" y="2193925"/>
            <a:chExt cx="2064727" cy="977901"/>
          </a:xfrm>
        </p:grpSpPr>
        <p:sp>
          <p:nvSpPr>
            <p:cNvPr id="41" name="Rectangle 4"/>
            <p:cNvSpPr>
              <a:spLocks noChangeArrowheads="1"/>
            </p:cNvSpPr>
            <p:nvPr/>
          </p:nvSpPr>
          <p:spPr bwMode="auto">
            <a:xfrm rot="5400000">
              <a:off x="4987437" y="2550747"/>
              <a:ext cx="457200" cy="2007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2" name="Rectangle 5" descr="Konturierte Raute"/>
            <p:cNvSpPr>
              <a:spLocks noChangeArrowheads="1"/>
            </p:cNvSpPr>
            <p:nvPr/>
          </p:nvSpPr>
          <p:spPr bwMode="auto">
            <a:xfrm rot="16200000">
              <a:off x="4406473" y="2176402"/>
              <a:ext cx="455612" cy="951035"/>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3" name="Rectangle 6" descr="Konturierte Raute"/>
            <p:cNvSpPr>
              <a:spLocks noChangeArrowheads="1"/>
            </p:cNvSpPr>
            <p:nvPr/>
          </p:nvSpPr>
          <p:spPr bwMode="auto">
            <a:xfrm rot="5400000">
              <a:off x="5227760" y="2515577"/>
              <a:ext cx="457200" cy="27109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4" name="Rectangle 7" descr="Horizontal dunkel"/>
            <p:cNvSpPr>
              <a:spLocks noChangeArrowheads="1"/>
            </p:cNvSpPr>
            <p:nvPr/>
          </p:nvSpPr>
          <p:spPr bwMode="auto">
            <a:xfrm rot="5400000">
              <a:off x="4724217" y="1551659"/>
              <a:ext cx="42862" cy="1692519"/>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45" name="Rectangle 8" descr="Konturierte Raute"/>
            <p:cNvSpPr>
              <a:spLocks noChangeArrowheads="1"/>
            </p:cNvSpPr>
            <p:nvPr/>
          </p:nvSpPr>
          <p:spPr bwMode="auto">
            <a:xfrm rot="5400000">
              <a:off x="4648017" y="2135860"/>
              <a:ext cx="195262" cy="169251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6" name="Rectangle 9"/>
            <p:cNvSpPr>
              <a:spLocks noChangeArrowheads="1"/>
            </p:cNvSpPr>
            <p:nvPr/>
          </p:nvSpPr>
          <p:spPr bwMode="auto">
            <a:xfrm rot="-16200000">
              <a:off x="5191675" y="2301327"/>
              <a:ext cx="42863" cy="101111"/>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7" name="Line 10"/>
            <p:cNvSpPr>
              <a:spLocks noChangeShapeType="1"/>
            </p:cNvSpPr>
            <p:nvPr/>
          </p:nvSpPr>
          <p:spPr bwMode="auto">
            <a:xfrm rot="-16200000">
              <a:off x="5194056" y="230199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8" name="Line 11"/>
            <p:cNvSpPr>
              <a:spLocks noChangeShapeType="1"/>
            </p:cNvSpPr>
            <p:nvPr/>
          </p:nvSpPr>
          <p:spPr bwMode="auto">
            <a:xfrm rot="5400000" flipH="1">
              <a:off x="5194056" y="230199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49" name="Line 14"/>
            <p:cNvSpPr>
              <a:spLocks noChangeShapeType="1"/>
            </p:cNvSpPr>
            <p:nvPr/>
          </p:nvSpPr>
          <p:spPr bwMode="auto">
            <a:xfrm>
              <a:off x="5115659" y="2422526"/>
              <a:ext cx="200757"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0" name="Line 15"/>
            <p:cNvSpPr>
              <a:spLocks noChangeShapeType="1"/>
            </p:cNvSpPr>
            <p:nvPr/>
          </p:nvSpPr>
          <p:spPr bwMode="auto">
            <a:xfrm flipV="1">
              <a:off x="5115658" y="2422525"/>
              <a:ext cx="199292"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1" name="Rectangle 16"/>
            <p:cNvSpPr>
              <a:spLocks noChangeArrowheads="1"/>
            </p:cNvSpPr>
            <p:nvPr/>
          </p:nvSpPr>
          <p:spPr bwMode="auto">
            <a:xfrm rot="5400000">
              <a:off x="3828318" y="2550746"/>
              <a:ext cx="457200" cy="2007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2" name="Line 17"/>
            <p:cNvSpPr>
              <a:spLocks noChangeShapeType="1"/>
            </p:cNvSpPr>
            <p:nvPr/>
          </p:nvSpPr>
          <p:spPr bwMode="auto">
            <a:xfrm>
              <a:off x="3956539" y="2422526"/>
              <a:ext cx="200758"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3" name="Line 18"/>
            <p:cNvSpPr>
              <a:spLocks noChangeShapeType="1"/>
            </p:cNvSpPr>
            <p:nvPr/>
          </p:nvSpPr>
          <p:spPr bwMode="auto">
            <a:xfrm flipV="1">
              <a:off x="3956539" y="2422525"/>
              <a:ext cx="197827"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54" name="Rectangle 19" descr="Konturierte Raute"/>
            <p:cNvSpPr>
              <a:spLocks noChangeArrowheads="1"/>
            </p:cNvSpPr>
            <p:nvPr/>
          </p:nvSpPr>
          <p:spPr bwMode="auto">
            <a:xfrm rot="5400000">
              <a:off x="3695701" y="2626214"/>
              <a:ext cx="457200" cy="49823"/>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5" name="Rectangle 20" descr="Krähenfüße"/>
            <p:cNvSpPr>
              <a:spLocks noChangeArrowheads="1"/>
            </p:cNvSpPr>
            <p:nvPr/>
          </p:nvSpPr>
          <p:spPr bwMode="auto">
            <a:xfrm rot="5400000">
              <a:off x="4727881" y="1458730"/>
              <a:ext cx="42863" cy="1691054"/>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56" name="Rectangle 21"/>
            <p:cNvSpPr>
              <a:spLocks noChangeArrowheads="1"/>
            </p:cNvSpPr>
            <p:nvPr/>
          </p:nvSpPr>
          <p:spPr bwMode="auto">
            <a:xfrm rot="-16200000">
              <a:off x="4032556" y="2298273"/>
              <a:ext cx="42862" cy="104042"/>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7" name="Line 22"/>
            <p:cNvSpPr>
              <a:spLocks noChangeShapeType="1"/>
            </p:cNvSpPr>
            <p:nvPr/>
          </p:nvSpPr>
          <p:spPr bwMode="auto">
            <a:xfrm rot="-16200000">
              <a:off x="4034205" y="2301143"/>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8" name="Line 23"/>
            <p:cNvSpPr>
              <a:spLocks noChangeShapeType="1"/>
            </p:cNvSpPr>
            <p:nvPr/>
          </p:nvSpPr>
          <p:spPr bwMode="auto">
            <a:xfrm rot="5400000" flipH="1">
              <a:off x="4034205" y="2301143"/>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59" name="AutoShape 24"/>
            <p:cNvSpPr>
              <a:spLocks noChangeArrowheads="1"/>
            </p:cNvSpPr>
            <p:nvPr/>
          </p:nvSpPr>
          <p:spPr bwMode="auto">
            <a:xfrm rot="-72038">
              <a:off x="5487867" y="2195513"/>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0" name="Rectangle 25"/>
            <p:cNvSpPr>
              <a:spLocks noChangeArrowheads="1"/>
            </p:cNvSpPr>
            <p:nvPr/>
          </p:nvSpPr>
          <p:spPr bwMode="auto">
            <a:xfrm rot="-205334">
              <a:off x="5259266" y="2247901"/>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1" name="AutoShape 26"/>
            <p:cNvSpPr>
              <a:spLocks noChangeArrowheads="1"/>
            </p:cNvSpPr>
            <p:nvPr/>
          </p:nvSpPr>
          <p:spPr bwMode="auto">
            <a:xfrm rot="-15854">
              <a:off x="5205047" y="2195513"/>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2" name="Rectangle 27"/>
            <p:cNvSpPr>
              <a:spLocks noChangeArrowheads="1"/>
            </p:cNvSpPr>
            <p:nvPr/>
          </p:nvSpPr>
          <p:spPr bwMode="auto">
            <a:xfrm rot="-205334">
              <a:off x="4976447" y="2247901"/>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3" name="AutoShape 28"/>
            <p:cNvSpPr>
              <a:spLocks noChangeArrowheads="1"/>
            </p:cNvSpPr>
            <p:nvPr/>
          </p:nvSpPr>
          <p:spPr bwMode="auto">
            <a:xfrm rot="-15854">
              <a:off x="4919297" y="2197100"/>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4" name="Rectangle 29"/>
            <p:cNvSpPr>
              <a:spLocks noChangeArrowheads="1"/>
            </p:cNvSpPr>
            <p:nvPr/>
          </p:nvSpPr>
          <p:spPr bwMode="auto">
            <a:xfrm rot="-205334">
              <a:off x="4690697" y="2249489"/>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5" name="AutoShape 30"/>
            <p:cNvSpPr>
              <a:spLocks noChangeArrowheads="1"/>
            </p:cNvSpPr>
            <p:nvPr/>
          </p:nvSpPr>
          <p:spPr bwMode="auto">
            <a:xfrm rot="-15854">
              <a:off x="4639408" y="2193925"/>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6" name="Rectangle 31"/>
            <p:cNvSpPr>
              <a:spLocks noChangeArrowheads="1"/>
            </p:cNvSpPr>
            <p:nvPr/>
          </p:nvSpPr>
          <p:spPr bwMode="auto">
            <a:xfrm rot="-205334">
              <a:off x="4410808" y="2246314"/>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7" name="AutoShape 32"/>
            <p:cNvSpPr>
              <a:spLocks noChangeArrowheads="1"/>
            </p:cNvSpPr>
            <p:nvPr/>
          </p:nvSpPr>
          <p:spPr bwMode="auto">
            <a:xfrm rot="-15854">
              <a:off x="4347797" y="2193925"/>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8" name="Rectangle 33"/>
            <p:cNvSpPr>
              <a:spLocks noChangeArrowheads="1"/>
            </p:cNvSpPr>
            <p:nvPr/>
          </p:nvSpPr>
          <p:spPr bwMode="auto">
            <a:xfrm rot="-205334">
              <a:off x="4119197" y="2246314"/>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69" name="Rectangle 89"/>
            <p:cNvSpPr>
              <a:spLocks noChangeArrowheads="1"/>
            </p:cNvSpPr>
            <p:nvPr/>
          </p:nvSpPr>
          <p:spPr bwMode="auto">
            <a:xfrm rot="-16200000">
              <a:off x="3926316" y="3054656"/>
              <a:ext cx="42862"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0" name="Line 90"/>
            <p:cNvSpPr>
              <a:spLocks noChangeShapeType="1"/>
            </p:cNvSpPr>
            <p:nvPr/>
          </p:nvSpPr>
          <p:spPr bwMode="auto">
            <a:xfrm rot="-16200000">
              <a:off x="3928697" y="3056793"/>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1" name="Line 91"/>
            <p:cNvSpPr>
              <a:spLocks noChangeShapeType="1"/>
            </p:cNvSpPr>
            <p:nvPr/>
          </p:nvSpPr>
          <p:spPr bwMode="auto">
            <a:xfrm rot="5400000" flipH="1">
              <a:off x="3928697" y="3056793"/>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2" name="Rectangle 92"/>
            <p:cNvSpPr>
              <a:spLocks noChangeArrowheads="1"/>
            </p:cNvSpPr>
            <p:nvPr/>
          </p:nvSpPr>
          <p:spPr bwMode="auto">
            <a:xfrm rot="-16200000">
              <a:off x="4589401" y="3049161"/>
              <a:ext cx="42863" cy="104042"/>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3" name="Line 93"/>
            <p:cNvSpPr>
              <a:spLocks noChangeShapeType="1"/>
            </p:cNvSpPr>
            <p:nvPr/>
          </p:nvSpPr>
          <p:spPr bwMode="auto">
            <a:xfrm rot="-16200000">
              <a:off x="4593249" y="305129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4" name="Line 94"/>
            <p:cNvSpPr>
              <a:spLocks noChangeShapeType="1"/>
            </p:cNvSpPr>
            <p:nvPr/>
          </p:nvSpPr>
          <p:spPr bwMode="auto">
            <a:xfrm rot="5400000" flipH="1">
              <a:off x="4593249" y="305129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5" name="Rectangle 95"/>
            <p:cNvSpPr>
              <a:spLocks noChangeArrowheads="1"/>
            </p:cNvSpPr>
            <p:nvPr/>
          </p:nvSpPr>
          <p:spPr bwMode="auto">
            <a:xfrm rot="-16200000">
              <a:off x="5218052" y="3049161"/>
              <a:ext cx="42863" cy="104043"/>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6" name="Line 96"/>
            <p:cNvSpPr>
              <a:spLocks noChangeShapeType="1"/>
            </p:cNvSpPr>
            <p:nvPr/>
          </p:nvSpPr>
          <p:spPr bwMode="auto">
            <a:xfrm rot="-16200000">
              <a:off x="5221898" y="3051298"/>
              <a:ext cx="38100" cy="9818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7" name="Line 97"/>
            <p:cNvSpPr>
              <a:spLocks noChangeShapeType="1"/>
            </p:cNvSpPr>
            <p:nvPr/>
          </p:nvSpPr>
          <p:spPr bwMode="auto">
            <a:xfrm rot="5400000" flipH="1">
              <a:off x="5221898" y="3051298"/>
              <a:ext cx="38100" cy="9818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78" name="Rectangle 98" descr="Horizontal dunkel"/>
            <p:cNvSpPr>
              <a:spLocks noChangeArrowheads="1"/>
            </p:cNvSpPr>
            <p:nvPr/>
          </p:nvSpPr>
          <p:spPr bwMode="auto">
            <a:xfrm rot="5400000">
              <a:off x="4724217" y="2304135"/>
              <a:ext cx="42862" cy="1692519"/>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79" name="Line 102"/>
            <p:cNvSpPr>
              <a:spLocks noChangeShapeType="1"/>
            </p:cNvSpPr>
            <p:nvPr/>
          </p:nvSpPr>
          <p:spPr bwMode="auto">
            <a:xfrm flipV="1">
              <a:off x="5621216" y="2420939"/>
              <a:ext cx="16119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0" name="Line 103"/>
            <p:cNvSpPr>
              <a:spLocks noChangeShapeType="1"/>
            </p:cNvSpPr>
            <p:nvPr/>
          </p:nvSpPr>
          <p:spPr bwMode="auto">
            <a:xfrm>
              <a:off x="5701812" y="2422525"/>
              <a:ext cx="0"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1" name="Line 104"/>
            <p:cNvSpPr>
              <a:spLocks noChangeShapeType="1"/>
            </p:cNvSpPr>
            <p:nvPr/>
          </p:nvSpPr>
          <p:spPr bwMode="auto">
            <a:xfrm flipV="1">
              <a:off x="5618285" y="3078164"/>
              <a:ext cx="15972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2" name="Line 105"/>
            <p:cNvSpPr>
              <a:spLocks noChangeShapeType="1"/>
            </p:cNvSpPr>
            <p:nvPr/>
          </p:nvSpPr>
          <p:spPr bwMode="auto">
            <a:xfrm>
              <a:off x="5701812" y="2879725"/>
              <a:ext cx="0" cy="196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83" name="Text Box 106"/>
            <p:cNvSpPr txBox="1">
              <a:spLocks noChangeArrowheads="1"/>
            </p:cNvSpPr>
            <p:nvPr/>
          </p:nvSpPr>
          <p:spPr bwMode="auto">
            <a:xfrm>
              <a:off x="5659316" y="2555875"/>
              <a:ext cx="301869"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prstClr val="black"/>
                  </a:solidFill>
                </a:rPr>
                <a:t>d</a:t>
              </a:r>
              <a:endParaRPr lang="de-DE" altLang="de-DE" sz="1600" baseline="-25000">
                <a:solidFill>
                  <a:prstClr val="black"/>
                </a:solidFill>
              </a:endParaRPr>
            </a:p>
          </p:txBody>
        </p:sp>
      </p:grpSp>
      <p:grpSp>
        <p:nvGrpSpPr>
          <p:cNvPr id="84" name="Gruppieren 83"/>
          <p:cNvGrpSpPr/>
          <p:nvPr/>
        </p:nvGrpSpPr>
        <p:grpSpPr>
          <a:xfrm>
            <a:off x="1775364" y="4021748"/>
            <a:ext cx="2077916" cy="960439"/>
            <a:chOff x="6490189" y="1990725"/>
            <a:chExt cx="2077916" cy="960439"/>
          </a:xfrm>
        </p:grpSpPr>
        <p:sp>
          <p:nvSpPr>
            <p:cNvPr id="85" name="Rectangle 62"/>
            <p:cNvSpPr>
              <a:spLocks noChangeArrowheads="1"/>
            </p:cNvSpPr>
            <p:nvPr/>
          </p:nvSpPr>
          <p:spPr bwMode="auto">
            <a:xfrm rot="5400000">
              <a:off x="7581168" y="2580910"/>
              <a:ext cx="457200" cy="2007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6" name="Rectangle 63" descr="Konturierte Raute"/>
            <p:cNvSpPr>
              <a:spLocks noChangeArrowheads="1"/>
            </p:cNvSpPr>
            <p:nvPr/>
          </p:nvSpPr>
          <p:spPr bwMode="auto">
            <a:xfrm rot="16200000">
              <a:off x="7000203" y="2208031"/>
              <a:ext cx="455613" cy="948103"/>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7" name="Rectangle 64" descr="Konturierte Raute"/>
            <p:cNvSpPr>
              <a:spLocks noChangeArrowheads="1"/>
            </p:cNvSpPr>
            <p:nvPr/>
          </p:nvSpPr>
          <p:spPr bwMode="auto">
            <a:xfrm rot="5400000">
              <a:off x="7822223" y="2546473"/>
              <a:ext cx="457200" cy="269631"/>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88" name="Rectangle 65" descr="Horizontal dunkel"/>
            <p:cNvSpPr>
              <a:spLocks noChangeArrowheads="1"/>
            </p:cNvSpPr>
            <p:nvPr/>
          </p:nvSpPr>
          <p:spPr bwMode="auto">
            <a:xfrm rot="5400000">
              <a:off x="7317215" y="2082740"/>
              <a:ext cx="42863" cy="1693985"/>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89" name="Rectangle 66"/>
            <p:cNvSpPr>
              <a:spLocks noChangeArrowheads="1"/>
            </p:cNvSpPr>
            <p:nvPr/>
          </p:nvSpPr>
          <p:spPr bwMode="auto">
            <a:xfrm rot="-16200000">
              <a:off x="7781009" y="2098126"/>
              <a:ext cx="42863" cy="101112"/>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0" name="Line 67"/>
            <p:cNvSpPr>
              <a:spLocks noChangeShapeType="1"/>
            </p:cNvSpPr>
            <p:nvPr/>
          </p:nvSpPr>
          <p:spPr bwMode="auto">
            <a:xfrm rot="-16200000">
              <a:off x="7782659" y="2099531"/>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1" name="Line 68"/>
            <p:cNvSpPr>
              <a:spLocks noChangeShapeType="1"/>
            </p:cNvSpPr>
            <p:nvPr/>
          </p:nvSpPr>
          <p:spPr bwMode="auto">
            <a:xfrm rot="5400000" flipH="1">
              <a:off x="7782659" y="2099531"/>
              <a:ext cx="38100" cy="96715"/>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2" name="Line 69"/>
            <p:cNvSpPr>
              <a:spLocks noChangeShapeType="1"/>
            </p:cNvSpPr>
            <p:nvPr/>
          </p:nvSpPr>
          <p:spPr bwMode="auto">
            <a:xfrm>
              <a:off x="7709390" y="2452689"/>
              <a:ext cx="200757"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3" name="Line 70"/>
            <p:cNvSpPr>
              <a:spLocks noChangeShapeType="1"/>
            </p:cNvSpPr>
            <p:nvPr/>
          </p:nvSpPr>
          <p:spPr bwMode="auto">
            <a:xfrm flipV="1">
              <a:off x="7709389" y="2452689"/>
              <a:ext cx="197826"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4" name="Rectangle 71"/>
            <p:cNvSpPr>
              <a:spLocks noChangeArrowheads="1"/>
            </p:cNvSpPr>
            <p:nvPr/>
          </p:nvSpPr>
          <p:spPr bwMode="auto">
            <a:xfrm rot="5400000">
              <a:off x="6419850" y="2580177"/>
              <a:ext cx="457200" cy="2022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5" name="Line 72"/>
            <p:cNvSpPr>
              <a:spLocks noChangeShapeType="1"/>
            </p:cNvSpPr>
            <p:nvPr/>
          </p:nvSpPr>
          <p:spPr bwMode="auto">
            <a:xfrm>
              <a:off x="6547339" y="2452689"/>
              <a:ext cx="202223"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6" name="Line 73"/>
            <p:cNvSpPr>
              <a:spLocks noChangeShapeType="1"/>
            </p:cNvSpPr>
            <p:nvPr/>
          </p:nvSpPr>
          <p:spPr bwMode="auto">
            <a:xfrm flipV="1">
              <a:off x="6547339" y="2452689"/>
              <a:ext cx="197827"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97" name="Rectangle 74" descr="Konturierte Raute"/>
            <p:cNvSpPr>
              <a:spLocks noChangeArrowheads="1"/>
            </p:cNvSpPr>
            <p:nvPr/>
          </p:nvSpPr>
          <p:spPr bwMode="auto">
            <a:xfrm rot="5400000">
              <a:off x="6287233" y="2657109"/>
              <a:ext cx="457200" cy="48358"/>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98" name="Rectangle 75" descr="Krähenfüße"/>
            <p:cNvSpPr>
              <a:spLocks noChangeArrowheads="1"/>
            </p:cNvSpPr>
            <p:nvPr/>
          </p:nvSpPr>
          <p:spPr bwMode="auto">
            <a:xfrm rot="5400000">
              <a:off x="7315017" y="1254798"/>
              <a:ext cx="42863" cy="1692519"/>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solidFill>
                  <a:prstClr val="black"/>
                </a:solidFill>
              </a:endParaRPr>
            </a:p>
          </p:txBody>
        </p:sp>
        <p:sp>
          <p:nvSpPr>
            <p:cNvPr id="99" name="Rectangle 76"/>
            <p:cNvSpPr>
              <a:spLocks noChangeArrowheads="1"/>
            </p:cNvSpPr>
            <p:nvPr/>
          </p:nvSpPr>
          <p:spPr bwMode="auto">
            <a:xfrm rot="-16200000">
              <a:off x="6619693" y="2095806"/>
              <a:ext cx="42862"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0" name="Line 77"/>
            <p:cNvSpPr>
              <a:spLocks noChangeShapeType="1"/>
            </p:cNvSpPr>
            <p:nvPr/>
          </p:nvSpPr>
          <p:spPr bwMode="auto">
            <a:xfrm rot="-16200000">
              <a:off x="6621341" y="2098675"/>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1" name="Line 78"/>
            <p:cNvSpPr>
              <a:spLocks noChangeShapeType="1"/>
            </p:cNvSpPr>
            <p:nvPr/>
          </p:nvSpPr>
          <p:spPr bwMode="auto">
            <a:xfrm rot="5400000" flipH="1">
              <a:off x="6621341" y="2098675"/>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2" name="AutoShape 79"/>
            <p:cNvSpPr>
              <a:spLocks noChangeArrowheads="1"/>
            </p:cNvSpPr>
            <p:nvPr/>
          </p:nvSpPr>
          <p:spPr bwMode="auto">
            <a:xfrm rot="-72038">
              <a:off x="8077201" y="1992313"/>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3" name="Rectangle 80"/>
            <p:cNvSpPr>
              <a:spLocks noChangeArrowheads="1"/>
            </p:cNvSpPr>
            <p:nvPr/>
          </p:nvSpPr>
          <p:spPr bwMode="auto">
            <a:xfrm rot="-205334">
              <a:off x="7848601" y="2044701"/>
              <a:ext cx="249115"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4" name="AutoShape 81"/>
            <p:cNvSpPr>
              <a:spLocks noChangeArrowheads="1"/>
            </p:cNvSpPr>
            <p:nvPr/>
          </p:nvSpPr>
          <p:spPr bwMode="auto">
            <a:xfrm rot="-15854">
              <a:off x="7792915" y="1992313"/>
              <a:ext cx="106974"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5" name="Rectangle 82"/>
            <p:cNvSpPr>
              <a:spLocks noChangeArrowheads="1"/>
            </p:cNvSpPr>
            <p:nvPr/>
          </p:nvSpPr>
          <p:spPr bwMode="auto">
            <a:xfrm rot="-205334">
              <a:off x="7564316" y="2044701"/>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6" name="AutoShape 83"/>
            <p:cNvSpPr>
              <a:spLocks noChangeArrowheads="1"/>
            </p:cNvSpPr>
            <p:nvPr/>
          </p:nvSpPr>
          <p:spPr bwMode="auto">
            <a:xfrm rot="-15854">
              <a:off x="7507166" y="1993900"/>
              <a:ext cx="106973"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7" name="Rectangle 84"/>
            <p:cNvSpPr>
              <a:spLocks noChangeArrowheads="1"/>
            </p:cNvSpPr>
            <p:nvPr/>
          </p:nvSpPr>
          <p:spPr bwMode="auto">
            <a:xfrm rot="-205334">
              <a:off x="7278566" y="2046288"/>
              <a:ext cx="250580"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8" name="AutoShape 85"/>
            <p:cNvSpPr>
              <a:spLocks noChangeArrowheads="1"/>
            </p:cNvSpPr>
            <p:nvPr/>
          </p:nvSpPr>
          <p:spPr bwMode="auto">
            <a:xfrm rot="-15854">
              <a:off x="7225812" y="1990725"/>
              <a:ext cx="106973"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09" name="Rectangle 86"/>
            <p:cNvSpPr>
              <a:spLocks noChangeArrowheads="1"/>
            </p:cNvSpPr>
            <p:nvPr/>
          </p:nvSpPr>
          <p:spPr bwMode="auto">
            <a:xfrm rot="-205334">
              <a:off x="6997212" y="2043114"/>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0" name="AutoShape 87"/>
            <p:cNvSpPr>
              <a:spLocks noChangeArrowheads="1"/>
            </p:cNvSpPr>
            <p:nvPr/>
          </p:nvSpPr>
          <p:spPr bwMode="auto">
            <a:xfrm rot="-15854">
              <a:off x="6935666" y="1990725"/>
              <a:ext cx="106973"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1" name="Rectangle 88"/>
            <p:cNvSpPr>
              <a:spLocks noChangeArrowheads="1"/>
            </p:cNvSpPr>
            <p:nvPr/>
          </p:nvSpPr>
          <p:spPr bwMode="auto">
            <a:xfrm rot="-205334">
              <a:off x="6707066" y="2043114"/>
              <a:ext cx="250580"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2" name="Rectangle 107" descr="Konturierte Raute"/>
            <p:cNvSpPr>
              <a:spLocks noChangeArrowheads="1"/>
            </p:cNvSpPr>
            <p:nvPr/>
          </p:nvSpPr>
          <p:spPr bwMode="auto">
            <a:xfrm rot="16200000">
              <a:off x="7202061" y="1466057"/>
              <a:ext cx="274637" cy="1695450"/>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solidFill>
                  <a:prstClr val="black"/>
                </a:solidFill>
              </a:endParaRPr>
            </a:p>
          </p:txBody>
        </p:sp>
        <p:sp>
          <p:nvSpPr>
            <p:cNvPr id="113" name="Line 108"/>
            <p:cNvSpPr>
              <a:spLocks noChangeShapeType="1"/>
            </p:cNvSpPr>
            <p:nvPr/>
          </p:nvSpPr>
          <p:spPr bwMode="auto">
            <a:xfrm flipV="1">
              <a:off x="8223739" y="2173289"/>
              <a:ext cx="15972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14" name="Line 109"/>
            <p:cNvSpPr>
              <a:spLocks noChangeShapeType="1"/>
            </p:cNvSpPr>
            <p:nvPr/>
          </p:nvSpPr>
          <p:spPr bwMode="auto">
            <a:xfrm>
              <a:off x="8307266" y="2184401"/>
              <a:ext cx="2931" cy="7143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15" name="Line 110"/>
            <p:cNvSpPr>
              <a:spLocks noChangeShapeType="1"/>
            </p:cNvSpPr>
            <p:nvPr/>
          </p:nvSpPr>
          <p:spPr bwMode="auto">
            <a:xfrm flipV="1">
              <a:off x="8220808" y="2901950"/>
              <a:ext cx="159727"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solidFill>
                  <a:prstClr val="black"/>
                </a:solidFill>
              </a:endParaRPr>
            </a:p>
          </p:txBody>
        </p:sp>
        <p:sp>
          <p:nvSpPr>
            <p:cNvPr id="116" name="Text Box 111"/>
            <p:cNvSpPr txBox="1">
              <a:spLocks noChangeArrowheads="1"/>
            </p:cNvSpPr>
            <p:nvPr/>
          </p:nvSpPr>
          <p:spPr bwMode="auto">
            <a:xfrm>
              <a:off x="8266236" y="2379663"/>
              <a:ext cx="301869"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solidFill>
                    <a:prstClr val="black"/>
                  </a:solidFill>
                </a:rPr>
                <a:t>d</a:t>
              </a:r>
              <a:endParaRPr lang="de-DE" altLang="de-DE" sz="1600" baseline="-25000">
                <a:solidFill>
                  <a:prstClr val="black"/>
                </a:solidFill>
              </a:endParaRPr>
            </a:p>
          </p:txBody>
        </p:sp>
      </p:grpSp>
      <p:sp>
        <p:nvSpPr>
          <p:cNvPr id="117" name="Text Box 12"/>
          <p:cNvSpPr txBox="1">
            <a:spLocks noChangeArrowheads="1"/>
          </p:cNvSpPr>
          <p:nvPr/>
        </p:nvSpPr>
        <p:spPr bwMode="auto">
          <a:xfrm>
            <a:off x="570290" y="3146245"/>
            <a:ext cx="1833196"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spcBef>
                <a:spcPct val="50000"/>
              </a:spcBef>
            </a:pPr>
            <a:r>
              <a:rPr lang="de-DE" altLang="de-DE" sz="1600" b="1" dirty="0">
                <a:solidFill>
                  <a:srgbClr val="C00000"/>
                </a:solidFill>
              </a:rPr>
              <a:t>Zwischen</a:t>
            </a:r>
            <a:r>
              <a:rPr lang="de-DE" altLang="de-DE" sz="1600" b="1" dirty="0">
                <a:solidFill>
                  <a:prstClr val="black"/>
                </a:solidFill>
              </a:rPr>
              <a:t>sparren-dämmung</a:t>
            </a:r>
          </a:p>
        </p:txBody>
      </p:sp>
      <p:sp>
        <p:nvSpPr>
          <p:cNvPr id="118" name="Text Box 112"/>
          <p:cNvSpPr txBox="1">
            <a:spLocks noChangeArrowheads="1"/>
          </p:cNvSpPr>
          <p:nvPr/>
        </p:nvSpPr>
        <p:spPr bwMode="auto">
          <a:xfrm>
            <a:off x="2986430" y="3135291"/>
            <a:ext cx="2790825"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de-DE" altLang="de-DE" sz="1600" b="1" dirty="0">
                <a:solidFill>
                  <a:prstClr val="black"/>
                </a:solidFill>
              </a:rPr>
              <a:t>Zwischen- </a:t>
            </a:r>
            <a:r>
              <a:rPr lang="de-DE" altLang="de-DE" sz="1600" b="1" dirty="0" smtClean="0">
                <a:solidFill>
                  <a:prstClr val="black"/>
                </a:solidFill>
              </a:rPr>
              <a:t>mit zusätzlicher </a:t>
            </a:r>
            <a:r>
              <a:rPr lang="de-DE" altLang="de-DE" sz="1600" b="1" dirty="0" smtClean="0">
                <a:solidFill>
                  <a:srgbClr val="C00000"/>
                </a:solidFill>
              </a:rPr>
              <a:t>Unter</a:t>
            </a:r>
            <a:r>
              <a:rPr lang="de-DE" altLang="de-DE" sz="1600" b="1" dirty="0" smtClean="0">
                <a:solidFill>
                  <a:prstClr val="black"/>
                </a:solidFill>
              </a:rPr>
              <a:t>sparrendämmung</a:t>
            </a:r>
            <a:endParaRPr lang="de-DE" altLang="de-DE" sz="1600" b="1" dirty="0">
              <a:solidFill>
                <a:prstClr val="black"/>
              </a:solidFill>
            </a:endParaRPr>
          </a:p>
        </p:txBody>
      </p:sp>
      <p:sp>
        <p:nvSpPr>
          <p:cNvPr id="119" name="Text Box 113"/>
          <p:cNvSpPr txBox="1">
            <a:spLocks noChangeArrowheads="1"/>
          </p:cNvSpPr>
          <p:nvPr/>
        </p:nvSpPr>
        <p:spPr bwMode="auto">
          <a:xfrm>
            <a:off x="1230676" y="5218407"/>
            <a:ext cx="2918179" cy="49244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spcBef>
                <a:spcPct val="50000"/>
              </a:spcBef>
            </a:pPr>
            <a:r>
              <a:rPr lang="de-DE" altLang="de-DE" sz="1600" b="1" dirty="0" smtClean="0">
                <a:solidFill>
                  <a:prstClr val="black"/>
                </a:solidFill>
              </a:rPr>
              <a:t>Zwischen- mit </a:t>
            </a:r>
            <a:r>
              <a:rPr lang="de-DE" altLang="de-DE" sz="1600" b="1" dirty="0">
                <a:solidFill>
                  <a:prstClr val="black"/>
                </a:solidFill>
              </a:rPr>
              <a:t>zusätzlicher </a:t>
            </a:r>
            <a:r>
              <a:rPr lang="de-DE" altLang="de-DE" sz="1600" b="1" dirty="0" err="1" smtClean="0">
                <a:solidFill>
                  <a:srgbClr val="C00000"/>
                </a:solidFill>
              </a:rPr>
              <a:t>Auf</a:t>
            </a:r>
            <a:r>
              <a:rPr lang="de-DE" altLang="de-DE" sz="1600" b="1" dirty="0" err="1" smtClean="0">
                <a:solidFill>
                  <a:prstClr val="black"/>
                </a:solidFill>
              </a:rPr>
              <a:t>sparrendämmung</a:t>
            </a:r>
            <a:endParaRPr lang="de-DE" altLang="de-DE" sz="1600" b="1" dirty="0">
              <a:solidFill>
                <a:prstClr val="black"/>
              </a:solidFill>
            </a:endParaRPr>
          </a:p>
        </p:txBody>
      </p:sp>
      <p:sp>
        <p:nvSpPr>
          <p:cNvPr id="120"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VZ RLP</a:t>
            </a:r>
            <a:endParaRPr lang="de-DE" altLang="de-DE" sz="1200" dirty="0">
              <a:solidFill>
                <a:srgbClr val="000000"/>
              </a:solidFill>
            </a:endParaRPr>
          </a:p>
        </p:txBody>
      </p:sp>
      <p:sp>
        <p:nvSpPr>
          <p:cNvPr id="122"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a:solidFill>
                  <a:prstClr val="black">
                    <a:lumMod val="75000"/>
                    <a:lumOff val="25000"/>
                  </a:prstClr>
                </a:solidFill>
                <a:latin typeface="Arial" pitchFamily="34" charset="0"/>
                <a:cs typeface="Arial" pitchFamily="34" charset="0"/>
              </a:rPr>
              <a:t>Dämmung der Dachflächen</a:t>
            </a:r>
          </a:p>
        </p:txBody>
      </p:sp>
    </p:spTree>
    <p:extLst>
      <p:ext uri="{BB962C8B-B14F-4D97-AF65-F5344CB8AC3E}">
        <p14:creationId xmlns:p14="http://schemas.microsoft.com/office/powerpoint/2010/main" val="370480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2099" name="Group 3"/>
          <p:cNvGrpSpPr>
            <a:grpSpLocks/>
          </p:cNvGrpSpPr>
          <p:nvPr/>
        </p:nvGrpSpPr>
        <p:grpSpPr bwMode="auto">
          <a:xfrm>
            <a:off x="583223" y="1945530"/>
            <a:ext cx="8534402" cy="3462339"/>
            <a:chOff x="430" y="726"/>
            <a:chExt cx="5824" cy="2181"/>
          </a:xfrm>
        </p:grpSpPr>
        <p:sp>
          <p:nvSpPr>
            <p:cNvPr id="772100" name="Rectangle 4"/>
            <p:cNvSpPr>
              <a:spLocks noChangeArrowheads="1"/>
            </p:cNvSpPr>
            <p:nvPr/>
          </p:nvSpPr>
          <p:spPr bwMode="auto">
            <a:xfrm rot="5400000">
              <a:off x="2877" y="1596"/>
              <a:ext cx="726" cy="4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1" name="Rectangle 5" descr="Konturierte Raute"/>
            <p:cNvSpPr>
              <a:spLocks noChangeArrowheads="1"/>
            </p:cNvSpPr>
            <p:nvPr/>
          </p:nvSpPr>
          <p:spPr bwMode="auto">
            <a:xfrm rot="16200000">
              <a:off x="1933" y="1117"/>
              <a:ext cx="722" cy="1427"/>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2" name="Rectangle 6" descr="Konturierte Raute"/>
            <p:cNvSpPr>
              <a:spLocks noChangeArrowheads="1"/>
            </p:cNvSpPr>
            <p:nvPr/>
          </p:nvSpPr>
          <p:spPr bwMode="auto">
            <a:xfrm rot="5400000">
              <a:off x="3312" y="1632"/>
              <a:ext cx="723" cy="398"/>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3" name="Rectangle 7" descr="Horizontal dunkel"/>
            <p:cNvSpPr>
              <a:spLocks noChangeArrowheads="1"/>
            </p:cNvSpPr>
            <p:nvPr/>
          </p:nvSpPr>
          <p:spPr bwMode="auto">
            <a:xfrm rot="5400000">
              <a:off x="2294" y="-113"/>
              <a:ext cx="66" cy="3093"/>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772104" name="Rectangle 8" descr="Konturierte Raute"/>
            <p:cNvSpPr>
              <a:spLocks noChangeArrowheads="1"/>
            </p:cNvSpPr>
            <p:nvPr/>
          </p:nvSpPr>
          <p:spPr bwMode="auto">
            <a:xfrm rot="5400000">
              <a:off x="2270" y="727"/>
              <a:ext cx="123" cy="308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5" name="Rectangle 9"/>
            <p:cNvSpPr>
              <a:spLocks noChangeArrowheads="1"/>
            </p:cNvSpPr>
            <p:nvPr/>
          </p:nvSpPr>
          <p:spPr bwMode="auto">
            <a:xfrm rot="-16200000">
              <a:off x="3206" y="1257"/>
              <a:ext cx="66" cy="218"/>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6" name="Line 10"/>
            <p:cNvSpPr>
              <a:spLocks noChangeShapeType="1"/>
            </p:cNvSpPr>
            <p:nvPr/>
          </p:nvSpPr>
          <p:spPr bwMode="auto">
            <a:xfrm rot="-16200000">
              <a:off x="3211" y="1258"/>
              <a:ext cx="56" cy="213"/>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7" name="Line 11"/>
            <p:cNvSpPr>
              <a:spLocks noChangeShapeType="1"/>
            </p:cNvSpPr>
            <p:nvPr/>
          </p:nvSpPr>
          <p:spPr bwMode="auto">
            <a:xfrm rot="5400000" flipH="1">
              <a:off x="3209" y="1257"/>
              <a:ext cx="65" cy="219"/>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8" name="Rectangle 12" descr="Konturierte Raute"/>
            <p:cNvSpPr>
              <a:spLocks noChangeArrowheads="1"/>
            </p:cNvSpPr>
            <p:nvPr/>
          </p:nvSpPr>
          <p:spPr bwMode="auto">
            <a:xfrm rot="5400000">
              <a:off x="580" y="1669"/>
              <a:ext cx="726" cy="31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09" name="Rectangle 13" descr="Krähenfüße"/>
            <p:cNvSpPr>
              <a:spLocks noChangeArrowheads="1"/>
            </p:cNvSpPr>
            <p:nvPr/>
          </p:nvSpPr>
          <p:spPr bwMode="auto">
            <a:xfrm rot="5400000">
              <a:off x="2294" y="-249"/>
              <a:ext cx="66" cy="3092"/>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p>
          </p:txBody>
        </p:sp>
        <p:sp>
          <p:nvSpPr>
            <p:cNvPr id="772110" name="AutoShape 14"/>
            <p:cNvSpPr>
              <a:spLocks noChangeArrowheads="1"/>
            </p:cNvSpPr>
            <p:nvPr/>
          </p:nvSpPr>
          <p:spPr bwMode="auto">
            <a:xfrm rot="-72038">
              <a:off x="3592" y="1103"/>
              <a:ext cx="276" cy="176"/>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11" name="Rectangle 15"/>
            <p:cNvSpPr>
              <a:spLocks noChangeArrowheads="1"/>
            </p:cNvSpPr>
            <p:nvPr/>
          </p:nvSpPr>
          <p:spPr bwMode="auto">
            <a:xfrm rot="-205334">
              <a:off x="3301" y="1202"/>
              <a:ext cx="359" cy="47"/>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12" name="Rectangle 16" descr="Horizontal dunkel"/>
            <p:cNvSpPr>
              <a:spLocks noChangeArrowheads="1"/>
            </p:cNvSpPr>
            <p:nvPr/>
          </p:nvSpPr>
          <p:spPr bwMode="auto">
            <a:xfrm rot="5400000">
              <a:off x="2306" y="822"/>
              <a:ext cx="55" cy="3087"/>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p>
          </p:txBody>
        </p:sp>
        <p:sp>
          <p:nvSpPr>
            <p:cNvPr id="772113" name="Line 17"/>
            <p:cNvSpPr>
              <a:spLocks noChangeShapeType="1"/>
            </p:cNvSpPr>
            <p:nvPr/>
          </p:nvSpPr>
          <p:spPr bwMode="auto">
            <a:xfrm flipV="1">
              <a:off x="628" y="1468"/>
              <a:ext cx="112"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14" name="Line 18"/>
            <p:cNvSpPr>
              <a:spLocks noChangeShapeType="1"/>
            </p:cNvSpPr>
            <p:nvPr/>
          </p:nvSpPr>
          <p:spPr bwMode="auto">
            <a:xfrm>
              <a:off x="685" y="1472"/>
              <a:ext cx="0" cy="86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15" name="Line 19"/>
            <p:cNvSpPr>
              <a:spLocks noChangeShapeType="1"/>
            </p:cNvSpPr>
            <p:nvPr/>
          </p:nvSpPr>
          <p:spPr bwMode="auto">
            <a:xfrm flipV="1">
              <a:off x="633" y="2332"/>
              <a:ext cx="109"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16" name="Text Box 20"/>
            <p:cNvSpPr txBox="1">
              <a:spLocks noChangeArrowheads="1"/>
            </p:cNvSpPr>
            <p:nvPr/>
          </p:nvSpPr>
          <p:spPr bwMode="auto">
            <a:xfrm>
              <a:off x="430" y="1769"/>
              <a:ext cx="20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000"/>
                <a:t>d</a:t>
              </a:r>
              <a:endParaRPr lang="de-DE" altLang="de-DE" sz="2000" baseline="-25000"/>
            </a:p>
          </p:txBody>
        </p:sp>
        <p:sp>
          <p:nvSpPr>
            <p:cNvPr id="772117" name="AutoShape 21"/>
            <p:cNvSpPr>
              <a:spLocks noChangeArrowheads="1"/>
            </p:cNvSpPr>
            <p:nvPr/>
          </p:nvSpPr>
          <p:spPr bwMode="auto">
            <a:xfrm rot="-72038">
              <a:off x="3114" y="1100"/>
              <a:ext cx="273" cy="18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18" name="Rectangle 22"/>
            <p:cNvSpPr>
              <a:spLocks noChangeArrowheads="1"/>
            </p:cNvSpPr>
            <p:nvPr/>
          </p:nvSpPr>
          <p:spPr bwMode="auto">
            <a:xfrm rot="-205334">
              <a:off x="2828" y="1199"/>
              <a:ext cx="357" cy="47"/>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19" name="AutoShape 23"/>
            <p:cNvSpPr>
              <a:spLocks noChangeArrowheads="1"/>
            </p:cNvSpPr>
            <p:nvPr/>
          </p:nvSpPr>
          <p:spPr bwMode="auto">
            <a:xfrm rot="-72038">
              <a:off x="2661" y="1097"/>
              <a:ext cx="273" cy="185"/>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0" name="Rectangle 24"/>
            <p:cNvSpPr>
              <a:spLocks noChangeArrowheads="1"/>
            </p:cNvSpPr>
            <p:nvPr/>
          </p:nvSpPr>
          <p:spPr bwMode="auto">
            <a:xfrm rot="-205334">
              <a:off x="2375" y="1199"/>
              <a:ext cx="356" cy="47"/>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1" name="AutoShape 25"/>
            <p:cNvSpPr>
              <a:spLocks noChangeArrowheads="1"/>
            </p:cNvSpPr>
            <p:nvPr/>
          </p:nvSpPr>
          <p:spPr bwMode="auto">
            <a:xfrm rot="-72038">
              <a:off x="2207" y="1100"/>
              <a:ext cx="273" cy="193"/>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2" name="Rectangle 26"/>
            <p:cNvSpPr>
              <a:spLocks noChangeArrowheads="1"/>
            </p:cNvSpPr>
            <p:nvPr/>
          </p:nvSpPr>
          <p:spPr bwMode="auto">
            <a:xfrm rot="-205334">
              <a:off x="1915" y="1199"/>
              <a:ext cx="359" cy="47"/>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3" name="AutoShape 27"/>
            <p:cNvSpPr>
              <a:spLocks noChangeArrowheads="1"/>
            </p:cNvSpPr>
            <p:nvPr/>
          </p:nvSpPr>
          <p:spPr bwMode="auto">
            <a:xfrm rot="-72038">
              <a:off x="1742" y="1100"/>
              <a:ext cx="273" cy="194"/>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4" name="Rectangle 28"/>
            <p:cNvSpPr>
              <a:spLocks noChangeArrowheads="1"/>
            </p:cNvSpPr>
            <p:nvPr/>
          </p:nvSpPr>
          <p:spPr bwMode="auto">
            <a:xfrm rot="-205334">
              <a:off x="1453" y="1202"/>
              <a:ext cx="358" cy="47"/>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5" name="Rectangle 29"/>
            <p:cNvSpPr>
              <a:spLocks noChangeArrowheads="1"/>
            </p:cNvSpPr>
            <p:nvPr/>
          </p:nvSpPr>
          <p:spPr bwMode="auto">
            <a:xfrm rot="5400000">
              <a:off x="1326" y="1254"/>
              <a:ext cx="66" cy="21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6" name="Line 30"/>
            <p:cNvSpPr>
              <a:spLocks noChangeShapeType="1"/>
            </p:cNvSpPr>
            <p:nvPr/>
          </p:nvSpPr>
          <p:spPr bwMode="auto">
            <a:xfrm rot="5400000">
              <a:off x="1334" y="1255"/>
              <a:ext cx="56" cy="214"/>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7" name="Line 31"/>
            <p:cNvSpPr>
              <a:spLocks noChangeShapeType="1"/>
            </p:cNvSpPr>
            <p:nvPr/>
          </p:nvSpPr>
          <p:spPr bwMode="auto">
            <a:xfrm rot="5400000" flipH="1">
              <a:off x="1328" y="1254"/>
              <a:ext cx="65" cy="22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28" name="Line 32"/>
            <p:cNvSpPr>
              <a:spLocks noChangeShapeType="1"/>
            </p:cNvSpPr>
            <p:nvPr/>
          </p:nvSpPr>
          <p:spPr bwMode="auto">
            <a:xfrm flipV="1">
              <a:off x="3010" y="1467"/>
              <a:ext cx="461" cy="7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29" name="Line 33"/>
            <p:cNvSpPr>
              <a:spLocks noChangeShapeType="1"/>
            </p:cNvSpPr>
            <p:nvPr/>
          </p:nvSpPr>
          <p:spPr bwMode="auto">
            <a:xfrm>
              <a:off x="3006" y="1470"/>
              <a:ext cx="472"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30" name="Rectangle 34"/>
            <p:cNvSpPr>
              <a:spLocks noChangeArrowheads="1"/>
            </p:cNvSpPr>
            <p:nvPr/>
          </p:nvSpPr>
          <p:spPr bwMode="auto">
            <a:xfrm rot="5400000">
              <a:off x="976" y="1596"/>
              <a:ext cx="726" cy="46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2131" name="Line 35"/>
            <p:cNvSpPr>
              <a:spLocks noChangeShapeType="1"/>
            </p:cNvSpPr>
            <p:nvPr/>
          </p:nvSpPr>
          <p:spPr bwMode="auto">
            <a:xfrm flipV="1">
              <a:off x="1106" y="1467"/>
              <a:ext cx="463" cy="72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32" name="Line 36"/>
            <p:cNvSpPr>
              <a:spLocks noChangeShapeType="1"/>
            </p:cNvSpPr>
            <p:nvPr/>
          </p:nvSpPr>
          <p:spPr bwMode="auto">
            <a:xfrm>
              <a:off x="1104" y="1470"/>
              <a:ext cx="470" cy="72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33" name="Line 37"/>
            <p:cNvSpPr>
              <a:spLocks noChangeShapeType="1"/>
            </p:cNvSpPr>
            <p:nvPr/>
          </p:nvSpPr>
          <p:spPr bwMode="auto">
            <a:xfrm>
              <a:off x="784" y="2200"/>
              <a:ext cx="3089"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34" name="Text Box 38"/>
            <p:cNvSpPr txBox="1">
              <a:spLocks noChangeArrowheads="1"/>
            </p:cNvSpPr>
            <p:nvPr/>
          </p:nvSpPr>
          <p:spPr bwMode="auto">
            <a:xfrm>
              <a:off x="4263" y="726"/>
              <a:ext cx="10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t>Dachziegel</a:t>
              </a:r>
            </a:p>
          </p:txBody>
        </p:sp>
        <p:sp>
          <p:nvSpPr>
            <p:cNvPr id="772135" name="Text Box 39"/>
            <p:cNvSpPr txBox="1">
              <a:spLocks noChangeArrowheads="1"/>
            </p:cNvSpPr>
            <p:nvPr/>
          </p:nvSpPr>
          <p:spPr bwMode="auto">
            <a:xfrm>
              <a:off x="4268" y="963"/>
              <a:ext cx="108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err="1"/>
                <a:t>Lattung</a:t>
              </a:r>
              <a:endParaRPr lang="de-DE" altLang="de-DE" sz="1600" dirty="0"/>
            </a:p>
          </p:txBody>
        </p:sp>
        <p:sp>
          <p:nvSpPr>
            <p:cNvPr id="772136" name="Text Box 40"/>
            <p:cNvSpPr txBox="1">
              <a:spLocks noChangeArrowheads="1"/>
            </p:cNvSpPr>
            <p:nvPr/>
          </p:nvSpPr>
          <p:spPr bwMode="auto">
            <a:xfrm>
              <a:off x="4277" y="1218"/>
              <a:ext cx="108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err="1"/>
                <a:t>Konterlattung</a:t>
              </a:r>
              <a:endParaRPr lang="de-DE" altLang="de-DE" sz="1600" dirty="0"/>
            </a:p>
          </p:txBody>
        </p:sp>
        <p:sp>
          <p:nvSpPr>
            <p:cNvPr id="772137" name="Text Box 41"/>
            <p:cNvSpPr txBox="1">
              <a:spLocks noChangeArrowheads="1"/>
            </p:cNvSpPr>
            <p:nvPr/>
          </p:nvSpPr>
          <p:spPr bwMode="auto">
            <a:xfrm>
              <a:off x="4280" y="1437"/>
              <a:ext cx="1750"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dirty="0" smtClean="0">
                  <a:solidFill>
                    <a:srgbClr val="C00000"/>
                  </a:solidFill>
                </a:rPr>
                <a:t>Holzweichfaserplatte/</a:t>
              </a:r>
            </a:p>
            <a:p>
              <a:pPr>
                <a:spcBef>
                  <a:spcPts val="0"/>
                </a:spcBef>
              </a:pPr>
              <a:r>
                <a:rPr lang="de-DE" altLang="de-DE" sz="1600" dirty="0" smtClean="0">
                  <a:solidFill>
                    <a:srgbClr val="C00000"/>
                  </a:solidFill>
                </a:rPr>
                <a:t>Winddichtung</a:t>
              </a:r>
              <a:endParaRPr lang="de-DE" altLang="de-DE" sz="1600" dirty="0">
                <a:solidFill>
                  <a:srgbClr val="C00000"/>
                </a:solidFill>
              </a:endParaRPr>
            </a:p>
          </p:txBody>
        </p:sp>
        <p:sp>
          <p:nvSpPr>
            <p:cNvPr id="772138" name="Text Box 42"/>
            <p:cNvSpPr txBox="1">
              <a:spLocks noChangeArrowheads="1"/>
            </p:cNvSpPr>
            <p:nvPr/>
          </p:nvSpPr>
          <p:spPr bwMode="auto">
            <a:xfrm>
              <a:off x="4285" y="1806"/>
              <a:ext cx="163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de-DE" altLang="de-DE" sz="1600" dirty="0"/>
                <a:t>Sparren/Dämmung</a:t>
              </a:r>
            </a:p>
          </p:txBody>
        </p:sp>
        <p:sp>
          <p:nvSpPr>
            <p:cNvPr id="772139" name="Text Box 43"/>
            <p:cNvSpPr txBox="1">
              <a:spLocks noChangeArrowheads="1"/>
            </p:cNvSpPr>
            <p:nvPr/>
          </p:nvSpPr>
          <p:spPr bwMode="auto">
            <a:xfrm>
              <a:off x="4283" y="2451"/>
              <a:ext cx="1390"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dirty="0"/>
                <a:t>Kantholz/Dämmung</a:t>
              </a:r>
            </a:p>
          </p:txBody>
        </p:sp>
        <p:sp>
          <p:nvSpPr>
            <p:cNvPr id="772140" name="Text Box 44"/>
            <p:cNvSpPr txBox="1">
              <a:spLocks noChangeArrowheads="1"/>
            </p:cNvSpPr>
            <p:nvPr/>
          </p:nvSpPr>
          <p:spPr bwMode="auto">
            <a:xfrm>
              <a:off x="4282" y="2069"/>
              <a:ext cx="197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dirty="0" smtClean="0">
                  <a:solidFill>
                    <a:srgbClr val="C00000"/>
                  </a:solidFill>
                </a:rPr>
                <a:t>Dampfbremse/</a:t>
              </a:r>
            </a:p>
            <a:p>
              <a:pPr>
                <a:spcBef>
                  <a:spcPts val="0"/>
                </a:spcBef>
              </a:pPr>
              <a:r>
                <a:rPr lang="de-DE" altLang="de-DE" sz="1600" dirty="0" smtClean="0">
                  <a:solidFill>
                    <a:srgbClr val="C00000"/>
                  </a:solidFill>
                </a:rPr>
                <a:t>Luftdichtheitsebene</a:t>
              </a:r>
              <a:endParaRPr lang="de-DE" altLang="de-DE" sz="1600" dirty="0">
                <a:solidFill>
                  <a:srgbClr val="C00000"/>
                </a:solidFill>
              </a:endParaRPr>
            </a:p>
          </p:txBody>
        </p:sp>
        <p:sp>
          <p:nvSpPr>
            <p:cNvPr id="772141" name="Text Box 45"/>
            <p:cNvSpPr txBox="1">
              <a:spLocks noChangeArrowheads="1"/>
            </p:cNvSpPr>
            <p:nvPr/>
          </p:nvSpPr>
          <p:spPr bwMode="auto">
            <a:xfrm>
              <a:off x="4279" y="2694"/>
              <a:ext cx="122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dirty="0"/>
                <a:t>Gipskarton</a:t>
              </a:r>
            </a:p>
          </p:txBody>
        </p:sp>
        <p:sp>
          <p:nvSpPr>
            <p:cNvPr id="772142" name="Line 46"/>
            <p:cNvSpPr>
              <a:spLocks noChangeShapeType="1"/>
            </p:cNvSpPr>
            <p:nvPr/>
          </p:nvSpPr>
          <p:spPr bwMode="auto">
            <a:xfrm flipH="1">
              <a:off x="3868" y="848"/>
              <a:ext cx="432" cy="30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3" name="Line 47"/>
            <p:cNvSpPr>
              <a:spLocks noChangeShapeType="1"/>
            </p:cNvSpPr>
            <p:nvPr/>
          </p:nvSpPr>
          <p:spPr bwMode="auto">
            <a:xfrm flipH="1">
              <a:off x="3875" y="1100"/>
              <a:ext cx="425" cy="1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4" name="Line 48"/>
            <p:cNvSpPr>
              <a:spLocks noChangeShapeType="1"/>
            </p:cNvSpPr>
            <p:nvPr/>
          </p:nvSpPr>
          <p:spPr bwMode="auto">
            <a:xfrm flipH="1">
              <a:off x="3300" y="1324"/>
              <a:ext cx="1000" cy="3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5" name="Line 49"/>
            <p:cNvSpPr>
              <a:spLocks noChangeShapeType="1"/>
            </p:cNvSpPr>
            <p:nvPr/>
          </p:nvSpPr>
          <p:spPr bwMode="auto">
            <a:xfrm flipH="1" flipV="1">
              <a:off x="3888" y="1436"/>
              <a:ext cx="351" cy="4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6" name="Line 50"/>
            <p:cNvSpPr>
              <a:spLocks noChangeShapeType="1"/>
            </p:cNvSpPr>
            <p:nvPr/>
          </p:nvSpPr>
          <p:spPr bwMode="auto">
            <a:xfrm flipH="1">
              <a:off x="3673" y="1893"/>
              <a:ext cx="566" cy="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7" name="Line 51"/>
            <p:cNvSpPr>
              <a:spLocks noChangeShapeType="1"/>
            </p:cNvSpPr>
            <p:nvPr/>
          </p:nvSpPr>
          <p:spPr bwMode="auto">
            <a:xfrm flipH="1">
              <a:off x="3884" y="2190"/>
              <a:ext cx="416" cy="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8" name="Line 52"/>
            <p:cNvSpPr>
              <a:spLocks noChangeShapeType="1"/>
            </p:cNvSpPr>
            <p:nvPr/>
          </p:nvSpPr>
          <p:spPr bwMode="auto">
            <a:xfrm flipH="1" flipV="1">
              <a:off x="3888" y="2268"/>
              <a:ext cx="412" cy="29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2149" name="Line 53"/>
            <p:cNvSpPr>
              <a:spLocks noChangeShapeType="1"/>
            </p:cNvSpPr>
            <p:nvPr/>
          </p:nvSpPr>
          <p:spPr bwMode="auto">
            <a:xfrm flipH="1" flipV="1">
              <a:off x="3730" y="2393"/>
              <a:ext cx="570" cy="40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3" name="Titel 2"/>
          <p:cNvSpPr>
            <a:spLocks noGrp="1"/>
          </p:cNvSpPr>
          <p:nvPr>
            <p:ph type="title"/>
          </p:nvPr>
        </p:nvSpPr>
        <p:spPr>
          <a:xfrm>
            <a:off x="387661" y="375464"/>
            <a:ext cx="7203987" cy="882503"/>
          </a:xfrm>
        </p:spPr>
        <p:txBody>
          <a:bodyPr/>
          <a:lstStyle/>
          <a:p>
            <a:r>
              <a:rPr lang="de-DE" sz="2800" dirty="0" smtClean="0"/>
              <a:t>Dach</a:t>
            </a:r>
            <a:r>
              <a:rPr lang="de-DE" dirty="0" smtClean="0"/>
              <a:t/>
            </a:r>
            <a:br>
              <a:rPr lang="de-DE" dirty="0" smtClean="0"/>
            </a:br>
            <a:endParaRPr lang="de-DE" dirty="0"/>
          </a:p>
        </p:txBody>
      </p:sp>
      <p:sp>
        <p:nvSpPr>
          <p:cNvPr id="5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Dachkonstruktion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982005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3" name="Rectangle 5"/>
          <p:cNvSpPr>
            <a:spLocks noGrp="1" noChangeArrowheads="1"/>
          </p:cNvSpPr>
          <p:nvPr>
            <p:ph type="title"/>
          </p:nvPr>
        </p:nvSpPr>
        <p:spPr>
          <a:noFill/>
          <a:ln/>
        </p:spPr>
        <p:txBody>
          <a:bodyPr/>
          <a:lstStyle/>
          <a:p>
            <a:pPr algn="l"/>
            <a:r>
              <a:rPr lang="de-DE" altLang="de-DE" sz="2800" dirty="0" smtClean="0">
                <a:solidFill>
                  <a:schemeClr val="tx1">
                    <a:lumMod val="75000"/>
                    <a:lumOff val="25000"/>
                  </a:schemeClr>
                </a:solidFill>
              </a:rPr>
              <a:t>Energiekosten</a:t>
            </a:r>
            <a:br>
              <a:rPr lang="de-DE" altLang="de-DE" sz="2800" dirty="0" smtClean="0">
                <a:solidFill>
                  <a:schemeClr val="tx1">
                    <a:lumMod val="75000"/>
                    <a:lumOff val="25000"/>
                  </a:schemeClr>
                </a:solidFill>
              </a:rPr>
            </a:br>
            <a:endParaRPr lang="de-DE" altLang="de-DE" sz="2800" dirty="0">
              <a:solidFill>
                <a:schemeClr val="tx1">
                  <a:lumMod val="75000"/>
                  <a:lumOff val="25000"/>
                </a:schemeClr>
              </a:solidFill>
            </a:endParaRPr>
          </a:p>
        </p:txBody>
      </p:sp>
      <p:sp>
        <p:nvSpPr>
          <p:cNvPr id="949250" name="Rectangle 2"/>
          <p:cNvSpPr>
            <a:spLocks noGrp="1" noChangeArrowheads="1"/>
          </p:cNvSpPr>
          <p:nvPr>
            <p:ph sz="half" idx="4294967295"/>
          </p:nvPr>
        </p:nvSpPr>
        <p:spPr>
          <a:xfrm>
            <a:off x="1135065" y="1563689"/>
            <a:ext cx="5808662" cy="4056062"/>
          </a:xfrm>
          <a:prstGeom prst="rect">
            <a:avLst/>
          </a:prstGeom>
        </p:spPr>
        <p:txBody>
          <a:bodyPr/>
          <a:lstStyle/>
          <a:p>
            <a:pPr>
              <a:buClr>
                <a:srgbClr val="FF3300"/>
              </a:buClr>
              <a:buFont typeface="Wingdings" pitchFamily="2" charset="2"/>
              <a:buNone/>
            </a:pPr>
            <a:r>
              <a:rPr lang="de-DE" altLang="de-DE" sz="2400" b="1" dirty="0" smtClean="0">
                <a:solidFill>
                  <a:srgbClr val="FFC000"/>
                </a:solidFill>
                <a:latin typeface="Arial" pitchFamily="34" charset="0"/>
                <a:cs typeface="Arial" pitchFamily="34" charset="0"/>
              </a:rPr>
              <a:t>Beispiel Einfamilienhaus mit 150 m</a:t>
            </a:r>
            <a:r>
              <a:rPr lang="de-DE" altLang="de-DE" sz="2400" b="1" baseline="30000" dirty="0" smtClean="0">
                <a:solidFill>
                  <a:srgbClr val="FFC000"/>
                </a:solidFill>
                <a:latin typeface="Arial" pitchFamily="34" charset="0"/>
                <a:cs typeface="Arial" pitchFamily="34" charset="0"/>
              </a:rPr>
              <a:t>2</a:t>
            </a:r>
          </a:p>
          <a:p>
            <a:pPr>
              <a:spcBef>
                <a:spcPts val="1200"/>
              </a:spcBef>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Heizölverbrauch </a:t>
            </a:r>
            <a:r>
              <a:rPr lang="de-DE" altLang="de-DE" sz="2400" dirty="0">
                <a:solidFill>
                  <a:schemeClr val="tx1">
                    <a:lumMod val="75000"/>
                    <a:lumOff val="25000"/>
                  </a:schemeClr>
                </a:solidFill>
                <a:latin typeface="Arial" pitchFamily="34" charset="0"/>
                <a:cs typeface="Arial" pitchFamily="34" charset="0"/>
              </a:rPr>
              <a:t>2.850 Liter </a:t>
            </a:r>
            <a:br>
              <a:rPr lang="de-DE" altLang="de-DE" sz="2400" dirty="0">
                <a:solidFill>
                  <a:schemeClr val="tx1">
                    <a:lumMod val="75000"/>
                    <a:lumOff val="25000"/>
                  </a:schemeClr>
                </a:solidFill>
                <a:latin typeface="Arial" pitchFamily="34" charset="0"/>
                <a:cs typeface="Arial" pitchFamily="34" charset="0"/>
              </a:rPr>
            </a:br>
            <a:r>
              <a:rPr lang="de-DE" altLang="de-DE" sz="2400" dirty="0">
                <a:solidFill>
                  <a:schemeClr val="tx1">
                    <a:lumMod val="75000"/>
                    <a:lumOff val="25000"/>
                  </a:schemeClr>
                </a:solidFill>
                <a:latin typeface="Arial" pitchFamily="34" charset="0"/>
                <a:cs typeface="Arial" pitchFamily="34" charset="0"/>
              </a:rPr>
              <a:t>für Heizung und Warmwasser</a:t>
            </a:r>
            <a:br>
              <a:rPr lang="de-DE" altLang="de-DE" sz="2400" dirty="0">
                <a:solidFill>
                  <a:schemeClr val="tx1">
                    <a:lumMod val="75000"/>
                    <a:lumOff val="25000"/>
                  </a:schemeClr>
                </a:solidFill>
                <a:latin typeface="Arial" pitchFamily="34" charset="0"/>
                <a:cs typeface="Arial" pitchFamily="34" charset="0"/>
              </a:rPr>
            </a:br>
            <a:r>
              <a:rPr lang="de-DE" altLang="de-DE" sz="2400" dirty="0">
                <a:solidFill>
                  <a:schemeClr val="tx1">
                    <a:lumMod val="75000"/>
                    <a:lumOff val="25000"/>
                  </a:schemeClr>
                </a:solidFill>
                <a:latin typeface="Arial" pitchFamily="34" charset="0"/>
                <a:cs typeface="Arial" pitchFamily="34" charset="0"/>
              </a:rPr>
              <a:t>Kosten: </a:t>
            </a:r>
            <a:r>
              <a:rPr lang="de-DE" altLang="de-DE" sz="2400" dirty="0" smtClean="0">
                <a:solidFill>
                  <a:schemeClr val="tx1">
                    <a:lumMod val="75000"/>
                    <a:lumOff val="25000"/>
                  </a:schemeClr>
                </a:solidFill>
                <a:latin typeface="Arial" pitchFamily="34" charset="0"/>
                <a:cs typeface="Arial" pitchFamily="34" charset="0"/>
              </a:rPr>
              <a:t>65 </a:t>
            </a:r>
            <a:r>
              <a:rPr lang="de-DE" altLang="de-DE" sz="2400" dirty="0" err="1">
                <a:solidFill>
                  <a:schemeClr val="tx1">
                    <a:lumMod val="75000"/>
                    <a:lumOff val="25000"/>
                  </a:schemeClr>
                </a:solidFill>
                <a:latin typeface="Arial" pitchFamily="34" charset="0"/>
                <a:cs typeface="Arial" pitchFamily="34" charset="0"/>
              </a:rPr>
              <a:t>Ct</a:t>
            </a:r>
            <a:r>
              <a:rPr lang="de-DE" altLang="de-DE" sz="2400" dirty="0">
                <a:solidFill>
                  <a:schemeClr val="tx1">
                    <a:lumMod val="75000"/>
                    <a:lumOff val="25000"/>
                  </a:schemeClr>
                </a:solidFill>
                <a:latin typeface="Arial" pitchFamily="34" charset="0"/>
                <a:cs typeface="Arial" pitchFamily="34" charset="0"/>
              </a:rPr>
              <a:t>/L			</a:t>
            </a:r>
            <a:r>
              <a:rPr lang="de-DE" altLang="de-DE" sz="2400" dirty="0" smtClean="0">
                <a:solidFill>
                  <a:schemeClr val="tx1">
                    <a:lumMod val="75000"/>
                    <a:lumOff val="25000"/>
                  </a:schemeClr>
                </a:solidFill>
                <a:latin typeface="Arial" pitchFamily="34" charset="0"/>
                <a:cs typeface="Arial" pitchFamily="34" charset="0"/>
              </a:rPr>
              <a:t>      1853,- </a:t>
            </a:r>
            <a:r>
              <a:rPr lang="de-DE" altLang="de-DE" sz="2400" dirty="0">
                <a:solidFill>
                  <a:schemeClr val="tx1">
                    <a:lumMod val="75000"/>
                    <a:lumOff val="25000"/>
                  </a:schemeClr>
                </a:solidFill>
                <a:latin typeface="Arial" pitchFamily="34" charset="0"/>
                <a:cs typeface="Arial" pitchFamily="34" charset="0"/>
              </a:rPr>
              <a:t>€</a:t>
            </a:r>
          </a:p>
          <a:p>
            <a:pPr>
              <a:buClr>
                <a:srgbClr val="FF3300"/>
              </a:buClr>
              <a:buFont typeface="Wingdings" pitchFamily="2" charset="2"/>
              <a:buNone/>
            </a:pPr>
            <a:r>
              <a:rPr lang="de-DE" altLang="de-DE" sz="2400" b="1" dirty="0">
                <a:solidFill>
                  <a:schemeClr val="tx1">
                    <a:lumMod val="75000"/>
                    <a:lumOff val="25000"/>
                  </a:schemeClr>
                </a:solidFill>
                <a:latin typeface="Arial" pitchFamily="34" charset="0"/>
                <a:cs typeface="Arial" pitchFamily="34" charset="0"/>
              </a:rPr>
              <a:t>Stromverbrauch </a:t>
            </a:r>
            <a:r>
              <a:rPr lang="de-DE" altLang="de-DE" sz="2400" dirty="0" smtClean="0">
                <a:solidFill>
                  <a:schemeClr val="tx1">
                    <a:lumMod val="75000"/>
                    <a:lumOff val="25000"/>
                  </a:schemeClr>
                </a:solidFill>
                <a:latin typeface="Arial" pitchFamily="34" charset="0"/>
                <a:cs typeface="Arial" pitchFamily="34" charset="0"/>
              </a:rPr>
              <a:t>4.000 </a:t>
            </a:r>
            <a:r>
              <a:rPr lang="de-DE" altLang="de-DE" sz="2400" dirty="0">
                <a:solidFill>
                  <a:schemeClr val="tx1">
                    <a:lumMod val="75000"/>
                    <a:lumOff val="25000"/>
                  </a:schemeClr>
                </a:solidFill>
                <a:latin typeface="Arial" pitchFamily="34" charset="0"/>
                <a:cs typeface="Arial" pitchFamily="34" charset="0"/>
              </a:rPr>
              <a:t>kWh</a:t>
            </a:r>
            <a:br>
              <a:rPr lang="de-DE" altLang="de-DE" sz="2400" dirty="0">
                <a:solidFill>
                  <a:schemeClr val="tx1">
                    <a:lumMod val="75000"/>
                    <a:lumOff val="25000"/>
                  </a:schemeClr>
                </a:solidFill>
                <a:latin typeface="Arial" pitchFamily="34" charset="0"/>
                <a:cs typeface="Arial" pitchFamily="34" charset="0"/>
              </a:rPr>
            </a:br>
            <a:r>
              <a:rPr lang="de-DE" altLang="de-DE" sz="2400" dirty="0">
                <a:solidFill>
                  <a:schemeClr val="tx1">
                    <a:lumMod val="75000"/>
                    <a:lumOff val="25000"/>
                  </a:schemeClr>
                </a:solidFill>
                <a:latin typeface="Arial" pitchFamily="34" charset="0"/>
                <a:cs typeface="Arial" pitchFamily="34" charset="0"/>
              </a:rPr>
              <a:t>Kosten: </a:t>
            </a:r>
            <a:r>
              <a:rPr lang="de-DE" altLang="de-DE" sz="2400" dirty="0" smtClean="0">
                <a:solidFill>
                  <a:schemeClr val="tx1">
                    <a:lumMod val="75000"/>
                    <a:lumOff val="25000"/>
                  </a:schemeClr>
                </a:solidFill>
                <a:latin typeface="Arial" pitchFamily="34" charset="0"/>
                <a:cs typeface="Arial" pitchFamily="34" charset="0"/>
              </a:rPr>
              <a:t>28 </a:t>
            </a:r>
            <a:r>
              <a:rPr lang="de-DE" altLang="de-DE" sz="2400" dirty="0" err="1">
                <a:solidFill>
                  <a:schemeClr val="tx1">
                    <a:lumMod val="75000"/>
                    <a:lumOff val="25000"/>
                  </a:schemeClr>
                </a:solidFill>
                <a:latin typeface="Arial" pitchFamily="34" charset="0"/>
                <a:cs typeface="Arial" pitchFamily="34" charset="0"/>
              </a:rPr>
              <a:t>Ct</a:t>
            </a:r>
            <a:r>
              <a:rPr lang="de-DE" altLang="de-DE" sz="2400" dirty="0">
                <a:solidFill>
                  <a:schemeClr val="tx1">
                    <a:lumMod val="75000"/>
                    <a:lumOff val="25000"/>
                  </a:schemeClr>
                </a:solidFill>
                <a:latin typeface="Arial" pitchFamily="34" charset="0"/>
                <a:cs typeface="Arial" pitchFamily="34" charset="0"/>
              </a:rPr>
              <a:t>/kWh + 100,- € GP</a:t>
            </a:r>
            <a:br>
              <a:rPr lang="de-DE" altLang="de-DE" sz="2400" dirty="0">
                <a:solidFill>
                  <a:schemeClr val="tx1">
                    <a:lumMod val="75000"/>
                    <a:lumOff val="25000"/>
                  </a:schemeClr>
                </a:solidFill>
                <a:latin typeface="Arial" pitchFamily="34" charset="0"/>
                <a:cs typeface="Arial" pitchFamily="34" charset="0"/>
              </a:rPr>
            </a:br>
            <a:r>
              <a:rPr lang="de-DE" altLang="de-DE" sz="2400" dirty="0">
                <a:solidFill>
                  <a:schemeClr val="tx1">
                    <a:lumMod val="75000"/>
                    <a:lumOff val="25000"/>
                  </a:schemeClr>
                </a:solidFill>
                <a:latin typeface="Arial" pitchFamily="34" charset="0"/>
                <a:cs typeface="Arial" pitchFamily="34" charset="0"/>
              </a:rPr>
              <a:t>						</a:t>
            </a:r>
            <a:r>
              <a:rPr lang="de-DE" altLang="de-DE" sz="2400" dirty="0" smtClean="0">
                <a:solidFill>
                  <a:schemeClr val="tx1">
                    <a:lumMod val="75000"/>
                    <a:lumOff val="25000"/>
                  </a:schemeClr>
                </a:solidFill>
                <a:latin typeface="Arial" pitchFamily="34" charset="0"/>
                <a:cs typeface="Arial" pitchFamily="34" charset="0"/>
              </a:rPr>
              <a:t>                 1.220,- </a:t>
            </a:r>
            <a:r>
              <a:rPr lang="de-DE" altLang="de-DE" sz="2400" dirty="0">
                <a:solidFill>
                  <a:schemeClr val="tx1">
                    <a:lumMod val="75000"/>
                    <a:lumOff val="25000"/>
                  </a:schemeClr>
                </a:solidFill>
                <a:latin typeface="Arial" pitchFamily="34" charset="0"/>
                <a:cs typeface="Arial" pitchFamily="34" charset="0"/>
              </a:rPr>
              <a:t>€ </a:t>
            </a:r>
          </a:p>
          <a:p>
            <a:pPr>
              <a:buClr>
                <a:srgbClr val="FF3300"/>
              </a:buClr>
              <a:buFont typeface="Wingdings" pitchFamily="2" charset="2"/>
              <a:buNone/>
            </a:pPr>
            <a:r>
              <a:rPr lang="de-DE" altLang="de-DE" sz="2400" b="1" i="1" dirty="0">
                <a:solidFill>
                  <a:schemeClr val="tx1">
                    <a:lumMod val="75000"/>
                    <a:lumOff val="25000"/>
                  </a:schemeClr>
                </a:solidFill>
                <a:latin typeface="Arial" pitchFamily="34" charset="0"/>
                <a:cs typeface="Arial" pitchFamily="34" charset="0"/>
              </a:rPr>
              <a:t>Energiekosten pro Jahr</a:t>
            </a:r>
            <a:r>
              <a:rPr lang="de-DE" altLang="de-DE" sz="2400" b="1" i="1" dirty="0" smtClean="0">
                <a:solidFill>
                  <a:schemeClr val="tx1">
                    <a:lumMod val="75000"/>
                    <a:lumOff val="25000"/>
                  </a:schemeClr>
                </a:solidFill>
                <a:latin typeface="Arial" pitchFamily="34" charset="0"/>
                <a:cs typeface="Arial" pitchFamily="34" charset="0"/>
              </a:rPr>
              <a:t>:	 </a:t>
            </a:r>
            <a:r>
              <a:rPr lang="de-DE" altLang="de-DE" sz="2400" b="1" i="1" dirty="0">
                <a:solidFill>
                  <a:schemeClr val="tx1">
                    <a:lumMod val="75000"/>
                    <a:lumOff val="25000"/>
                  </a:schemeClr>
                </a:solidFill>
                <a:latin typeface="Arial" pitchFamily="34" charset="0"/>
                <a:cs typeface="Arial" pitchFamily="34" charset="0"/>
              </a:rPr>
              <a:t>	</a:t>
            </a:r>
            <a:r>
              <a:rPr lang="de-DE" altLang="de-DE" sz="2400" b="1" i="1" dirty="0" smtClean="0">
                <a:solidFill>
                  <a:schemeClr val="tx1">
                    <a:lumMod val="75000"/>
                    <a:lumOff val="25000"/>
                  </a:schemeClr>
                </a:solidFill>
                <a:latin typeface="Arial" pitchFamily="34" charset="0"/>
                <a:cs typeface="Arial" pitchFamily="34" charset="0"/>
              </a:rPr>
              <a:t>3.073,- </a:t>
            </a:r>
            <a:r>
              <a:rPr lang="de-DE" altLang="de-DE" sz="2400" b="1" i="1" dirty="0">
                <a:solidFill>
                  <a:schemeClr val="tx1">
                    <a:lumMod val="75000"/>
                    <a:lumOff val="25000"/>
                  </a:schemeClr>
                </a:solidFill>
                <a:latin typeface="Arial" pitchFamily="34" charset="0"/>
                <a:cs typeface="Arial" pitchFamily="34" charset="0"/>
              </a:rPr>
              <a:t>€</a:t>
            </a:r>
          </a:p>
          <a:p>
            <a:pPr>
              <a:buClr>
                <a:srgbClr val="FF3300"/>
              </a:buClr>
              <a:buFont typeface="Wingdings" pitchFamily="2" charset="2"/>
              <a:buNone/>
            </a:pPr>
            <a:r>
              <a:rPr lang="de-DE" altLang="de-DE" sz="2400" b="1" i="1" dirty="0">
                <a:solidFill>
                  <a:schemeClr val="tx1">
                    <a:lumMod val="75000"/>
                    <a:lumOff val="25000"/>
                  </a:schemeClr>
                </a:solidFill>
                <a:latin typeface="Arial" pitchFamily="34" charset="0"/>
                <a:cs typeface="Arial" pitchFamily="34" charset="0"/>
              </a:rPr>
              <a:t>Über 20 </a:t>
            </a:r>
            <a:r>
              <a:rPr lang="de-DE" altLang="de-DE" sz="2400" b="1" i="1" dirty="0" smtClean="0">
                <a:solidFill>
                  <a:schemeClr val="tx1">
                    <a:lumMod val="75000"/>
                    <a:lumOff val="25000"/>
                  </a:schemeClr>
                </a:solidFill>
                <a:latin typeface="Arial" pitchFamily="34" charset="0"/>
                <a:cs typeface="Arial" pitchFamily="34" charset="0"/>
              </a:rPr>
              <a:t>Jahre mindestens: 61.460</a:t>
            </a:r>
            <a:r>
              <a:rPr lang="de-DE" altLang="de-DE" sz="2400" b="1" i="1" dirty="0">
                <a:solidFill>
                  <a:schemeClr val="tx1">
                    <a:lumMod val="75000"/>
                    <a:lumOff val="25000"/>
                  </a:schemeClr>
                </a:solidFill>
                <a:latin typeface="Arial" pitchFamily="34" charset="0"/>
                <a:cs typeface="Arial" pitchFamily="34" charset="0"/>
              </a:rPr>
              <a:t>,- €</a:t>
            </a:r>
          </a:p>
        </p:txBody>
      </p:sp>
      <p:sp>
        <p:nvSpPr>
          <p:cNvPr id="949251" name="Line 3"/>
          <p:cNvSpPr>
            <a:spLocks noChangeShapeType="1"/>
          </p:cNvSpPr>
          <p:nvPr/>
        </p:nvSpPr>
        <p:spPr bwMode="auto">
          <a:xfrm>
            <a:off x="4056918" y="3051175"/>
            <a:ext cx="1100503"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49252" name="Line 4"/>
          <p:cNvSpPr>
            <a:spLocks noChangeShapeType="1"/>
          </p:cNvSpPr>
          <p:nvPr/>
        </p:nvSpPr>
        <p:spPr bwMode="auto">
          <a:xfrm>
            <a:off x="4056918" y="4248150"/>
            <a:ext cx="1101969"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Und was </a:t>
            </a:r>
            <a:r>
              <a:rPr lang="de-DE" altLang="de-DE" sz="2800" dirty="0">
                <a:solidFill>
                  <a:schemeClr val="tx1">
                    <a:lumMod val="75000"/>
                    <a:lumOff val="25000"/>
                  </a:schemeClr>
                </a:solidFill>
                <a:latin typeface="Arial" pitchFamily="34" charset="0"/>
                <a:cs typeface="Arial" pitchFamily="34" charset="0"/>
              </a:rPr>
              <a:t>kostet das konkret im Jahr?</a:t>
            </a:r>
            <a:endParaRPr lang="de-DE" sz="28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123" name="Rectangle 3"/>
          <p:cNvSpPr>
            <a:spLocks noGrp="1" noChangeArrowheads="1"/>
          </p:cNvSpPr>
          <p:nvPr>
            <p:ph type="title"/>
          </p:nvPr>
        </p:nvSpPr>
        <p:spPr/>
        <p:txBody>
          <a:bodyPr/>
          <a:lstStyle/>
          <a:p>
            <a:r>
              <a:rPr lang="de-DE" altLang="de-DE" dirty="0"/>
              <a:t>U-Wert </a:t>
            </a:r>
            <a:r>
              <a:rPr lang="de-DE" altLang="de-DE" dirty="0" smtClean="0"/>
              <a:t>Dach</a:t>
            </a:r>
            <a:br>
              <a:rPr lang="de-DE" altLang="de-DE" dirty="0" smtClean="0"/>
            </a:br>
            <a:endParaRPr lang="de-DE" altLang="de-DE" sz="2000" dirty="0"/>
          </a:p>
        </p:txBody>
      </p:sp>
      <p:pic>
        <p:nvPicPr>
          <p:cNvPr id="773281" name="Picture 16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847" y="872164"/>
            <a:ext cx="8530003" cy="574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3124" name="Rectangle 4"/>
          <p:cNvSpPr>
            <a:spLocks noChangeArrowheads="1"/>
          </p:cNvSpPr>
          <p:nvPr/>
        </p:nvSpPr>
        <p:spPr bwMode="auto">
          <a:xfrm rot="5400000">
            <a:off x="2606383" y="4192846"/>
            <a:ext cx="457200" cy="20075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25" name="Rectangle 5" descr="Konturierte Raute"/>
          <p:cNvSpPr>
            <a:spLocks noChangeArrowheads="1"/>
          </p:cNvSpPr>
          <p:nvPr/>
        </p:nvSpPr>
        <p:spPr bwMode="auto">
          <a:xfrm rot="16200000">
            <a:off x="2023954" y="3819968"/>
            <a:ext cx="455612" cy="948103"/>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26" name="Rectangle 6" descr="Konturierte Raute"/>
          <p:cNvSpPr>
            <a:spLocks noChangeArrowheads="1"/>
          </p:cNvSpPr>
          <p:nvPr/>
        </p:nvSpPr>
        <p:spPr bwMode="auto">
          <a:xfrm rot="5400000">
            <a:off x="2846706" y="4157677"/>
            <a:ext cx="457200" cy="271097"/>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27" name="Rectangle 7" descr="Horizontal dunkel"/>
          <p:cNvSpPr>
            <a:spLocks noChangeArrowheads="1"/>
          </p:cNvSpPr>
          <p:nvPr/>
        </p:nvSpPr>
        <p:spPr bwMode="auto">
          <a:xfrm rot="5400000">
            <a:off x="2343164" y="3193759"/>
            <a:ext cx="42862" cy="1692520"/>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773128" name="Rectangle 8" descr="Konturierte Raute"/>
          <p:cNvSpPr>
            <a:spLocks noChangeArrowheads="1"/>
          </p:cNvSpPr>
          <p:nvPr/>
        </p:nvSpPr>
        <p:spPr bwMode="auto">
          <a:xfrm rot="5400000">
            <a:off x="2266964" y="3777959"/>
            <a:ext cx="195262" cy="1692520"/>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29" name="Rectangle 9"/>
          <p:cNvSpPr>
            <a:spLocks noChangeArrowheads="1"/>
          </p:cNvSpPr>
          <p:nvPr/>
        </p:nvSpPr>
        <p:spPr bwMode="auto">
          <a:xfrm rot="-16200000">
            <a:off x="2809889" y="3942694"/>
            <a:ext cx="42863"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30" name="Line 10"/>
          <p:cNvSpPr>
            <a:spLocks noChangeShapeType="1"/>
          </p:cNvSpPr>
          <p:nvPr/>
        </p:nvSpPr>
        <p:spPr bwMode="auto">
          <a:xfrm rot="-16200000">
            <a:off x="2811537" y="39455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31" name="Line 11"/>
          <p:cNvSpPr>
            <a:spLocks noChangeShapeType="1"/>
          </p:cNvSpPr>
          <p:nvPr/>
        </p:nvSpPr>
        <p:spPr bwMode="auto">
          <a:xfrm rot="5400000" flipH="1">
            <a:off x="2811537" y="39455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32" name="Line 12"/>
          <p:cNvSpPr>
            <a:spLocks noChangeShapeType="1"/>
          </p:cNvSpPr>
          <p:nvPr/>
        </p:nvSpPr>
        <p:spPr bwMode="auto">
          <a:xfrm>
            <a:off x="2734604" y="4064626"/>
            <a:ext cx="200758"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33" name="Line 13"/>
          <p:cNvSpPr>
            <a:spLocks noChangeShapeType="1"/>
          </p:cNvSpPr>
          <p:nvPr/>
        </p:nvSpPr>
        <p:spPr bwMode="auto">
          <a:xfrm flipV="1">
            <a:off x="2734605" y="4064625"/>
            <a:ext cx="197827"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34" name="Rectangle 14"/>
          <p:cNvSpPr>
            <a:spLocks noChangeArrowheads="1"/>
          </p:cNvSpPr>
          <p:nvPr/>
        </p:nvSpPr>
        <p:spPr bwMode="auto">
          <a:xfrm rot="5400000">
            <a:off x="1444333" y="4192847"/>
            <a:ext cx="457200" cy="200757"/>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35" name="Line 15"/>
          <p:cNvSpPr>
            <a:spLocks noChangeShapeType="1"/>
          </p:cNvSpPr>
          <p:nvPr/>
        </p:nvSpPr>
        <p:spPr bwMode="auto">
          <a:xfrm>
            <a:off x="1572555" y="4064626"/>
            <a:ext cx="200757"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36" name="Line 16"/>
          <p:cNvSpPr>
            <a:spLocks noChangeShapeType="1"/>
          </p:cNvSpPr>
          <p:nvPr/>
        </p:nvSpPr>
        <p:spPr bwMode="auto">
          <a:xfrm flipV="1">
            <a:off x="1572554" y="4064625"/>
            <a:ext cx="199292"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37" name="Rectangle 17" descr="Konturierte Raute"/>
          <p:cNvSpPr>
            <a:spLocks noChangeArrowheads="1"/>
          </p:cNvSpPr>
          <p:nvPr/>
        </p:nvSpPr>
        <p:spPr bwMode="auto">
          <a:xfrm rot="5400000">
            <a:off x="1313914" y="4269046"/>
            <a:ext cx="457200" cy="48358"/>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38" name="Rectangle 18" descr="Krähenfüße"/>
          <p:cNvSpPr>
            <a:spLocks noChangeArrowheads="1"/>
          </p:cNvSpPr>
          <p:nvPr/>
        </p:nvSpPr>
        <p:spPr bwMode="auto">
          <a:xfrm rot="5400000">
            <a:off x="2345361" y="3099365"/>
            <a:ext cx="42863" cy="1693985"/>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p>
        </p:txBody>
      </p:sp>
      <p:sp>
        <p:nvSpPr>
          <p:cNvPr id="773139" name="Rectangle 19"/>
          <p:cNvSpPr>
            <a:spLocks noChangeArrowheads="1"/>
          </p:cNvSpPr>
          <p:nvPr/>
        </p:nvSpPr>
        <p:spPr bwMode="auto">
          <a:xfrm rot="-16200000">
            <a:off x="1648572" y="3941839"/>
            <a:ext cx="42862" cy="101111"/>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0" name="Line 20"/>
          <p:cNvSpPr>
            <a:spLocks noChangeShapeType="1"/>
          </p:cNvSpPr>
          <p:nvPr/>
        </p:nvSpPr>
        <p:spPr bwMode="auto">
          <a:xfrm rot="-16200000">
            <a:off x="1650953" y="3942510"/>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1" name="Line 21"/>
          <p:cNvSpPr>
            <a:spLocks noChangeShapeType="1"/>
          </p:cNvSpPr>
          <p:nvPr/>
        </p:nvSpPr>
        <p:spPr bwMode="auto">
          <a:xfrm rot="5400000" flipH="1">
            <a:off x="1650953" y="3942510"/>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2" name="AutoShape 22"/>
          <p:cNvSpPr>
            <a:spLocks noChangeArrowheads="1"/>
          </p:cNvSpPr>
          <p:nvPr/>
        </p:nvSpPr>
        <p:spPr bwMode="auto">
          <a:xfrm rot="-72038">
            <a:off x="3106811" y="3837613"/>
            <a:ext cx="106974"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3" name="Rectangle 23"/>
          <p:cNvSpPr>
            <a:spLocks noChangeArrowheads="1"/>
          </p:cNvSpPr>
          <p:nvPr/>
        </p:nvSpPr>
        <p:spPr bwMode="auto">
          <a:xfrm rot="-205334">
            <a:off x="2878212" y="3890000"/>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4" name="AutoShape 24"/>
          <p:cNvSpPr>
            <a:spLocks noChangeArrowheads="1"/>
          </p:cNvSpPr>
          <p:nvPr/>
        </p:nvSpPr>
        <p:spPr bwMode="auto">
          <a:xfrm rot="-15854">
            <a:off x="2821063" y="3837613"/>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5" name="Rectangle 25"/>
          <p:cNvSpPr>
            <a:spLocks noChangeArrowheads="1"/>
          </p:cNvSpPr>
          <p:nvPr/>
        </p:nvSpPr>
        <p:spPr bwMode="auto">
          <a:xfrm rot="-205334">
            <a:off x="2592462" y="3890000"/>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6" name="AutoShape 26"/>
          <p:cNvSpPr>
            <a:spLocks noChangeArrowheads="1"/>
          </p:cNvSpPr>
          <p:nvPr/>
        </p:nvSpPr>
        <p:spPr bwMode="auto">
          <a:xfrm rot="-15854">
            <a:off x="2535312" y="3839200"/>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7" name="Rectangle 27"/>
          <p:cNvSpPr>
            <a:spLocks noChangeArrowheads="1"/>
          </p:cNvSpPr>
          <p:nvPr/>
        </p:nvSpPr>
        <p:spPr bwMode="auto">
          <a:xfrm rot="-205334">
            <a:off x="2306712" y="3891589"/>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8" name="AutoShape 28"/>
          <p:cNvSpPr>
            <a:spLocks noChangeArrowheads="1"/>
          </p:cNvSpPr>
          <p:nvPr/>
        </p:nvSpPr>
        <p:spPr bwMode="auto">
          <a:xfrm rot="-15854">
            <a:off x="2253958" y="3836025"/>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49" name="Rectangle 29"/>
          <p:cNvSpPr>
            <a:spLocks noChangeArrowheads="1"/>
          </p:cNvSpPr>
          <p:nvPr/>
        </p:nvSpPr>
        <p:spPr bwMode="auto">
          <a:xfrm rot="-205334">
            <a:off x="2025358" y="3888414"/>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0" name="AutoShape 30"/>
          <p:cNvSpPr>
            <a:spLocks noChangeArrowheads="1"/>
          </p:cNvSpPr>
          <p:nvPr/>
        </p:nvSpPr>
        <p:spPr bwMode="auto">
          <a:xfrm rot="-15854">
            <a:off x="1963812" y="3836025"/>
            <a:ext cx="10843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1" name="Rectangle 31"/>
          <p:cNvSpPr>
            <a:spLocks noChangeArrowheads="1"/>
          </p:cNvSpPr>
          <p:nvPr/>
        </p:nvSpPr>
        <p:spPr bwMode="auto">
          <a:xfrm rot="-205334">
            <a:off x="1735212" y="3888414"/>
            <a:ext cx="252046"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2" name="Rectangle 32"/>
          <p:cNvSpPr>
            <a:spLocks noChangeArrowheads="1"/>
          </p:cNvSpPr>
          <p:nvPr/>
        </p:nvSpPr>
        <p:spPr bwMode="auto">
          <a:xfrm rot="-16200000">
            <a:off x="1545262" y="4696756"/>
            <a:ext cx="42862"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3" name="Line 33"/>
          <p:cNvSpPr>
            <a:spLocks noChangeShapeType="1"/>
          </p:cNvSpPr>
          <p:nvPr/>
        </p:nvSpPr>
        <p:spPr bwMode="auto">
          <a:xfrm rot="-16200000">
            <a:off x="1546910" y="4699625"/>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4" name="Line 34"/>
          <p:cNvSpPr>
            <a:spLocks noChangeShapeType="1"/>
          </p:cNvSpPr>
          <p:nvPr/>
        </p:nvSpPr>
        <p:spPr bwMode="auto">
          <a:xfrm rot="5400000" flipH="1">
            <a:off x="1546910" y="4699625"/>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5" name="Rectangle 35"/>
          <p:cNvSpPr>
            <a:spLocks noChangeArrowheads="1"/>
          </p:cNvSpPr>
          <p:nvPr/>
        </p:nvSpPr>
        <p:spPr bwMode="auto">
          <a:xfrm rot="-16200000">
            <a:off x="2207615" y="4691994"/>
            <a:ext cx="42863"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6" name="Line 36"/>
          <p:cNvSpPr>
            <a:spLocks noChangeShapeType="1"/>
          </p:cNvSpPr>
          <p:nvPr/>
        </p:nvSpPr>
        <p:spPr bwMode="auto">
          <a:xfrm rot="-16200000">
            <a:off x="2210730" y="46948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7" name="Line 37"/>
          <p:cNvSpPr>
            <a:spLocks noChangeShapeType="1"/>
          </p:cNvSpPr>
          <p:nvPr/>
        </p:nvSpPr>
        <p:spPr bwMode="auto">
          <a:xfrm rot="5400000" flipH="1">
            <a:off x="2210730" y="46948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8" name="Rectangle 38"/>
          <p:cNvSpPr>
            <a:spLocks noChangeArrowheads="1"/>
          </p:cNvSpPr>
          <p:nvPr/>
        </p:nvSpPr>
        <p:spPr bwMode="auto">
          <a:xfrm rot="-16200000">
            <a:off x="2836266" y="4691994"/>
            <a:ext cx="42863"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59" name="Line 39"/>
          <p:cNvSpPr>
            <a:spLocks noChangeShapeType="1"/>
          </p:cNvSpPr>
          <p:nvPr/>
        </p:nvSpPr>
        <p:spPr bwMode="auto">
          <a:xfrm rot="-16200000">
            <a:off x="2839379" y="46948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60" name="Line 40"/>
          <p:cNvSpPr>
            <a:spLocks noChangeShapeType="1"/>
          </p:cNvSpPr>
          <p:nvPr/>
        </p:nvSpPr>
        <p:spPr bwMode="auto">
          <a:xfrm rot="5400000" flipH="1">
            <a:off x="2839379" y="4694863"/>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61" name="Rectangle 41" descr="Horizontal dunkel"/>
          <p:cNvSpPr>
            <a:spLocks noChangeArrowheads="1"/>
          </p:cNvSpPr>
          <p:nvPr/>
        </p:nvSpPr>
        <p:spPr bwMode="auto">
          <a:xfrm rot="5400000">
            <a:off x="2343164" y="3946234"/>
            <a:ext cx="42862" cy="1692520"/>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p>
        </p:txBody>
      </p:sp>
      <p:sp>
        <p:nvSpPr>
          <p:cNvPr id="773162" name="Line 42"/>
          <p:cNvSpPr>
            <a:spLocks noChangeShapeType="1"/>
          </p:cNvSpPr>
          <p:nvPr/>
        </p:nvSpPr>
        <p:spPr bwMode="auto">
          <a:xfrm flipV="1">
            <a:off x="3238697" y="4015414"/>
            <a:ext cx="162658"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63" name="Line 43"/>
          <p:cNvSpPr>
            <a:spLocks noChangeShapeType="1"/>
          </p:cNvSpPr>
          <p:nvPr/>
        </p:nvSpPr>
        <p:spPr bwMode="auto">
          <a:xfrm>
            <a:off x="3320758" y="4021763"/>
            <a:ext cx="0" cy="495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64" name="Line 44"/>
          <p:cNvSpPr>
            <a:spLocks noChangeShapeType="1"/>
          </p:cNvSpPr>
          <p:nvPr/>
        </p:nvSpPr>
        <p:spPr bwMode="auto">
          <a:xfrm flipV="1">
            <a:off x="3234301" y="4720264"/>
            <a:ext cx="16119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65" name="Line 45"/>
          <p:cNvSpPr>
            <a:spLocks noChangeShapeType="1"/>
          </p:cNvSpPr>
          <p:nvPr/>
        </p:nvSpPr>
        <p:spPr bwMode="auto">
          <a:xfrm>
            <a:off x="3320758" y="4521825"/>
            <a:ext cx="0" cy="1968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66" name="Text Box 46"/>
          <p:cNvSpPr txBox="1">
            <a:spLocks noChangeArrowheads="1"/>
          </p:cNvSpPr>
          <p:nvPr/>
        </p:nvSpPr>
        <p:spPr bwMode="auto">
          <a:xfrm>
            <a:off x="3276797" y="4197975"/>
            <a:ext cx="30333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d</a:t>
            </a:r>
            <a:endParaRPr lang="de-DE" altLang="de-DE" sz="1600" baseline="-25000"/>
          </a:p>
        </p:txBody>
      </p:sp>
      <p:sp>
        <p:nvSpPr>
          <p:cNvPr id="773167" name="Oval 47"/>
          <p:cNvSpPr>
            <a:spLocks noChangeArrowheads="1"/>
          </p:cNvSpPr>
          <p:nvPr/>
        </p:nvSpPr>
        <p:spPr bwMode="auto">
          <a:xfrm>
            <a:off x="1144662" y="3636000"/>
            <a:ext cx="2580542" cy="14732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68" name="Text Box 48"/>
          <p:cNvSpPr txBox="1">
            <a:spLocks noChangeArrowheads="1"/>
          </p:cNvSpPr>
          <p:nvPr/>
        </p:nvSpPr>
        <p:spPr bwMode="auto">
          <a:xfrm>
            <a:off x="4985435" y="2051675"/>
            <a:ext cx="20808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a:t>d</a:t>
            </a:r>
          </a:p>
        </p:txBody>
      </p:sp>
      <p:sp>
        <p:nvSpPr>
          <p:cNvPr id="773169" name="Rectangle 49"/>
          <p:cNvSpPr>
            <a:spLocks noChangeArrowheads="1"/>
          </p:cNvSpPr>
          <p:nvPr/>
        </p:nvSpPr>
        <p:spPr bwMode="auto">
          <a:xfrm rot="5400000">
            <a:off x="4317220" y="2129952"/>
            <a:ext cx="457200" cy="20222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0" name="Rectangle 50" descr="Konturierte Raute"/>
          <p:cNvSpPr>
            <a:spLocks noChangeArrowheads="1"/>
          </p:cNvSpPr>
          <p:nvPr/>
        </p:nvSpPr>
        <p:spPr bwMode="auto">
          <a:xfrm rot="16200000">
            <a:off x="3734790" y="1757073"/>
            <a:ext cx="455613" cy="94956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1" name="Rectangle 51" descr="Konturierte Raute"/>
          <p:cNvSpPr>
            <a:spLocks noChangeArrowheads="1"/>
          </p:cNvSpPr>
          <p:nvPr/>
        </p:nvSpPr>
        <p:spPr bwMode="auto">
          <a:xfrm rot="5400000">
            <a:off x="4556810" y="2095515"/>
            <a:ext cx="457200" cy="271096"/>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2" name="Rectangle 52" descr="Horizontal dunkel"/>
          <p:cNvSpPr>
            <a:spLocks noChangeArrowheads="1"/>
          </p:cNvSpPr>
          <p:nvPr/>
        </p:nvSpPr>
        <p:spPr bwMode="auto">
          <a:xfrm rot="5400000">
            <a:off x="4052534" y="1130865"/>
            <a:ext cx="42863" cy="1693985"/>
          </a:xfrm>
          <a:prstGeom prst="rect">
            <a:avLst/>
          </a:prstGeom>
          <a:pattFill prst="dkHorz">
            <a:fgClr>
              <a:srgbClr val="FF0000"/>
            </a:fgClr>
            <a:bgClr>
              <a:srgbClr val="FFFFFF"/>
            </a:bgClr>
          </a:pattFill>
          <a:ln w="9525">
            <a:solidFill>
              <a:srgbClr val="000000"/>
            </a:solidFill>
            <a:miter lim="800000"/>
            <a:headEnd/>
            <a:tailEnd/>
          </a:ln>
        </p:spPr>
        <p:txBody>
          <a:bodyPr/>
          <a:lstStyle/>
          <a:p>
            <a:endParaRPr lang="de-DE"/>
          </a:p>
        </p:txBody>
      </p:sp>
      <p:sp>
        <p:nvSpPr>
          <p:cNvPr id="773173" name="Rectangle 53" descr="Horizontal dunkel"/>
          <p:cNvSpPr>
            <a:spLocks noChangeArrowheads="1"/>
          </p:cNvSpPr>
          <p:nvPr/>
        </p:nvSpPr>
        <p:spPr bwMode="auto">
          <a:xfrm rot="5400000">
            <a:off x="4052534" y="1632515"/>
            <a:ext cx="42863" cy="1693985"/>
          </a:xfrm>
          <a:prstGeom prst="rect">
            <a:avLst/>
          </a:prstGeom>
          <a:pattFill prst="dkHorz">
            <a:fgClr>
              <a:schemeClr val="tx1"/>
            </a:fgClr>
            <a:bgClr>
              <a:srgbClr val="FFFFFF"/>
            </a:bgClr>
          </a:pattFill>
          <a:ln w="9525">
            <a:solidFill>
              <a:srgbClr val="000000"/>
            </a:solidFill>
            <a:miter lim="800000"/>
            <a:headEnd/>
            <a:tailEnd/>
          </a:ln>
        </p:spPr>
        <p:txBody>
          <a:bodyPr/>
          <a:lstStyle/>
          <a:p>
            <a:endParaRPr lang="de-DE"/>
          </a:p>
        </p:txBody>
      </p:sp>
      <p:sp>
        <p:nvSpPr>
          <p:cNvPr id="773174" name="Rectangle 54"/>
          <p:cNvSpPr>
            <a:spLocks noChangeArrowheads="1"/>
          </p:cNvSpPr>
          <p:nvPr/>
        </p:nvSpPr>
        <p:spPr bwMode="auto">
          <a:xfrm rot="-16200000">
            <a:off x="4519993" y="1880531"/>
            <a:ext cx="42862" cy="102577"/>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5" name="Line 55"/>
          <p:cNvSpPr>
            <a:spLocks noChangeShapeType="1"/>
          </p:cNvSpPr>
          <p:nvPr/>
        </p:nvSpPr>
        <p:spPr bwMode="auto">
          <a:xfrm rot="-16200000">
            <a:off x="4523106" y="1883400"/>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6" name="Line 56"/>
          <p:cNvSpPr>
            <a:spLocks noChangeShapeType="1"/>
          </p:cNvSpPr>
          <p:nvPr/>
        </p:nvSpPr>
        <p:spPr bwMode="auto">
          <a:xfrm rot="5400000" flipH="1">
            <a:off x="4523106" y="1883400"/>
            <a:ext cx="38100" cy="95250"/>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77" name="Line 57"/>
          <p:cNvSpPr>
            <a:spLocks noChangeShapeType="1"/>
          </p:cNvSpPr>
          <p:nvPr/>
        </p:nvSpPr>
        <p:spPr bwMode="auto">
          <a:xfrm>
            <a:off x="4444709" y="2002464"/>
            <a:ext cx="202223"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78" name="Line 58"/>
          <p:cNvSpPr>
            <a:spLocks noChangeShapeType="1"/>
          </p:cNvSpPr>
          <p:nvPr/>
        </p:nvSpPr>
        <p:spPr bwMode="auto">
          <a:xfrm flipV="1">
            <a:off x="4444708" y="2002464"/>
            <a:ext cx="197826"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79" name="Rectangle 59"/>
          <p:cNvSpPr>
            <a:spLocks noChangeArrowheads="1"/>
          </p:cNvSpPr>
          <p:nvPr/>
        </p:nvSpPr>
        <p:spPr bwMode="auto">
          <a:xfrm rot="5400000">
            <a:off x="3155170" y="2129952"/>
            <a:ext cx="457200" cy="202223"/>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0" name="Line 60"/>
          <p:cNvSpPr>
            <a:spLocks noChangeShapeType="1"/>
          </p:cNvSpPr>
          <p:nvPr/>
        </p:nvSpPr>
        <p:spPr bwMode="auto">
          <a:xfrm>
            <a:off x="3282658" y="2002464"/>
            <a:ext cx="202223" cy="4540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81" name="Line 61"/>
          <p:cNvSpPr>
            <a:spLocks noChangeShapeType="1"/>
          </p:cNvSpPr>
          <p:nvPr/>
        </p:nvSpPr>
        <p:spPr bwMode="auto">
          <a:xfrm flipV="1">
            <a:off x="3282658" y="2002464"/>
            <a:ext cx="197827" cy="4524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82" name="Rectangle 62" descr="Konturierte Raute"/>
          <p:cNvSpPr>
            <a:spLocks noChangeArrowheads="1"/>
          </p:cNvSpPr>
          <p:nvPr/>
        </p:nvSpPr>
        <p:spPr bwMode="auto">
          <a:xfrm rot="5400000">
            <a:off x="3024018" y="2205419"/>
            <a:ext cx="457200" cy="51289"/>
          </a:xfrm>
          <a:prstGeom prst="rect">
            <a:avLst/>
          </a:prstGeom>
          <a:pattFill prst="openDmnd">
            <a:fgClr>
              <a:srgbClr val="FFCC66"/>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3" name="Rectangle 63" descr="Krähenfüße"/>
          <p:cNvSpPr>
            <a:spLocks noChangeArrowheads="1"/>
          </p:cNvSpPr>
          <p:nvPr/>
        </p:nvSpPr>
        <p:spPr bwMode="auto">
          <a:xfrm rot="5400000">
            <a:off x="4054000" y="1037202"/>
            <a:ext cx="42862" cy="1693985"/>
          </a:xfrm>
          <a:prstGeom prst="rect">
            <a:avLst/>
          </a:prstGeom>
          <a:pattFill prst="divot">
            <a:fgClr>
              <a:schemeClr val="tx1"/>
            </a:fgClr>
            <a:bgClr>
              <a:srgbClr val="FFFFFF"/>
            </a:bgClr>
          </a:pattFill>
          <a:ln w="9525">
            <a:solidFill>
              <a:srgbClr val="000000"/>
            </a:solidFill>
            <a:miter lim="800000"/>
            <a:headEnd/>
            <a:tailEnd/>
          </a:ln>
        </p:spPr>
        <p:txBody>
          <a:bodyPr/>
          <a:lstStyle/>
          <a:p>
            <a:endParaRPr lang="de-DE"/>
          </a:p>
        </p:txBody>
      </p:sp>
      <p:sp>
        <p:nvSpPr>
          <p:cNvPr id="773184" name="Rectangle 64"/>
          <p:cNvSpPr>
            <a:spLocks noChangeArrowheads="1"/>
          </p:cNvSpPr>
          <p:nvPr/>
        </p:nvSpPr>
        <p:spPr bwMode="auto">
          <a:xfrm rot="-16200000">
            <a:off x="3358675" y="1878211"/>
            <a:ext cx="42863" cy="104042"/>
          </a:xfrm>
          <a:prstGeom prst="rect">
            <a:avLst/>
          </a:prstGeom>
          <a:noFill/>
          <a:ln w="444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5" name="Line 65"/>
          <p:cNvSpPr>
            <a:spLocks noChangeShapeType="1"/>
          </p:cNvSpPr>
          <p:nvPr/>
        </p:nvSpPr>
        <p:spPr bwMode="auto">
          <a:xfrm rot="-16200000">
            <a:off x="3362522" y="188034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6" name="Line 66"/>
          <p:cNvSpPr>
            <a:spLocks noChangeShapeType="1"/>
          </p:cNvSpPr>
          <p:nvPr/>
        </p:nvSpPr>
        <p:spPr bwMode="auto">
          <a:xfrm rot="5400000" flipH="1">
            <a:off x="3362522" y="1880348"/>
            <a:ext cx="38100" cy="98181"/>
          </a:xfrm>
          <a:prstGeom prst="line">
            <a:avLst/>
          </a:prstGeom>
          <a:noFill/>
          <a:ln w="444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7" name="AutoShape 67"/>
          <p:cNvSpPr>
            <a:spLocks noChangeArrowheads="1"/>
          </p:cNvSpPr>
          <p:nvPr/>
        </p:nvSpPr>
        <p:spPr bwMode="auto">
          <a:xfrm rot="-72038">
            <a:off x="4818381" y="1775450"/>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8" name="Rectangle 68"/>
          <p:cNvSpPr>
            <a:spLocks noChangeArrowheads="1"/>
          </p:cNvSpPr>
          <p:nvPr/>
        </p:nvSpPr>
        <p:spPr bwMode="auto">
          <a:xfrm rot="-205334">
            <a:off x="4589781" y="1827839"/>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89" name="AutoShape 69"/>
          <p:cNvSpPr>
            <a:spLocks noChangeArrowheads="1"/>
          </p:cNvSpPr>
          <p:nvPr/>
        </p:nvSpPr>
        <p:spPr bwMode="auto">
          <a:xfrm rot="-15854">
            <a:off x="4532631" y="1775450"/>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0" name="Rectangle 70"/>
          <p:cNvSpPr>
            <a:spLocks noChangeArrowheads="1"/>
          </p:cNvSpPr>
          <p:nvPr/>
        </p:nvSpPr>
        <p:spPr bwMode="auto">
          <a:xfrm rot="-205334">
            <a:off x="4304031" y="1827839"/>
            <a:ext cx="250580"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1" name="AutoShape 71"/>
          <p:cNvSpPr>
            <a:spLocks noChangeArrowheads="1"/>
          </p:cNvSpPr>
          <p:nvPr/>
        </p:nvSpPr>
        <p:spPr bwMode="auto">
          <a:xfrm rot="-15854">
            <a:off x="4246881" y="1777038"/>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2" name="Rectangle 72"/>
          <p:cNvSpPr>
            <a:spLocks noChangeArrowheads="1"/>
          </p:cNvSpPr>
          <p:nvPr/>
        </p:nvSpPr>
        <p:spPr bwMode="auto">
          <a:xfrm rot="-205334">
            <a:off x="4018281" y="1829426"/>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3" name="AutoShape 73"/>
          <p:cNvSpPr>
            <a:spLocks noChangeArrowheads="1"/>
          </p:cNvSpPr>
          <p:nvPr/>
        </p:nvSpPr>
        <p:spPr bwMode="auto">
          <a:xfrm rot="-15854">
            <a:off x="3965527" y="1773863"/>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4" name="Rectangle 74"/>
          <p:cNvSpPr>
            <a:spLocks noChangeArrowheads="1"/>
          </p:cNvSpPr>
          <p:nvPr/>
        </p:nvSpPr>
        <p:spPr bwMode="auto">
          <a:xfrm rot="-205334">
            <a:off x="3736928" y="1826251"/>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5" name="AutoShape 75"/>
          <p:cNvSpPr>
            <a:spLocks noChangeArrowheads="1"/>
          </p:cNvSpPr>
          <p:nvPr/>
        </p:nvSpPr>
        <p:spPr bwMode="auto">
          <a:xfrm rot="-15854">
            <a:off x="3675381" y="1773863"/>
            <a:ext cx="105508" cy="88900"/>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6" name="Rectangle 76"/>
          <p:cNvSpPr>
            <a:spLocks noChangeArrowheads="1"/>
          </p:cNvSpPr>
          <p:nvPr/>
        </p:nvSpPr>
        <p:spPr bwMode="auto">
          <a:xfrm rot="-205334">
            <a:off x="3446781" y="1826251"/>
            <a:ext cx="250581" cy="22225"/>
          </a:xfrm>
          <a:prstGeom prst="rect">
            <a:avLst/>
          </a:prstGeom>
          <a:solidFill>
            <a:srgbClr val="FF66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197" name="Line 77"/>
          <p:cNvSpPr>
            <a:spLocks noChangeShapeType="1"/>
          </p:cNvSpPr>
          <p:nvPr/>
        </p:nvSpPr>
        <p:spPr bwMode="auto">
          <a:xfrm flipV="1">
            <a:off x="4959058" y="1999289"/>
            <a:ext cx="159727"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98" name="Line 78"/>
          <p:cNvSpPr>
            <a:spLocks noChangeShapeType="1"/>
          </p:cNvSpPr>
          <p:nvPr/>
        </p:nvSpPr>
        <p:spPr bwMode="auto">
          <a:xfrm flipV="1">
            <a:off x="4951732" y="2453314"/>
            <a:ext cx="161192" cy="15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199" name="Line 79"/>
          <p:cNvSpPr>
            <a:spLocks noChangeShapeType="1"/>
          </p:cNvSpPr>
          <p:nvPr/>
        </p:nvSpPr>
        <p:spPr bwMode="auto">
          <a:xfrm>
            <a:off x="5041119" y="2000875"/>
            <a:ext cx="0" cy="452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200" name="Oval 80"/>
          <p:cNvSpPr>
            <a:spLocks noChangeArrowheads="1"/>
          </p:cNvSpPr>
          <p:nvPr/>
        </p:nvSpPr>
        <p:spPr bwMode="auto">
          <a:xfrm>
            <a:off x="2951481" y="1578600"/>
            <a:ext cx="2346081" cy="12954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773201" name="Line 81"/>
          <p:cNvSpPr>
            <a:spLocks noChangeShapeType="1"/>
          </p:cNvSpPr>
          <p:nvPr/>
        </p:nvSpPr>
        <p:spPr bwMode="auto">
          <a:xfrm flipH="1">
            <a:off x="1744004" y="2137400"/>
            <a:ext cx="1232389" cy="50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202" name="Line 82"/>
          <p:cNvSpPr>
            <a:spLocks noChangeShapeType="1"/>
          </p:cNvSpPr>
          <p:nvPr/>
        </p:nvSpPr>
        <p:spPr bwMode="auto">
          <a:xfrm flipV="1">
            <a:off x="3678312" y="3890000"/>
            <a:ext cx="986204" cy="254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205" name="Text Box 85"/>
          <p:cNvSpPr txBox="1">
            <a:spLocks noChangeArrowheads="1"/>
          </p:cNvSpPr>
          <p:nvPr/>
        </p:nvSpPr>
        <p:spPr bwMode="auto">
          <a:xfrm>
            <a:off x="3239160" y="1273800"/>
            <a:ext cx="600221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b="1" dirty="0"/>
              <a:t>Annahme: Dämmstoff mit </a:t>
            </a:r>
            <a:r>
              <a:rPr lang="el-GR" altLang="de-DE" sz="1400" b="1" dirty="0">
                <a:cs typeface="Arial" charset="0"/>
              </a:rPr>
              <a:t>λ</a:t>
            </a:r>
            <a:r>
              <a:rPr lang="de-DE" altLang="de-DE" sz="1400" b="1" dirty="0">
                <a:cs typeface="Arial" charset="0"/>
              </a:rPr>
              <a:t>=0,035 W/(</a:t>
            </a:r>
            <a:r>
              <a:rPr lang="de-DE" altLang="de-DE" sz="1400" b="1" dirty="0" err="1">
                <a:cs typeface="Arial" charset="0"/>
              </a:rPr>
              <a:t>mK</a:t>
            </a:r>
            <a:r>
              <a:rPr lang="de-DE" altLang="de-DE" sz="1400" b="1" dirty="0">
                <a:cs typeface="Arial" charset="0"/>
              </a:rPr>
              <a:t>), Sparrenanteil 15 %</a:t>
            </a:r>
            <a:endParaRPr lang="el-GR" altLang="de-DE" sz="1400" b="1" dirty="0">
              <a:cs typeface="Arial" charset="0"/>
            </a:endParaRPr>
          </a:p>
        </p:txBody>
      </p:sp>
      <p:sp>
        <p:nvSpPr>
          <p:cNvPr id="773206" name="Text Box 86"/>
          <p:cNvSpPr txBox="1">
            <a:spLocks noChangeArrowheads="1"/>
          </p:cNvSpPr>
          <p:nvPr/>
        </p:nvSpPr>
        <p:spPr bwMode="auto">
          <a:xfrm>
            <a:off x="5167143" y="5152063"/>
            <a:ext cx="3297115" cy="5905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solidFill>
                  <a:srgbClr val="FF3300"/>
                </a:solidFill>
              </a:rPr>
              <a:t>Empfehlung bei nachträglicher Dachdämmung U </a:t>
            </a:r>
            <a:r>
              <a:rPr lang="de-DE" altLang="de-DE" sz="1600" b="1">
                <a:solidFill>
                  <a:srgbClr val="FF3300"/>
                </a:solidFill>
                <a:cs typeface="Arial" charset="0"/>
              </a:rPr>
              <a:t>≤</a:t>
            </a:r>
            <a:r>
              <a:rPr lang="de-DE" altLang="de-DE" sz="1600" b="1">
                <a:solidFill>
                  <a:srgbClr val="FF3300"/>
                </a:solidFill>
              </a:rPr>
              <a:t> 0,2 W/(m</a:t>
            </a:r>
            <a:r>
              <a:rPr lang="de-DE" altLang="de-DE" sz="1600" b="1" baseline="30000">
                <a:solidFill>
                  <a:srgbClr val="FF3300"/>
                </a:solidFill>
              </a:rPr>
              <a:t>2</a:t>
            </a:r>
            <a:r>
              <a:rPr lang="de-DE" altLang="de-DE" sz="1600" b="1">
                <a:solidFill>
                  <a:srgbClr val="FF3300"/>
                </a:solidFill>
              </a:rPr>
              <a:t> K)</a:t>
            </a:r>
          </a:p>
        </p:txBody>
      </p:sp>
      <p:sp>
        <p:nvSpPr>
          <p:cNvPr id="773207" name="Line 87"/>
          <p:cNvSpPr>
            <a:spLocks noChangeShapeType="1"/>
          </p:cNvSpPr>
          <p:nvPr/>
        </p:nvSpPr>
        <p:spPr bwMode="auto">
          <a:xfrm>
            <a:off x="7417973" y="4220200"/>
            <a:ext cx="445477" cy="901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73277" name="Text Box 157"/>
          <p:cNvSpPr txBox="1">
            <a:spLocks noChangeArrowheads="1"/>
          </p:cNvSpPr>
          <p:nvPr/>
        </p:nvSpPr>
        <p:spPr bwMode="auto">
          <a:xfrm>
            <a:off x="5011812" y="2751763"/>
            <a:ext cx="3918438" cy="59055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600" b="1">
                <a:solidFill>
                  <a:srgbClr val="FF3300"/>
                </a:solidFill>
              </a:rPr>
              <a:t>Mindestanforderung der </a:t>
            </a:r>
            <a:r>
              <a:rPr lang="de-DE" altLang="de-DE" sz="1600" b="1">
                <a:solidFill>
                  <a:srgbClr val="0000FF"/>
                </a:solidFill>
              </a:rPr>
              <a:t>EnEV</a:t>
            </a:r>
            <a:r>
              <a:rPr lang="de-DE" altLang="de-DE" sz="1600" b="1">
                <a:solidFill>
                  <a:srgbClr val="FF3300"/>
                </a:solidFill>
              </a:rPr>
              <a:t> bei Dachdämmung: U </a:t>
            </a:r>
            <a:r>
              <a:rPr lang="de-DE" altLang="de-DE" sz="1600" b="1">
                <a:solidFill>
                  <a:srgbClr val="FF3300"/>
                </a:solidFill>
                <a:cs typeface="Arial" charset="0"/>
              </a:rPr>
              <a:t>≤</a:t>
            </a:r>
            <a:r>
              <a:rPr lang="de-DE" altLang="de-DE" sz="1600" b="1">
                <a:solidFill>
                  <a:srgbClr val="FF3300"/>
                </a:solidFill>
              </a:rPr>
              <a:t> 0,24 W/(m</a:t>
            </a:r>
            <a:r>
              <a:rPr lang="de-DE" altLang="de-DE" sz="1600" b="1" baseline="30000">
                <a:solidFill>
                  <a:srgbClr val="FF3300"/>
                </a:solidFill>
              </a:rPr>
              <a:t>2</a:t>
            </a:r>
            <a:r>
              <a:rPr lang="de-DE" altLang="de-DE" sz="1600" b="1">
                <a:solidFill>
                  <a:srgbClr val="FF3300"/>
                </a:solidFill>
              </a:rPr>
              <a:t> K)</a:t>
            </a:r>
          </a:p>
        </p:txBody>
      </p:sp>
      <p:sp>
        <p:nvSpPr>
          <p:cNvPr id="773278" name="Line 158"/>
          <p:cNvSpPr>
            <a:spLocks noChangeShapeType="1"/>
          </p:cNvSpPr>
          <p:nvPr/>
        </p:nvSpPr>
        <p:spPr bwMode="auto">
          <a:xfrm>
            <a:off x="5952589" y="3347075"/>
            <a:ext cx="556846" cy="25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3688505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de-DE" altLang="de-DE" sz="2800" dirty="0" smtClean="0"/>
              <a:t>Dach</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761859" name="Rectangle 3"/>
          <p:cNvSpPr>
            <a:spLocks noChangeArrowheads="1"/>
          </p:cNvSpPr>
          <p:nvPr/>
        </p:nvSpPr>
        <p:spPr bwMode="auto">
          <a:xfrm>
            <a:off x="3279531" y="22193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761860" name="Picture 4" descr="PIC0004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4159" y="2420938"/>
            <a:ext cx="3512526" cy="3289300"/>
          </a:xfrm>
          <a:prstGeom prst="rect">
            <a:avLst/>
          </a:prstGeom>
          <a:noFill/>
          <a:extLst>
            <a:ext uri="{909E8E84-426E-40DD-AFC4-6F175D3DCCD1}">
              <a14:hiddenFill xmlns:a14="http://schemas.microsoft.com/office/drawing/2010/main">
                <a:solidFill>
                  <a:srgbClr val="FFFFFF"/>
                </a:solidFill>
              </a14:hiddenFill>
            </a:ext>
          </a:extLst>
        </p:spPr>
      </p:pic>
      <p:sp>
        <p:nvSpPr>
          <p:cNvPr id="761861" name="Rectangle 5"/>
          <p:cNvSpPr>
            <a:spLocks noChangeArrowheads="1"/>
          </p:cNvSpPr>
          <p:nvPr/>
        </p:nvSpPr>
        <p:spPr bwMode="auto">
          <a:xfrm>
            <a:off x="3279531" y="22240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pic>
        <p:nvPicPr>
          <p:cNvPr id="761862" name="Picture 6" descr="PIC000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5269" y="2459039"/>
            <a:ext cx="3518389" cy="3279775"/>
          </a:xfrm>
          <a:prstGeom prst="rect">
            <a:avLst/>
          </a:prstGeom>
          <a:noFill/>
          <a:extLst>
            <a:ext uri="{909E8E84-426E-40DD-AFC4-6F175D3DCCD1}">
              <a14:hiddenFill xmlns:a14="http://schemas.microsoft.com/office/drawing/2010/main">
                <a:solidFill>
                  <a:srgbClr val="FFFFFF"/>
                </a:solidFill>
              </a14:hiddenFill>
            </a:ext>
          </a:extLst>
        </p:spPr>
      </p:pic>
      <p:sp>
        <p:nvSpPr>
          <p:cNvPr id="761863" name="Text Box 7"/>
          <p:cNvSpPr txBox="1">
            <a:spLocks noChangeArrowheads="1"/>
          </p:cNvSpPr>
          <p:nvPr/>
        </p:nvSpPr>
        <p:spPr bwMode="auto">
          <a:xfrm>
            <a:off x="1312985" y="1756038"/>
            <a:ext cx="6244004"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b="1">
                <a:solidFill>
                  <a:schemeClr val="tx1">
                    <a:lumMod val="75000"/>
                    <a:lumOff val="25000"/>
                  </a:schemeClr>
                </a:solidFill>
              </a:rPr>
              <a:t>Ist-Zustand</a:t>
            </a:r>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Nachträgliche Dachdämmung von außen</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935201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de-DE" altLang="de-DE" sz="2800" dirty="0" smtClean="0"/>
              <a:t>Dach</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761859" name="Rectangle 3"/>
          <p:cNvSpPr>
            <a:spLocks noChangeArrowheads="1"/>
          </p:cNvSpPr>
          <p:nvPr/>
        </p:nvSpPr>
        <p:spPr bwMode="auto">
          <a:xfrm>
            <a:off x="3279531" y="22193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61861" name="Rectangle 5"/>
          <p:cNvSpPr>
            <a:spLocks noChangeArrowheads="1"/>
          </p:cNvSpPr>
          <p:nvPr/>
        </p:nvSpPr>
        <p:spPr bwMode="auto">
          <a:xfrm>
            <a:off x="3279531" y="22240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Nachträgliche Dachdämmung von außen</a:t>
            </a:r>
            <a:endParaRPr lang="de-DE" sz="2800" dirty="0">
              <a:solidFill>
                <a:prstClr val="black">
                  <a:lumMod val="75000"/>
                  <a:lumOff val="25000"/>
                </a:prstClr>
              </a:solidFill>
              <a:latin typeface="Arial" pitchFamily="34" charset="0"/>
              <a:cs typeface="Arial" pitchFamily="34" charset="0"/>
            </a:endParaRPr>
          </a:p>
        </p:txBody>
      </p:sp>
      <p:pic>
        <p:nvPicPr>
          <p:cNvPr id="10" name="Picture 6" descr="PIC0000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0277" y="2075576"/>
            <a:ext cx="3650274"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IC000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1985" y="2077163"/>
            <a:ext cx="3660531"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081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de-DE" altLang="de-DE" sz="2800" dirty="0" smtClean="0"/>
              <a:t>Dach</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761859" name="Rectangle 3"/>
          <p:cNvSpPr>
            <a:spLocks noChangeArrowheads="1"/>
          </p:cNvSpPr>
          <p:nvPr/>
        </p:nvSpPr>
        <p:spPr bwMode="auto">
          <a:xfrm>
            <a:off x="3279531" y="22193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61861" name="Rectangle 5"/>
          <p:cNvSpPr>
            <a:spLocks noChangeArrowheads="1"/>
          </p:cNvSpPr>
          <p:nvPr/>
        </p:nvSpPr>
        <p:spPr bwMode="auto">
          <a:xfrm>
            <a:off x="3279531" y="22240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Nachträgliche Dachdämmung von außen</a:t>
            </a:r>
            <a:endParaRPr lang="de-DE" sz="2800" dirty="0">
              <a:solidFill>
                <a:prstClr val="black">
                  <a:lumMod val="75000"/>
                  <a:lumOff val="25000"/>
                </a:prstClr>
              </a:solidFill>
              <a:latin typeface="Arial" pitchFamily="34" charset="0"/>
              <a:cs typeface="Arial" pitchFamily="34" charset="0"/>
            </a:endParaRPr>
          </a:p>
        </p:txBody>
      </p:sp>
      <p:pic>
        <p:nvPicPr>
          <p:cNvPr id="8" name="Picture 8" descr="PIC0001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4335" y="2163763"/>
            <a:ext cx="3798277" cy="33004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PIC000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2582" y="2179638"/>
            <a:ext cx="3442188" cy="3300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79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de-DE" altLang="de-DE" sz="2800" dirty="0" smtClean="0"/>
              <a:t>Dach</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761859" name="Rectangle 3"/>
          <p:cNvSpPr>
            <a:spLocks noChangeArrowheads="1"/>
          </p:cNvSpPr>
          <p:nvPr/>
        </p:nvSpPr>
        <p:spPr bwMode="auto">
          <a:xfrm>
            <a:off x="3279531" y="22193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61861" name="Rectangle 5"/>
          <p:cNvSpPr>
            <a:spLocks noChangeArrowheads="1"/>
          </p:cNvSpPr>
          <p:nvPr/>
        </p:nvSpPr>
        <p:spPr bwMode="auto">
          <a:xfrm>
            <a:off x="3279531" y="22240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Nachträgliche Dachdämmung von außen</a:t>
            </a:r>
            <a:endParaRPr lang="de-DE" sz="2800" dirty="0">
              <a:solidFill>
                <a:prstClr val="black">
                  <a:lumMod val="75000"/>
                  <a:lumOff val="25000"/>
                </a:prstClr>
              </a:solidFill>
              <a:latin typeface="Arial" pitchFamily="34" charset="0"/>
              <a:cs typeface="Arial" pitchFamily="34" charset="0"/>
            </a:endParaRPr>
          </a:p>
        </p:txBody>
      </p:sp>
      <p:pic>
        <p:nvPicPr>
          <p:cNvPr id="10" name="Picture 10" descr="PIC0002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4808" y="1575989"/>
            <a:ext cx="2442796"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PIC00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56609" y="1561702"/>
            <a:ext cx="2453054"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PIC000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59539" y="3972806"/>
            <a:ext cx="2444262" cy="21240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6"/>
          <p:cNvSpPr>
            <a:spLocks noChangeArrowheads="1"/>
          </p:cNvSpPr>
          <p:nvPr/>
        </p:nvSpPr>
        <p:spPr bwMode="auto">
          <a:xfrm>
            <a:off x="5360226" y="3001207"/>
            <a:ext cx="4187535"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r>
              <a:rPr lang="de-DE" altLang="de-DE" dirty="0">
                <a:solidFill>
                  <a:schemeClr val="tx1">
                    <a:lumMod val="75000"/>
                    <a:lumOff val="25000"/>
                  </a:schemeClr>
                </a:solidFill>
              </a:rPr>
              <a:t>Feuchteadaptive Dampfbremse</a:t>
            </a:r>
          </a:p>
        </p:txBody>
      </p:sp>
      <p:pic>
        <p:nvPicPr>
          <p:cNvPr id="15" name="Picture 13" descr="PIC000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1185" y="3957879"/>
            <a:ext cx="2453054" cy="212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06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de-DE" altLang="de-DE" sz="2800" dirty="0" smtClean="0"/>
              <a:t>Dach</a:t>
            </a:r>
            <a:r>
              <a:rPr lang="de-DE" altLang="de-DE" sz="2800" dirty="0" smtClean="0">
                <a:solidFill>
                  <a:srgbClr val="0000FF"/>
                </a:solidFill>
              </a:rPr>
              <a:t/>
            </a:r>
            <a:br>
              <a:rPr lang="de-DE" altLang="de-DE" sz="2800" dirty="0" smtClean="0">
                <a:solidFill>
                  <a:srgbClr val="0000FF"/>
                </a:solidFill>
              </a:rPr>
            </a:br>
            <a:endParaRPr lang="de-DE" altLang="de-DE" sz="2800" dirty="0">
              <a:solidFill>
                <a:srgbClr val="0000FF"/>
              </a:solidFill>
            </a:endParaRPr>
          </a:p>
        </p:txBody>
      </p:sp>
      <p:sp>
        <p:nvSpPr>
          <p:cNvPr id="761859" name="Rectangle 3"/>
          <p:cNvSpPr>
            <a:spLocks noChangeArrowheads="1"/>
          </p:cNvSpPr>
          <p:nvPr/>
        </p:nvSpPr>
        <p:spPr bwMode="auto">
          <a:xfrm>
            <a:off x="3279531" y="2219325"/>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61861" name="Rectangle 5"/>
          <p:cNvSpPr>
            <a:spLocks noChangeArrowheads="1"/>
          </p:cNvSpPr>
          <p:nvPr/>
        </p:nvSpPr>
        <p:spPr bwMode="auto">
          <a:xfrm>
            <a:off x="3279531" y="22240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Nachträgliche Dachdämmung von außen</a:t>
            </a:r>
            <a:endParaRPr lang="de-DE" sz="2800" dirty="0">
              <a:solidFill>
                <a:prstClr val="black">
                  <a:lumMod val="75000"/>
                  <a:lumOff val="25000"/>
                </a:prstClr>
              </a:solidFill>
              <a:latin typeface="Arial" pitchFamily="34" charset="0"/>
              <a:cs typeface="Arial" pitchFamily="34" charset="0"/>
            </a:endParaRPr>
          </a:p>
        </p:txBody>
      </p:sp>
      <p:pic>
        <p:nvPicPr>
          <p:cNvPr id="11" name="Picture 13" descr="PIC0002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677" y="1728788"/>
            <a:ext cx="3798277" cy="33004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PIC00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724" y="1743075"/>
            <a:ext cx="3760177" cy="33147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6"/>
          <p:cNvSpPr>
            <a:spLocks noChangeArrowheads="1"/>
          </p:cNvSpPr>
          <p:nvPr/>
        </p:nvSpPr>
        <p:spPr bwMode="auto">
          <a:xfrm>
            <a:off x="5307450" y="5338660"/>
            <a:ext cx="2608727"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r>
              <a:rPr lang="de-DE" altLang="de-DE" sz="2000" dirty="0">
                <a:solidFill>
                  <a:schemeClr val="tx1">
                    <a:lumMod val="75000"/>
                    <a:lumOff val="25000"/>
                  </a:schemeClr>
                </a:solidFill>
              </a:rPr>
              <a:t>Feuchteadaptive Dampfbremse</a:t>
            </a:r>
          </a:p>
        </p:txBody>
      </p:sp>
      <p:sp>
        <p:nvSpPr>
          <p:cNvPr id="15" name="Rectangle 18"/>
          <p:cNvSpPr>
            <a:spLocks noChangeArrowheads="1"/>
          </p:cNvSpPr>
          <p:nvPr/>
        </p:nvSpPr>
        <p:spPr bwMode="auto">
          <a:xfrm>
            <a:off x="123185" y="5235331"/>
            <a:ext cx="486445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b="1">
                <a:solidFill>
                  <a:schemeClr val="tx2"/>
                </a:solidFill>
                <a:latin typeface="Arial" charset="0"/>
              </a:defRPr>
            </a:lvl1pPr>
            <a:lvl2pPr algn="ctr">
              <a:defRPr sz="2400" b="1">
                <a:solidFill>
                  <a:schemeClr val="tx2"/>
                </a:solidFill>
                <a:latin typeface="Arial" charset="0"/>
              </a:defRPr>
            </a:lvl2pPr>
            <a:lvl3pPr algn="ctr">
              <a:defRPr sz="2400" b="1">
                <a:solidFill>
                  <a:schemeClr val="tx2"/>
                </a:solidFill>
                <a:latin typeface="Arial" charset="0"/>
              </a:defRPr>
            </a:lvl3pPr>
            <a:lvl4pPr algn="ctr">
              <a:defRPr sz="2400" b="1">
                <a:solidFill>
                  <a:schemeClr val="tx2"/>
                </a:solidFill>
                <a:latin typeface="Arial" charset="0"/>
              </a:defRPr>
            </a:lvl4pPr>
            <a:lvl5pPr algn="ctr">
              <a:defRPr sz="2400" b="1">
                <a:solidFill>
                  <a:schemeClr val="tx2"/>
                </a:solidFill>
                <a:latin typeface="Arial" charset="0"/>
              </a:defRPr>
            </a:lvl5pPr>
            <a:lvl6pPr marL="457200" algn="ctr" fontAlgn="base">
              <a:spcBef>
                <a:spcPct val="0"/>
              </a:spcBef>
              <a:spcAft>
                <a:spcPct val="0"/>
              </a:spcAft>
              <a:defRPr sz="2400" b="1">
                <a:solidFill>
                  <a:schemeClr val="tx2"/>
                </a:solidFill>
                <a:latin typeface="Arial" charset="0"/>
              </a:defRPr>
            </a:lvl6pPr>
            <a:lvl7pPr marL="914400" algn="ctr" fontAlgn="base">
              <a:spcBef>
                <a:spcPct val="0"/>
              </a:spcBef>
              <a:spcAft>
                <a:spcPct val="0"/>
              </a:spcAft>
              <a:defRPr sz="2400" b="1">
                <a:solidFill>
                  <a:schemeClr val="tx2"/>
                </a:solidFill>
                <a:latin typeface="Arial" charset="0"/>
              </a:defRPr>
            </a:lvl7pPr>
            <a:lvl8pPr marL="1371600" algn="ctr" fontAlgn="base">
              <a:spcBef>
                <a:spcPct val="0"/>
              </a:spcBef>
              <a:spcAft>
                <a:spcPct val="0"/>
              </a:spcAft>
              <a:defRPr sz="2400" b="1">
                <a:solidFill>
                  <a:schemeClr val="tx2"/>
                </a:solidFill>
                <a:latin typeface="Arial" charset="0"/>
              </a:defRPr>
            </a:lvl8pPr>
            <a:lvl9pPr marL="1828800" algn="ctr" fontAlgn="base">
              <a:spcBef>
                <a:spcPct val="0"/>
              </a:spcBef>
              <a:spcAft>
                <a:spcPct val="0"/>
              </a:spcAft>
              <a:defRPr sz="2400" b="1">
                <a:solidFill>
                  <a:schemeClr val="tx2"/>
                </a:solidFill>
                <a:latin typeface="Arial" charset="0"/>
              </a:defRPr>
            </a:lvl9pPr>
          </a:lstStyle>
          <a:p>
            <a:r>
              <a:rPr lang="de-DE" altLang="de-DE" sz="2000" dirty="0">
                <a:solidFill>
                  <a:schemeClr val="tx1">
                    <a:lumMod val="75000"/>
                    <a:lumOff val="25000"/>
                  </a:schemeClr>
                </a:solidFill>
              </a:rPr>
              <a:t>Diffusionsoffene Unterspannbahn;</a:t>
            </a:r>
            <a:br>
              <a:rPr lang="de-DE" altLang="de-DE" sz="2000" dirty="0">
                <a:solidFill>
                  <a:schemeClr val="tx1">
                    <a:lumMod val="75000"/>
                    <a:lumOff val="25000"/>
                  </a:schemeClr>
                </a:solidFill>
              </a:rPr>
            </a:br>
            <a:r>
              <a:rPr lang="de-DE" altLang="de-DE" sz="2000" dirty="0">
                <a:solidFill>
                  <a:schemeClr val="tx1">
                    <a:lumMod val="75000"/>
                    <a:lumOff val="25000"/>
                  </a:schemeClr>
                </a:solidFill>
              </a:rPr>
              <a:t>Holzweichfaserplatte noch besser</a:t>
            </a:r>
          </a:p>
        </p:txBody>
      </p:sp>
      <p:sp>
        <p:nvSpPr>
          <p:cNvPr id="16" name="Line 19"/>
          <p:cNvSpPr>
            <a:spLocks noChangeShapeType="1"/>
          </p:cNvSpPr>
          <p:nvPr/>
        </p:nvSpPr>
        <p:spPr bwMode="auto">
          <a:xfrm flipV="1">
            <a:off x="2410558" y="4344987"/>
            <a:ext cx="322385" cy="890343"/>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 name="Line 19"/>
          <p:cNvSpPr>
            <a:spLocks noChangeShapeType="1"/>
          </p:cNvSpPr>
          <p:nvPr/>
        </p:nvSpPr>
        <p:spPr bwMode="auto">
          <a:xfrm flipV="1">
            <a:off x="6463812" y="4527550"/>
            <a:ext cx="470387" cy="812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Tree>
    <p:extLst>
      <p:ext uri="{BB962C8B-B14F-4D97-AF65-F5344CB8AC3E}">
        <p14:creationId xmlns:p14="http://schemas.microsoft.com/office/powerpoint/2010/main" val="1397993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Dach</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24" name="Rectangle 2"/>
          <p:cNvSpPr txBox="1">
            <a:spLocks noChangeArrowheads="1"/>
          </p:cNvSpPr>
          <p:nvPr/>
        </p:nvSpPr>
        <p:spPr>
          <a:xfrm>
            <a:off x="389339" y="798763"/>
            <a:ext cx="7221136"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Dämmung der Obersten Geschossdecke</a:t>
            </a:r>
          </a:p>
        </p:txBody>
      </p:sp>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52451" y="2706573"/>
            <a:ext cx="3705225" cy="2778918"/>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und Rainer Winkels</a:t>
            </a:r>
            <a:endParaRPr lang="de-DE" altLang="de-DE" sz="1200" dirty="0">
              <a:solidFill>
                <a:srgbClr val="000000"/>
              </a:solidFill>
            </a:endParaRPr>
          </a:p>
        </p:txBody>
      </p:sp>
      <p:pic>
        <p:nvPicPr>
          <p:cNvPr id="85401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6301" y="2706573"/>
            <a:ext cx="3468922" cy="277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txBox="1">
            <a:spLocks noChangeArrowheads="1"/>
          </p:cNvSpPr>
          <p:nvPr/>
        </p:nvSpPr>
        <p:spPr>
          <a:xfrm>
            <a:off x="408387" y="1741309"/>
            <a:ext cx="84403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000" b="1" dirty="0" smtClean="0">
                <a:solidFill>
                  <a:prstClr val="black">
                    <a:lumMod val="75000"/>
                    <a:lumOff val="25000"/>
                  </a:prstClr>
                </a:solidFill>
                <a:latin typeface="Arial" pitchFamily="34" charset="0"/>
                <a:cs typeface="Arial" pitchFamily="34" charset="0"/>
              </a:rPr>
              <a:t>Dämmung der Obersten Geschossdecke von oben (von der „Kaltseite“) mit ca. 18-24 cm Dämmstärke</a:t>
            </a:r>
          </a:p>
        </p:txBody>
      </p:sp>
    </p:spTree>
    <p:extLst>
      <p:ext uri="{BB962C8B-B14F-4D97-AF65-F5344CB8AC3E}">
        <p14:creationId xmlns:p14="http://schemas.microsoft.com/office/powerpoint/2010/main" val="3475864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ext Box 2"/>
          <p:cNvSpPr txBox="1">
            <a:spLocks noChangeArrowheads="1"/>
          </p:cNvSpPr>
          <p:nvPr/>
        </p:nvSpPr>
        <p:spPr bwMode="auto">
          <a:xfrm>
            <a:off x="1204548" y="1560513"/>
            <a:ext cx="3181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endParaRPr lang="de-DE" altLang="de-DE"/>
          </a:p>
        </p:txBody>
      </p:sp>
      <p:sp>
        <p:nvSpPr>
          <p:cNvPr id="768003" name="Rectangle 3"/>
          <p:cNvSpPr>
            <a:spLocks noChangeArrowheads="1"/>
          </p:cNvSpPr>
          <p:nvPr/>
        </p:nvSpPr>
        <p:spPr bwMode="auto">
          <a:xfrm>
            <a:off x="1767254" y="171926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de-DE"/>
          </a:p>
        </p:txBody>
      </p:sp>
      <p:pic>
        <p:nvPicPr>
          <p:cNvPr id="768040" name="Picture 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7437" y="109323"/>
            <a:ext cx="8642263" cy="659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41" name="Text Box 41"/>
          <p:cNvSpPr txBox="1">
            <a:spLocks noChangeArrowheads="1"/>
          </p:cNvSpPr>
          <p:nvPr/>
        </p:nvSpPr>
        <p:spPr bwMode="auto">
          <a:xfrm>
            <a:off x="387437" y="5262784"/>
            <a:ext cx="9144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000" b="1" dirty="0"/>
              <a:t>Gesamtkosten inkl. Neueindeckung: ca. 230,- €/m</a:t>
            </a:r>
            <a:r>
              <a:rPr lang="de-DE" altLang="de-DE" sz="2000" b="1" baseline="30000" dirty="0"/>
              <a:t>2</a:t>
            </a:r>
          </a:p>
          <a:p>
            <a:pPr>
              <a:spcBef>
                <a:spcPct val="20000"/>
              </a:spcBef>
            </a:pPr>
            <a:r>
              <a:rPr lang="de-DE" altLang="de-DE" sz="2000" b="1" dirty="0"/>
              <a:t>Dämmung: 14 cm zwischen und 10 cm auf den Sparren</a:t>
            </a:r>
          </a:p>
        </p:txBody>
      </p:sp>
      <p:sp>
        <p:nvSpPr>
          <p:cNvPr id="3" name="Titel 2"/>
          <p:cNvSpPr>
            <a:spLocks noGrp="1"/>
          </p:cNvSpPr>
          <p:nvPr>
            <p:ph type="title"/>
          </p:nvPr>
        </p:nvSpPr>
        <p:spPr/>
        <p:txBody>
          <a:bodyPr/>
          <a:lstStyle/>
          <a:p>
            <a:r>
              <a:rPr lang="de-DE" dirty="0" smtClean="0"/>
              <a:t>Dach</a:t>
            </a:r>
            <a:br>
              <a:rPr lang="de-DE" dirty="0" smtClean="0"/>
            </a:br>
            <a:endParaRPr lang="de-DE" dirty="0"/>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Kostenstruktur einer Dachsanierung</a:t>
            </a:r>
            <a:endParaRPr lang="de-DE" sz="2800" dirty="0">
              <a:solidFill>
                <a:prstClr val="black">
                  <a:lumMod val="75000"/>
                  <a:lumOff val="25000"/>
                </a:prstClr>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Text Box 2"/>
          <p:cNvSpPr txBox="1">
            <a:spLocks noChangeArrowheads="1"/>
          </p:cNvSpPr>
          <p:nvPr/>
        </p:nvSpPr>
        <p:spPr bwMode="auto">
          <a:xfrm>
            <a:off x="1204548" y="1560513"/>
            <a:ext cx="3181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spcBef>
                <a:spcPct val="50000"/>
              </a:spcBef>
            </a:pPr>
            <a:endParaRPr lang="de-DE" altLang="de-DE"/>
          </a:p>
        </p:txBody>
      </p:sp>
      <p:sp>
        <p:nvSpPr>
          <p:cNvPr id="768003" name="Rectangle 3"/>
          <p:cNvSpPr>
            <a:spLocks noChangeArrowheads="1"/>
          </p:cNvSpPr>
          <p:nvPr/>
        </p:nvSpPr>
        <p:spPr bwMode="auto">
          <a:xfrm>
            <a:off x="1767254" y="171926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de-DE"/>
          </a:p>
        </p:txBody>
      </p:sp>
      <p:sp>
        <p:nvSpPr>
          <p:cNvPr id="3" name="Titel 2"/>
          <p:cNvSpPr>
            <a:spLocks noGrp="1"/>
          </p:cNvSpPr>
          <p:nvPr>
            <p:ph type="title"/>
          </p:nvPr>
        </p:nvSpPr>
        <p:spPr/>
        <p:txBody>
          <a:bodyPr/>
          <a:lstStyle/>
          <a:p>
            <a:r>
              <a:rPr lang="de-DE" dirty="0" smtClean="0"/>
              <a:t>Dach</a:t>
            </a:r>
            <a:br>
              <a:rPr lang="de-DE" dirty="0" smtClean="0"/>
            </a:br>
            <a:endParaRPr lang="de-DE" dirty="0"/>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Kostenstruktur einer Dachsanierung</a:t>
            </a:r>
            <a:endParaRPr lang="de-DE" sz="2800" dirty="0">
              <a:solidFill>
                <a:prstClr val="black">
                  <a:lumMod val="75000"/>
                  <a:lumOff val="25000"/>
                </a:prstClr>
              </a:solidFill>
              <a:latin typeface="Arial" pitchFamily="34" charset="0"/>
              <a:cs typeface="Arial" pitchFamily="34" charset="0"/>
            </a:endParaRPr>
          </a:p>
        </p:txBody>
      </p:sp>
      <p:sp>
        <p:nvSpPr>
          <p:cNvPr id="8" name="Text Box 4"/>
          <p:cNvSpPr txBox="1">
            <a:spLocks noChangeArrowheads="1"/>
          </p:cNvSpPr>
          <p:nvPr/>
        </p:nvSpPr>
        <p:spPr bwMode="auto">
          <a:xfrm>
            <a:off x="896265" y="1763610"/>
            <a:ext cx="7273958"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indent="384175" defTabSz="384175">
              <a:defRPr sz="2400">
                <a:solidFill>
                  <a:schemeClr val="tx1"/>
                </a:solidFill>
                <a:latin typeface="Times New Roman" pitchFamily="18" charset="0"/>
              </a:defRPr>
            </a:lvl1pPr>
            <a:lvl2pPr marL="666750" defTabSz="384175">
              <a:defRPr sz="2400">
                <a:solidFill>
                  <a:schemeClr val="tx1"/>
                </a:solidFill>
                <a:latin typeface="Times New Roman" pitchFamily="18" charset="0"/>
              </a:defRPr>
            </a:lvl2pPr>
            <a:lvl3pPr defTabSz="384175">
              <a:defRPr sz="2400">
                <a:solidFill>
                  <a:schemeClr val="tx1"/>
                </a:solidFill>
                <a:latin typeface="Times New Roman" pitchFamily="18" charset="0"/>
              </a:defRPr>
            </a:lvl3pPr>
            <a:lvl4pPr defTabSz="384175">
              <a:defRPr sz="2400">
                <a:solidFill>
                  <a:schemeClr val="tx1"/>
                </a:solidFill>
                <a:latin typeface="Times New Roman" pitchFamily="18" charset="0"/>
              </a:defRPr>
            </a:lvl4pPr>
            <a:lvl5pPr defTabSz="384175">
              <a:defRPr sz="2400">
                <a:solidFill>
                  <a:schemeClr val="tx1"/>
                </a:solidFill>
                <a:latin typeface="Times New Roman" pitchFamily="18" charset="0"/>
              </a:defRPr>
            </a:lvl5pPr>
            <a:lvl6pPr defTabSz="384175" fontAlgn="base">
              <a:spcBef>
                <a:spcPct val="0"/>
              </a:spcBef>
              <a:spcAft>
                <a:spcPct val="0"/>
              </a:spcAft>
              <a:defRPr sz="2400">
                <a:solidFill>
                  <a:schemeClr val="tx1"/>
                </a:solidFill>
                <a:latin typeface="Times New Roman" pitchFamily="18" charset="0"/>
              </a:defRPr>
            </a:lvl6pPr>
            <a:lvl7pPr defTabSz="384175" fontAlgn="base">
              <a:spcBef>
                <a:spcPct val="0"/>
              </a:spcBef>
              <a:spcAft>
                <a:spcPct val="0"/>
              </a:spcAft>
              <a:defRPr sz="2400">
                <a:solidFill>
                  <a:schemeClr val="tx1"/>
                </a:solidFill>
                <a:latin typeface="Times New Roman" pitchFamily="18" charset="0"/>
              </a:defRPr>
            </a:lvl7pPr>
            <a:lvl8pPr defTabSz="384175" fontAlgn="base">
              <a:spcBef>
                <a:spcPct val="0"/>
              </a:spcBef>
              <a:spcAft>
                <a:spcPct val="0"/>
              </a:spcAft>
              <a:defRPr sz="2400">
                <a:solidFill>
                  <a:schemeClr val="tx1"/>
                </a:solidFill>
                <a:latin typeface="Times New Roman" pitchFamily="18" charset="0"/>
              </a:defRPr>
            </a:lvl8pPr>
            <a:lvl9pPr defTabSz="384175" fontAlgn="base">
              <a:spcBef>
                <a:spcPct val="0"/>
              </a:spcBef>
              <a:spcAft>
                <a:spcPct val="0"/>
              </a:spcAft>
              <a:defRPr sz="2400">
                <a:solidFill>
                  <a:schemeClr val="tx1"/>
                </a:solidFill>
                <a:latin typeface="Times New Roman" pitchFamily="18" charset="0"/>
              </a:defRPr>
            </a:lvl9pPr>
          </a:lstStyle>
          <a:p>
            <a:pPr marL="342900" indent="-342900">
              <a:buClr>
                <a:schemeClr val="tx1">
                  <a:lumMod val="75000"/>
                  <a:lumOff val="25000"/>
                </a:schemeClr>
              </a:buClr>
              <a:buFont typeface="Arial" pitchFamily="34" charset="0"/>
              <a:buChar char="•"/>
            </a:pPr>
            <a:r>
              <a:rPr lang="de-DE" altLang="de-DE" dirty="0">
                <a:latin typeface="Arial" charset="0"/>
                <a:cs typeface="Times New Roman" pitchFamily="18" charset="0"/>
              </a:rPr>
              <a:t>Der Lohnkostenanteil beträgt rund 60 %</a:t>
            </a:r>
          </a:p>
          <a:p>
            <a:pPr marL="342900" indent="-342900">
              <a:spcBef>
                <a:spcPts val="1200"/>
              </a:spcBef>
              <a:buClr>
                <a:schemeClr val="tx1">
                  <a:lumMod val="75000"/>
                  <a:lumOff val="25000"/>
                </a:schemeClr>
              </a:buClr>
              <a:buFont typeface="Arial" pitchFamily="34" charset="0"/>
              <a:buChar char="•"/>
            </a:pPr>
            <a:r>
              <a:rPr lang="de-DE" altLang="de-DE" dirty="0">
                <a:latin typeface="Arial" charset="0"/>
                <a:cs typeface="Times New Roman" pitchFamily="18" charset="0"/>
              </a:rPr>
              <a:t>Die Kosten einer insgesamt </a:t>
            </a:r>
            <a:r>
              <a:rPr lang="de-DE" altLang="de-DE" b="1" dirty="0">
                <a:solidFill>
                  <a:srgbClr val="C00000"/>
                </a:solidFill>
                <a:latin typeface="Arial" charset="0"/>
                <a:cs typeface="Times New Roman" pitchFamily="18" charset="0"/>
              </a:rPr>
              <a:t>20 cm </a:t>
            </a:r>
            <a:r>
              <a:rPr lang="de-DE" altLang="de-DE" dirty="0">
                <a:latin typeface="Arial" charset="0"/>
                <a:cs typeface="Times New Roman" pitchFamily="18" charset="0"/>
              </a:rPr>
              <a:t>starken Dämmung </a:t>
            </a:r>
            <a:r>
              <a:rPr lang="de-DE" altLang="de-DE" b="1" dirty="0">
                <a:solidFill>
                  <a:srgbClr val="C00000"/>
                </a:solidFill>
                <a:latin typeface="Arial" charset="0"/>
                <a:cs typeface="Times New Roman" pitchFamily="18" charset="0"/>
              </a:rPr>
              <a:t>zwischen und unter den Sparren </a:t>
            </a:r>
            <a:r>
              <a:rPr lang="de-DE" altLang="de-DE" dirty="0">
                <a:latin typeface="Arial" charset="0"/>
                <a:cs typeface="Times New Roman" pitchFamily="18" charset="0"/>
              </a:rPr>
              <a:t>des Spitzbodens und der Abseiten </a:t>
            </a:r>
            <a:r>
              <a:rPr lang="de-DE" altLang="de-DE" dirty="0" smtClean="0">
                <a:latin typeface="Arial" charset="0"/>
                <a:cs typeface="Times New Roman" pitchFamily="18" charset="0"/>
              </a:rPr>
              <a:t>inkl</a:t>
            </a:r>
            <a:r>
              <a:rPr lang="de-DE" altLang="de-DE" dirty="0">
                <a:latin typeface="Arial" charset="0"/>
                <a:cs typeface="Times New Roman" pitchFamily="18" charset="0"/>
              </a:rPr>
              <a:t>. Luftdichtheit liegen bei 60,- bis 70,- € </a:t>
            </a:r>
            <a:r>
              <a:rPr lang="de-DE" altLang="de-DE" dirty="0" smtClean="0">
                <a:latin typeface="Arial" charset="0"/>
                <a:cs typeface="Times New Roman" pitchFamily="18" charset="0"/>
              </a:rPr>
              <a:t>(</a:t>
            </a:r>
            <a:r>
              <a:rPr lang="de-DE" altLang="de-DE" dirty="0">
                <a:latin typeface="Arial" charset="0"/>
                <a:cs typeface="Times New Roman" pitchFamily="18" charset="0"/>
              </a:rPr>
              <a:t>ohne Innenverkleidung und Dachneueindeckung) bei Ausführung durch eine Fachfirma. </a:t>
            </a:r>
            <a:endParaRPr lang="de-DE" altLang="de-DE" dirty="0" smtClean="0">
              <a:latin typeface="Arial" charset="0"/>
              <a:cs typeface="Times New Roman" pitchFamily="18" charset="0"/>
            </a:endParaRPr>
          </a:p>
          <a:p>
            <a:pPr marL="342900" indent="-342900">
              <a:spcBef>
                <a:spcPts val="1200"/>
              </a:spcBef>
              <a:buClr>
                <a:schemeClr val="tx1">
                  <a:lumMod val="75000"/>
                  <a:lumOff val="25000"/>
                </a:schemeClr>
              </a:buClr>
              <a:buFont typeface="Arial" pitchFamily="34" charset="0"/>
              <a:buChar char="•"/>
            </a:pPr>
            <a:r>
              <a:rPr lang="de-DE" altLang="de-DE" b="1" dirty="0" smtClean="0">
                <a:latin typeface="Arial" charset="0"/>
                <a:cs typeface="Times New Roman" pitchFamily="18" charset="0"/>
              </a:rPr>
              <a:t>Bei </a:t>
            </a:r>
            <a:r>
              <a:rPr lang="de-DE" altLang="de-DE" b="1" dirty="0">
                <a:latin typeface="Arial" charset="0"/>
                <a:cs typeface="Times New Roman" pitchFamily="18" charset="0"/>
              </a:rPr>
              <a:t>einem Einfamilienhaus mit einer Dachfläche von 150 m</a:t>
            </a:r>
            <a:r>
              <a:rPr lang="de-DE" altLang="de-DE" b="1" baseline="30000" dirty="0">
                <a:latin typeface="Arial" charset="0"/>
                <a:cs typeface="Times New Roman" pitchFamily="18" charset="0"/>
              </a:rPr>
              <a:t>2</a:t>
            </a:r>
            <a:r>
              <a:rPr lang="de-DE" altLang="de-DE" b="1" dirty="0">
                <a:latin typeface="Arial" charset="0"/>
                <a:cs typeface="Times New Roman" pitchFamily="18" charset="0"/>
              </a:rPr>
              <a:t> ergibt das insgesamt </a:t>
            </a:r>
            <a:r>
              <a:rPr lang="de-DE" altLang="de-DE" b="1" dirty="0" smtClean="0">
                <a:latin typeface="Arial" charset="0"/>
                <a:cs typeface="Times New Roman" pitchFamily="18" charset="0"/>
              </a:rPr>
              <a:t>9.000</a:t>
            </a:r>
            <a:r>
              <a:rPr lang="de-DE" altLang="de-DE" b="1" dirty="0">
                <a:latin typeface="Arial" charset="0"/>
                <a:cs typeface="Times New Roman" pitchFamily="18" charset="0"/>
              </a:rPr>
              <a:t>,- € bis </a:t>
            </a:r>
            <a:r>
              <a:rPr lang="de-DE" altLang="de-DE" b="1" dirty="0" smtClean="0">
                <a:latin typeface="Arial" charset="0"/>
                <a:cs typeface="Times New Roman" pitchFamily="18" charset="0"/>
              </a:rPr>
              <a:t>10.500</a:t>
            </a:r>
            <a:r>
              <a:rPr lang="de-DE" altLang="de-DE" b="1" dirty="0">
                <a:latin typeface="Arial" charset="0"/>
                <a:cs typeface="Times New Roman" pitchFamily="18" charset="0"/>
              </a:rPr>
              <a:t>,- €.</a:t>
            </a:r>
            <a:endParaRPr lang="de-DE" altLang="de-DE" b="1" dirty="0">
              <a:latin typeface="Arial" charset="0"/>
            </a:endParaRPr>
          </a:p>
        </p:txBody>
      </p:sp>
    </p:spTree>
    <p:extLst>
      <p:ext uri="{BB962C8B-B14F-4D97-AF65-F5344CB8AC3E}">
        <p14:creationId xmlns:p14="http://schemas.microsoft.com/office/powerpoint/2010/main" val="2488825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r>
              <a:rPr lang="de-DE" altLang="de-DE" dirty="0"/>
              <a:t>Guter </a:t>
            </a:r>
            <a:r>
              <a:rPr lang="de-DE" altLang="de-DE" dirty="0" smtClean="0"/>
              <a:t>Wärmeschutz</a:t>
            </a:r>
            <a:br>
              <a:rPr lang="de-DE" altLang="de-DE" dirty="0" smtClean="0"/>
            </a:br>
            <a:endParaRPr lang="de-DE" altLang="de-DE" dirty="0"/>
          </a:p>
        </p:txBody>
      </p:sp>
      <p:pic>
        <p:nvPicPr>
          <p:cNvPr id="770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5078" y="1520599"/>
            <a:ext cx="6492554" cy="457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0052" name="Text Box 4"/>
          <p:cNvSpPr txBox="1">
            <a:spLocks noChangeArrowheads="1"/>
          </p:cNvSpPr>
          <p:nvPr/>
        </p:nvSpPr>
        <p:spPr bwMode="auto">
          <a:xfrm>
            <a:off x="576410" y="6447311"/>
            <a:ext cx="569741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200" dirty="0"/>
              <a:t>Quelle: Impulsprogramm Hessen</a:t>
            </a:r>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prstClr val="black">
                    <a:lumMod val="75000"/>
                    <a:lumOff val="25000"/>
                  </a:prstClr>
                </a:solidFill>
                <a:latin typeface="Arial" pitchFamily="34" charset="0"/>
                <a:cs typeface="Arial" pitchFamily="34" charset="0"/>
              </a:rPr>
              <a:t>- Qualität die man sieht</a:t>
            </a:r>
            <a:endParaRPr lang="de-DE" sz="2800" dirty="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889205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tLang="de-DE" sz="2800" dirty="0" smtClean="0">
                <a:solidFill>
                  <a:schemeClr val="tx1">
                    <a:lumMod val="75000"/>
                    <a:lumOff val="25000"/>
                  </a:schemeClr>
                </a:solidFill>
              </a:rPr>
              <a:t>Energiekosten</a:t>
            </a:r>
            <a:br>
              <a:rPr lang="de-DE" altLang="de-DE" sz="2800" dirty="0" smtClean="0">
                <a:solidFill>
                  <a:schemeClr val="tx1">
                    <a:lumMod val="75000"/>
                    <a:lumOff val="25000"/>
                  </a:schemeClr>
                </a:solidFill>
              </a:rPr>
            </a:br>
            <a:endParaRPr lang="de-DE" altLang="de-DE" sz="2800" dirty="0">
              <a:solidFill>
                <a:schemeClr val="tx1">
                  <a:lumMod val="75000"/>
                  <a:lumOff val="25000"/>
                </a:schemeClr>
              </a:solidFill>
            </a:endParaRPr>
          </a:p>
        </p:txBody>
      </p:sp>
      <p:sp>
        <p:nvSpPr>
          <p:cNvPr id="6" name="Rectangle 2"/>
          <p:cNvSpPr txBox="1">
            <a:spLocks noChangeArrowheads="1"/>
          </p:cNvSpPr>
          <p:nvPr/>
        </p:nvSpPr>
        <p:spPr>
          <a:xfrm>
            <a:off x="1135064" y="1563689"/>
            <a:ext cx="6694486" cy="405606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FF3300"/>
              </a:buClr>
              <a:buFont typeface="Wingdings" pitchFamily="2" charset="2"/>
              <a:buNone/>
            </a:pPr>
            <a:r>
              <a:rPr lang="de-DE" altLang="de-DE" sz="2400" b="1" dirty="0" smtClean="0">
                <a:solidFill>
                  <a:srgbClr val="FFC000"/>
                </a:solidFill>
                <a:latin typeface="Arial" pitchFamily="34" charset="0"/>
                <a:cs typeface="Arial" pitchFamily="34" charset="0"/>
              </a:rPr>
              <a:t>Beispiel Einfamilienhaus mit 150 m</a:t>
            </a:r>
            <a:r>
              <a:rPr lang="de-DE" altLang="de-DE" sz="2400" b="1" baseline="30000" dirty="0" smtClean="0">
                <a:solidFill>
                  <a:srgbClr val="FFC000"/>
                </a:solidFill>
                <a:latin typeface="Arial" pitchFamily="34" charset="0"/>
                <a:cs typeface="Arial" pitchFamily="34" charset="0"/>
              </a:rPr>
              <a:t>2</a:t>
            </a:r>
          </a:p>
          <a:p>
            <a:pPr>
              <a:spcBef>
                <a:spcPts val="1200"/>
              </a:spcBef>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Erdgasverbrauch </a:t>
            </a:r>
            <a:r>
              <a:rPr lang="de-DE" altLang="de-DE" sz="2400" dirty="0" smtClean="0">
                <a:solidFill>
                  <a:schemeClr val="tx1">
                    <a:lumMod val="75000"/>
                    <a:lumOff val="25000"/>
                  </a:schemeClr>
                </a:solidFill>
                <a:latin typeface="Arial" pitchFamily="34" charset="0"/>
                <a:cs typeface="Arial" pitchFamily="34" charset="0"/>
              </a:rPr>
              <a:t>30.000 kWh </a:t>
            </a:r>
            <a:br>
              <a:rPr lang="de-DE" altLang="de-DE" sz="2400" dirty="0" smtClean="0">
                <a:solidFill>
                  <a:schemeClr val="tx1">
                    <a:lumMod val="75000"/>
                    <a:lumOff val="25000"/>
                  </a:schemeClr>
                </a:solidFill>
                <a:latin typeface="Arial" pitchFamily="34" charset="0"/>
                <a:cs typeface="Arial" pitchFamily="34" charset="0"/>
              </a:rPr>
            </a:br>
            <a:r>
              <a:rPr lang="de-DE" altLang="de-DE" sz="2400" dirty="0" smtClean="0">
                <a:solidFill>
                  <a:schemeClr val="tx1">
                    <a:lumMod val="75000"/>
                    <a:lumOff val="25000"/>
                  </a:schemeClr>
                </a:solidFill>
                <a:latin typeface="Arial" pitchFamily="34" charset="0"/>
                <a:cs typeface="Arial" pitchFamily="34" charset="0"/>
              </a:rPr>
              <a:t>für Heizung und Warmwasser</a:t>
            </a:r>
            <a:br>
              <a:rPr lang="de-DE" altLang="de-DE" sz="2400" dirty="0" smtClean="0">
                <a:solidFill>
                  <a:schemeClr val="tx1">
                    <a:lumMod val="75000"/>
                    <a:lumOff val="25000"/>
                  </a:schemeClr>
                </a:solidFill>
                <a:latin typeface="Arial" pitchFamily="34" charset="0"/>
                <a:cs typeface="Arial" pitchFamily="34" charset="0"/>
              </a:rPr>
            </a:br>
            <a:r>
              <a:rPr lang="de-DE" altLang="de-DE" sz="2400" dirty="0" smtClean="0">
                <a:solidFill>
                  <a:schemeClr val="tx1">
                    <a:lumMod val="75000"/>
                    <a:lumOff val="25000"/>
                  </a:schemeClr>
                </a:solidFill>
                <a:latin typeface="Arial" pitchFamily="34" charset="0"/>
                <a:cs typeface="Arial" pitchFamily="34" charset="0"/>
              </a:rPr>
              <a:t>Kosten: 6 </a:t>
            </a:r>
            <a:r>
              <a:rPr lang="de-DE" altLang="de-DE" sz="2400" dirty="0" err="1" smtClean="0">
                <a:solidFill>
                  <a:schemeClr val="tx1">
                    <a:lumMod val="75000"/>
                    <a:lumOff val="25000"/>
                  </a:schemeClr>
                </a:solidFill>
                <a:latin typeface="Arial" pitchFamily="34" charset="0"/>
                <a:cs typeface="Arial" pitchFamily="34" charset="0"/>
              </a:rPr>
              <a:t>Ct</a:t>
            </a:r>
            <a:r>
              <a:rPr lang="de-DE" altLang="de-DE" sz="2400" dirty="0" smtClean="0">
                <a:solidFill>
                  <a:schemeClr val="tx1">
                    <a:lumMod val="75000"/>
                    <a:lumOff val="25000"/>
                  </a:schemeClr>
                </a:solidFill>
                <a:latin typeface="Arial" pitchFamily="34" charset="0"/>
                <a:cs typeface="Arial" pitchFamily="34" charset="0"/>
              </a:rPr>
              <a:t>/kWh, 130,-E GP			      									 	1.930,- €</a:t>
            </a:r>
          </a:p>
          <a:p>
            <a:pPr>
              <a:buClr>
                <a:srgbClr val="FF3300"/>
              </a:buClr>
              <a:buFont typeface="Wingdings" pitchFamily="2" charset="2"/>
              <a:buNone/>
            </a:pPr>
            <a:r>
              <a:rPr lang="de-DE" altLang="de-DE" sz="2400" b="1" dirty="0" smtClean="0">
                <a:solidFill>
                  <a:schemeClr val="tx1">
                    <a:lumMod val="75000"/>
                    <a:lumOff val="25000"/>
                  </a:schemeClr>
                </a:solidFill>
                <a:latin typeface="Arial" pitchFamily="34" charset="0"/>
                <a:cs typeface="Arial" pitchFamily="34" charset="0"/>
              </a:rPr>
              <a:t>Stromverbrauch </a:t>
            </a:r>
            <a:r>
              <a:rPr lang="de-DE" altLang="de-DE" sz="2400" dirty="0" smtClean="0">
                <a:solidFill>
                  <a:schemeClr val="tx1">
                    <a:lumMod val="75000"/>
                    <a:lumOff val="25000"/>
                  </a:schemeClr>
                </a:solidFill>
                <a:latin typeface="Arial" pitchFamily="34" charset="0"/>
                <a:cs typeface="Arial" pitchFamily="34" charset="0"/>
              </a:rPr>
              <a:t>4.000 kWh</a:t>
            </a:r>
            <a:br>
              <a:rPr lang="de-DE" altLang="de-DE" sz="2400" dirty="0" smtClean="0">
                <a:solidFill>
                  <a:schemeClr val="tx1">
                    <a:lumMod val="75000"/>
                    <a:lumOff val="25000"/>
                  </a:schemeClr>
                </a:solidFill>
                <a:latin typeface="Arial" pitchFamily="34" charset="0"/>
                <a:cs typeface="Arial" pitchFamily="34" charset="0"/>
              </a:rPr>
            </a:br>
            <a:r>
              <a:rPr lang="de-DE" altLang="de-DE" sz="2400" dirty="0" smtClean="0">
                <a:solidFill>
                  <a:schemeClr val="tx1">
                    <a:lumMod val="75000"/>
                    <a:lumOff val="25000"/>
                  </a:schemeClr>
                </a:solidFill>
                <a:latin typeface="Arial" pitchFamily="34" charset="0"/>
                <a:cs typeface="Arial" pitchFamily="34" charset="0"/>
              </a:rPr>
              <a:t>Kosten: 28 </a:t>
            </a:r>
            <a:r>
              <a:rPr lang="de-DE" altLang="de-DE" sz="2400" dirty="0" err="1" smtClean="0">
                <a:solidFill>
                  <a:schemeClr val="tx1">
                    <a:lumMod val="75000"/>
                    <a:lumOff val="25000"/>
                  </a:schemeClr>
                </a:solidFill>
                <a:latin typeface="Arial" pitchFamily="34" charset="0"/>
                <a:cs typeface="Arial" pitchFamily="34" charset="0"/>
              </a:rPr>
              <a:t>Ct</a:t>
            </a:r>
            <a:r>
              <a:rPr lang="de-DE" altLang="de-DE" sz="2400" dirty="0" smtClean="0">
                <a:solidFill>
                  <a:schemeClr val="tx1">
                    <a:lumMod val="75000"/>
                    <a:lumOff val="25000"/>
                  </a:schemeClr>
                </a:solidFill>
                <a:latin typeface="Arial" pitchFamily="34" charset="0"/>
                <a:cs typeface="Arial" pitchFamily="34" charset="0"/>
              </a:rPr>
              <a:t>/kWh + 100,- € GP</a:t>
            </a:r>
            <a:br>
              <a:rPr lang="de-DE" altLang="de-DE" sz="2400" dirty="0" smtClean="0">
                <a:solidFill>
                  <a:schemeClr val="tx1">
                    <a:lumMod val="75000"/>
                    <a:lumOff val="25000"/>
                  </a:schemeClr>
                </a:solidFill>
                <a:latin typeface="Arial" pitchFamily="34" charset="0"/>
                <a:cs typeface="Arial" pitchFamily="34" charset="0"/>
              </a:rPr>
            </a:br>
            <a:r>
              <a:rPr lang="de-DE" altLang="de-DE" sz="2400" dirty="0" smtClean="0">
                <a:solidFill>
                  <a:schemeClr val="tx1">
                    <a:lumMod val="75000"/>
                    <a:lumOff val="25000"/>
                  </a:schemeClr>
                </a:solidFill>
                <a:latin typeface="Arial" pitchFamily="34" charset="0"/>
                <a:cs typeface="Arial" pitchFamily="34" charset="0"/>
              </a:rPr>
              <a:t>						                 1.220,- € </a:t>
            </a:r>
          </a:p>
          <a:p>
            <a:pPr>
              <a:buClr>
                <a:srgbClr val="FF3300"/>
              </a:buClr>
              <a:buFont typeface="Wingdings" pitchFamily="2" charset="2"/>
              <a:buNone/>
            </a:pPr>
            <a:r>
              <a:rPr lang="de-DE" altLang="de-DE" sz="2400" b="1" i="1" dirty="0" smtClean="0">
                <a:solidFill>
                  <a:schemeClr val="tx1">
                    <a:lumMod val="75000"/>
                    <a:lumOff val="25000"/>
                  </a:schemeClr>
                </a:solidFill>
                <a:latin typeface="Arial" pitchFamily="34" charset="0"/>
                <a:cs typeface="Arial" pitchFamily="34" charset="0"/>
              </a:rPr>
              <a:t>Energiekosten pro Jahr: 	      3.150,- €</a:t>
            </a:r>
          </a:p>
          <a:p>
            <a:pPr>
              <a:buClr>
                <a:srgbClr val="FF3300"/>
              </a:buClr>
              <a:buNone/>
            </a:pPr>
            <a:r>
              <a:rPr lang="de-DE" altLang="de-DE" sz="2400" b="1" i="1" dirty="0">
                <a:solidFill>
                  <a:schemeClr val="tx1">
                    <a:lumMod val="75000"/>
                    <a:lumOff val="25000"/>
                  </a:schemeClr>
                </a:solidFill>
                <a:latin typeface="Arial" pitchFamily="34" charset="0"/>
                <a:cs typeface="Arial" pitchFamily="34" charset="0"/>
              </a:rPr>
              <a:t>Über 20 Jahre </a:t>
            </a:r>
            <a:r>
              <a:rPr lang="de-DE" altLang="de-DE" sz="2400" b="1" i="1" dirty="0" smtClean="0">
                <a:solidFill>
                  <a:schemeClr val="tx1">
                    <a:lumMod val="75000"/>
                    <a:lumOff val="25000"/>
                  </a:schemeClr>
                </a:solidFill>
                <a:latin typeface="Arial" pitchFamily="34" charset="0"/>
                <a:cs typeface="Arial" pitchFamily="34" charset="0"/>
              </a:rPr>
              <a:t>mindestens: 61.460</a:t>
            </a:r>
            <a:r>
              <a:rPr lang="de-DE" altLang="de-DE" sz="2400" b="1" i="1" dirty="0">
                <a:solidFill>
                  <a:schemeClr val="tx1">
                    <a:lumMod val="75000"/>
                    <a:lumOff val="25000"/>
                  </a:schemeClr>
                </a:solidFill>
                <a:latin typeface="Arial" pitchFamily="34" charset="0"/>
                <a:cs typeface="Arial" pitchFamily="34" charset="0"/>
              </a:rPr>
              <a:t>,- €</a:t>
            </a:r>
          </a:p>
          <a:p>
            <a:pPr>
              <a:buClr>
                <a:srgbClr val="FF3300"/>
              </a:buClr>
              <a:buFont typeface="Wingdings" pitchFamily="2" charset="2"/>
              <a:buNone/>
            </a:pPr>
            <a:endParaRPr lang="de-DE" altLang="de-DE" sz="2400" b="1" i="1" dirty="0" smtClean="0">
              <a:solidFill>
                <a:schemeClr val="tx1">
                  <a:lumMod val="75000"/>
                  <a:lumOff val="25000"/>
                </a:schemeClr>
              </a:solidFill>
              <a:latin typeface="Arial" pitchFamily="34" charset="0"/>
              <a:cs typeface="Arial" pitchFamily="34" charset="0"/>
            </a:endParaRPr>
          </a:p>
        </p:txBody>
      </p:sp>
      <p:sp>
        <p:nvSpPr>
          <p:cNvPr id="8" name="Line 3"/>
          <p:cNvSpPr>
            <a:spLocks noChangeShapeType="1"/>
          </p:cNvSpPr>
          <p:nvPr/>
        </p:nvSpPr>
        <p:spPr bwMode="auto">
          <a:xfrm>
            <a:off x="4056918" y="3298825"/>
            <a:ext cx="1100503"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9" name="Line 3"/>
          <p:cNvSpPr>
            <a:spLocks noChangeShapeType="1"/>
          </p:cNvSpPr>
          <p:nvPr/>
        </p:nvSpPr>
        <p:spPr bwMode="auto">
          <a:xfrm>
            <a:off x="4056918" y="4483100"/>
            <a:ext cx="1100503" cy="0"/>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7" name="Rectangle 2"/>
          <p:cNvSpPr txBox="1">
            <a:spLocks noChangeArrowheads="1"/>
          </p:cNvSpPr>
          <p:nvPr/>
        </p:nvSpPr>
        <p:spPr>
          <a:xfrm>
            <a:off x="389338" y="798763"/>
            <a:ext cx="6830612"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de-DE" altLang="de-DE" sz="2800" dirty="0" smtClean="0">
                <a:solidFill>
                  <a:schemeClr val="tx1">
                    <a:lumMod val="75000"/>
                    <a:lumOff val="25000"/>
                  </a:schemeClr>
                </a:solidFill>
                <a:latin typeface="Arial" pitchFamily="34" charset="0"/>
                <a:cs typeface="Arial" pitchFamily="34" charset="0"/>
              </a:rPr>
              <a:t>Und was </a:t>
            </a:r>
            <a:r>
              <a:rPr lang="de-DE" altLang="de-DE" sz="2800" dirty="0">
                <a:solidFill>
                  <a:schemeClr val="tx1">
                    <a:lumMod val="75000"/>
                    <a:lumOff val="25000"/>
                  </a:schemeClr>
                </a:solidFill>
                <a:latin typeface="Arial" pitchFamily="34" charset="0"/>
                <a:cs typeface="Arial" pitchFamily="34" charset="0"/>
              </a:rPr>
              <a:t>kostet das konkret im Jahr?</a:t>
            </a:r>
            <a:endParaRPr lang="de-DE" sz="28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prstGeom prst="rect">
            <a:avLst/>
          </a:prstGeom>
        </p:spPr>
        <p:txBody>
          <a:bodyPr/>
          <a:lstStyle/>
          <a:p>
            <a:pPr eaLnBrk="1" hangingPunct="1"/>
            <a:r>
              <a:rPr lang="de-DE" sz="2800" dirty="0" smtClean="0">
                <a:solidFill>
                  <a:schemeClr val="tx1">
                    <a:lumMod val="75000"/>
                    <a:lumOff val="25000"/>
                  </a:schemeClr>
                </a:solidFill>
              </a:rPr>
              <a:t>Keller</a:t>
            </a:r>
            <a:br>
              <a:rPr lang="de-DE" sz="2800" dirty="0" smtClean="0">
                <a:solidFill>
                  <a:schemeClr val="tx1">
                    <a:lumMod val="75000"/>
                    <a:lumOff val="25000"/>
                  </a:schemeClr>
                </a:solidFill>
              </a:rPr>
            </a:br>
            <a:endParaRPr lang="de-DE" sz="2800" dirty="0" smtClean="0">
              <a:solidFill>
                <a:schemeClr val="tx1">
                  <a:lumMod val="75000"/>
                  <a:lumOff val="25000"/>
                </a:schemeClr>
              </a:solidFill>
            </a:endParaRPr>
          </a:p>
        </p:txBody>
      </p:sp>
      <p:sp>
        <p:nvSpPr>
          <p:cNvPr id="24"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Dämmung der Kellerdecke</a:t>
            </a:r>
          </a:p>
        </p:txBody>
      </p:sp>
      <p:sp>
        <p:nvSpPr>
          <p:cNvPr id="55" name="Rectangle 2"/>
          <p:cNvSpPr txBox="1">
            <a:spLocks noChangeArrowheads="1"/>
          </p:cNvSpPr>
          <p:nvPr/>
        </p:nvSpPr>
        <p:spPr>
          <a:xfrm>
            <a:off x="408387" y="1741309"/>
            <a:ext cx="8440337"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000" b="1" dirty="0" smtClean="0">
                <a:solidFill>
                  <a:prstClr val="black">
                    <a:lumMod val="75000"/>
                    <a:lumOff val="25000"/>
                  </a:prstClr>
                </a:solidFill>
                <a:latin typeface="Arial" pitchFamily="34" charset="0"/>
                <a:cs typeface="Arial" pitchFamily="34" charset="0"/>
              </a:rPr>
              <a:t>Anbringen von 8-12 cm dicken Dämmplatten von unten an die Kellerdecke (Dämmung von der „Kaltseite“) </a:t>
            </a:r>
          </a:p>
        </p:txBody>
      </p:sp>
      <p:pic>
        <p:nvPicPr>
          <p:cNvPr id="7" name="Picture 5" descr="Kellerdeckendämmung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253" y="2709485"/>
            <a:ext cx="3593123" cy="2695277"/>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p:cNvSpPr txBox="1">
            <a:spLocks noChangeArrowheads="1"/>
          </p:cNvSpPr>
          <p:nvPr/>
        </p:nvSpPr>
        <p:spPr bwMode="auto">
          <a:xfrm>
            <a:off x="478257" y="5566676"/>
            <a:ext cx="8599067" cy="75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defTabSz="282575">
              <a:defRPr sz="2400">
                <a:solidFill>
                  <a:schemeClr val="tx1"/>
                </a:solidFill>
                <a:latin typeface="Times New Roman" pitchFamily="18" charset="0"/>
              </a:defRPr>
            </a:lvl1pPr>
            <a:lvl2pPr marL="473075" defTabSz="282575">
              <a:defRPr sz="2400">
                <a:solidFill>
                  <a:schemeClr val="tx1"/>
                </a:solidFill>
                <a:latin typeface="Times New Roman" pitchFamily="18" charset="0"/>
              </a:defRPr>
            </a:lvl2pPr>
            <a:lvl3pPr defTabSz="282575">
              <a:defRPr sz="2400">
                <a:solidFill>
                  <a:schemeClr val="tx1"/>
                </a:solidFill>
                <a:latin typeface="Times New Roman" pitchFamily="18" charset="0"/>
              </a:defRPr>
            </a:lvl3pPr>
            <a:lvl4pPr defTabSz="282575">
              <a:defRPr sz="2400">
                <a:solidFill>
                  <a:schemeClr val="tx1"/>
                </a:solidFill>
                <a:latin typeface="Times New Roman" pitchFamily="18" charset="0"/>
              </a:defRPr>
            </a:lvl4pPr>
            <a:lvl5pPr defTabSz="282575">
              <a:defRPr sz="2400">
                <a:solidFill>
                  <a:schemeClr val="tx1"/>
                </a:solidFill>
                <a:latin typeface="Times New Roman" pitchFamily="18" charset="0"/>
              </a:defRPr>
            </a:lvl5pPr>
            <a:lvl6pPr defTabSz="282575" fontAlgn="base">
              <a:spcBef>
                <a:spcPct val="0"/>
              </a:spcBef>
              <a:spcAft>
                <a:spcPct val="0"/>
              </a:spcAft>
              <a:defRPr sz="2400">
                <a:solidFill>
                  <a:schemeClr val="tx1"/>
                </a:solidFill>
                <a:latin typeface="Times New Roman" pitchFamily="18" charset="0"/>
              </a:defRPr>
            </a:lvl6pPr>
            <a:lvl7pPr defTabSz="282575" fontAlgn="base">
              <a:spcBef>
                <a:spcPct val="0"/>
              </a:spcBef>
              <a:spcAft>
                <a:spcPct val="0"/>
              </a:spcAft>
              <a:defRPr sz="2400">
                <a:solidFill>
                  <a:schemeClr val="tx1"/>
                </a:solidFill>
                <a:latin typeface="Times New Roman" pitchFamily="18" charset="0"/>
              </a:defRPr>
            </a:lvl7pPr>
            <a:lvl8pPr defTabSz="282575" fontAlgn="base">
              <a:spcBef>
                <a:spcPct val="0"/>
              </a:spcBef>
              <a:spcAft>
                <a:spcPct val="0"/>
              </a:spcAft>
              <a:defRPr sz="2400">
                <a:solidFill>
                  <a:schemeClr val="tx1"/>
                </a:solidFill>
                <a:latin typeface="Times New Roman" pitchFamily="18" charset="0"/>
              </a:defRPr>
            </a:lvl8pPr>
            <a:lvl9pPr defTabSz="282575" fontAlgn="base">
              <a:spcBef>
                <a:spcPct val="0"/>
              </a:spcBef>
              <a:spcAft>
                <a:spcPct val="0"/>
              </a:spcAft>
              <a:defRPr sz="2400">
                <a:solidFill>
                  <a:schemeClr val="tx1"/>
                </a:solidFill>
                <a:latin typeface="Times New Roman" pitchFamily="18" charset="0"/>
              </a:defRPr>
            </a:lvl9pPr>
          </a:lstStyle>
          <a:p>
            <a:pPr marL="342900" indent="-342900">
              <a:spcBef>
                <a:spcPct val="15000"/>
              </a:spcBef>
              <a:buClr>
                <a:prstClr val="black">
                  <a:lumMod val="75000"/>
                  <a:lumOff val="25000"/>
                </a:prstClr>
              </a:buClr>
              <a:buFont typeface="Arial" pitchFamily="34" charset="0"/>
              <a:buChar char="•"/>
            </a:pPr>
            <a:r>
              <a:rPr lang="de-DE" altLang="de-DE" sz="2000" b="1" dirty="0" smtClean="0">
                <a:solidFill>
                  <a:prstClr val="black"/>
                </a:solidFill>
                <a:latin typeface="Arial" charset="0"/>
                <a:cs typeface="Arial" charset="0"/>
              </a:rPr>
              <a:t>Kosten </a:t>
            </a:r>
            <a:r>
              <a:rPr lang="de-DE" altLang="de-DE" sz="2000" b="1" dirty="0">
                <a:solidFill>
                  <a:prstClr val="black"/>
                </a:solidFill>
                <a:latin typeface="Arial" charset="0"/>
                <a:cs typeface="Arial" charset="0"/>
              </a:rPr>
              <a:t>ca. 30,- bis 50,- </a:t>
            </a:r>
            <a:r>
              <a:rPr lang="de-DE" altLang="de-DE" sz="2000" b="1" dirty="0" smtClean="0">
                <a:solidFill>
                  <a:prstClr val="black"/>
                </a:solidFill>
                <a:latin typeface="Arial" charset="0"/>
                <a:cs typeface="Arial" charset="0"/>
              </a:rPr>
              <a:t>€/m</a:t>
            </a:r>
            <a:r>
              <a:rPr lang="de-DE" altLang="de-DE" sz="2000" b="1" baseline="30000" dirty="0" smtClean="0">
                <a:solidFill>
                  <a:prstClr val="black"/>
                </a:solidFill>
                <a:latin typeface="Arial" charset="0"/>
                <a:cs typeface="Arial" charset="0"/>
              </a:rPr>
              <a:t>2</a:t>
            </a:r>
            <a:r>
              <a:rPr lang="de-DE" altLang="de-DE" sz="2000" b="1" dirty="0">
                <a:solidFill>
                  <a:prstClr val="black"/>
                </a:solidFill>
                <a:latin typeface="Arial" charset="0"/>
                <a:cs typeface="Arial" charset="0"/>
              </a:rPr>
              <a:t> </a:t>
            </a:r>
            <a:r>
              <a:rPr lang="de-DE" altLang="de-DE" sz="2000" b="1" dirty="0" smtClean="0">
                <a:solidFill>
                  <a:prstClr val="black"/>
                </a:solidFill>
                <a:latin typeface="Arial" charset="0"/>
                <a:cs typeface="Arial" charset="0"/>
              </a:rPr>
              <a:t>Ausführung durch eine Fachfirma</a:t>
            </a:r>
            <a:endParaRPr lang="de-DE" altLang="de-DE" sz="2000" b="1" dirty="0">
              <a:solidFill>
                <a:prstClr val="black"/>
              </a:solidFill>
              <a:latin typeface="Arial" charset="0"/>
              <a:cs typeface="Arial" charset="0"/>
            </a:endParaRPr>
          </a:p>
          <a:p>
            <a:pPr marL="342900" indent="-342900">
              <a:spcBef>
                <a:spcPct val="15000"/>
              </a:spcBef>
              <a:buClr>
                <a:prstClr val="black">
                  <a:lumMod val="75000"/>
                  <a:lumOff val="25000"/>
                </a:prstClr>
              </a:buClr>
              <a:buFont typeface="Arial" pitchFamily="34" charset="0"/>
              <a:buChar char="•"/>
            </a:pPr>
            <a:r>
              <a:rPr lang="de-DE" altLang="de-DE" sz="2000" b="1" dirty="0" smtClean="0">
                <a:solidFill>
                  <a:prstClr val="black"/>
                </a:solidFill>
                <a:latin typeface="Arial" charset="0"/>
                <a:cs typeface="Arial" charset="0"/>
              </a:rPr>
              <a:t>Materialpreis </a:t>
            </a:r>
            <a:r>
              <a:rPr lang="de-DE" altLang="de-DE" sz="2000" b="1" dirty="0">
                <a:solidFill>
                  <a:prstClr val="black"/>
                </a:solidFill>
                <a:latin typeface="Arial" charset="0"/>
                <a:cs typeface="Arial" charset="0"/>
              </a:rPr>
              <a:t>ca. 15,- bis 25,- </a:t>
            </a:r>
            <a:r>
              <a:rPr lang="de-DE" altLang="de-DE" sz="2000" b="1" dirty="0" smtClean="0">
                <a:solidFill>
                  <a:prstClr val="black"/>
                </a:solidFill>
                <a:latin typeface="Arial" charset="0"/>
                <a:cs typeface="Arial" charset="0"/>
              </a:rPr>
              <a:t>€/m</a:t>
            </a:r>
            <a:r>
              <a:rPr lang="de-DE" altLang="de-DE" sz="2000" b="1" baseline="30000" dirty="0" smtClean="0">
                <a:solidFill>
                  <a:prstClr val="black"/>
                </a:solidFill>
                <a:latin typeface="Arial" charset="0"/>
                <a:cs typeface="Arial" charset="0"/>
              </a:rPr>
              <a:t>2</a:t>
            </a:r>
            <a:endParaRPr lang="de-DE" altLang="de-DE" sz="2000" dirty="0">
              <a:solidFill>
                <a:prstClr val="black"/>
              </a:solidFill>
              <a:latin typeface="Arial" charset="0"/>
            </a:endParaRPr>
          </a:p>
        </p:txBody>
      </p:sp>
      <p:sp>
        <p:nvSpPr>
          <p:cNvPr id="9"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Fotos: Bernhard Andre und Martina Rittersdorf</a:t>
            </a:r>
            <a:endParaRPr lang="de-DE" altLang="de-DE" sz="1200" dirty="0">
              <a:solidFill>
                <a:srgbClr val="000000"/>
              </a:solidFill>
            </a:endParaRPr>
          </a:p>
        </p:txBody>
      </p:sp>
      <p:pic>
        <p:nvPicPr>
          <p:cNvPr id="855042" name="Picture 2" descr="C:\Users\rittersdorf\Pictures\Bilder Martina Rittersdorf\Kellerdecke Mineralwolle 12cm _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2976" y="2709484"/>
            <a:ext cx="3593703" cy="2695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99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WÄRMEDÄMMUNG –</a:t>
            </a:r>
          </a:p>
          <a:p>
            <a:r>
              <a:rPr lang="de-DE" altLang="de-DE" dirty="0" smtClean="0">
                <a:solidFill>
                  <a:schemeClr val="tx1">
                    <a:lumMod val="75000"/>
                    <a:lumOff val="25000"/>
                  </a:schemeClr>
                </a:solidFill>
                <a:latin typeface="Arial" pitchFamily="34" charset="0"/>
                <a:cs typeface="Arial" pitchFamily="34" charset="0"/>
              </a:rPr>
              <a:t>SPRICHT WAS DAGEGEN?</a:t>
            </a:r>
          </a:p>
          <a:p>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824579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pic>
        <p:nvPicPr>
          <p:cNvPr id="8550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364" y="1968915"/>
            <a:ext cx="32670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3"/>
          <p:cNvSpPr txBox="1">
            <a:spLocks noChangeArrowheads="1"/>
          </p:cNvSpPr>
          <p:nvPr/>
        </p:nvSpPr>
        <p:spPr bwMode="auto">
          <a:xfrm>
            <a:off x="493071" y="6462130"/>
            <a:ext cx="659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altLang="de-DE" sz="1200" dirty="0" smtClean="0">
                <a:solidFill>
                  <a:srgbClr val="000000"/>
                </a:solidFill>
              </a:rPr>
              <a:t>Bild: </a:t>
            </a:r>
            <a:r>
              <a:rPr lang="de-DE" sz="1200" dirty="0"/>
              <a:t>Dipl. Ing. Werner Eicke-Hennig, Hessische </a:t>
            </a:r>
            <a:r>
              <a:rPr lang="de-DE" sz="1200" dirty="0" smtClean="0"/>
              <a:t>Energiesparaktion, Darmstadt</a:t>
            </a:r>
            <a:endParaRPr lang="de-DE" sz="1200" dirty="0"/>
          </a:p>
          <a:p>
            <a:pPr eaLnBrk="1" hangingPunct="1"/>
            <a:endParaRPr lang="de-DE" altLang="de-DE" sz="1200" dirty="0">
              <a:solidFill>
                <a:srgbClr val="000000"/>
              </a:solidFill>
            </a:endParaRPr>
          </a:p>
        </p:txBody>
      </p:sp>
      <p:sp>
        <p:nvSpPr>
          <p:cNvPr id="8"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
        <p:nvSpPr>
          <p:cNvPr id="9" name="Text Box 25"/>
          <p:cNvSpPr txBox="1">
            <a:spLocks noChangeArrowheads="1"/>
          </p:cNvSpPr>
          <p:nvPr/>
        </p:nvSpPr>
        <p:spPr bwMode="auto">
          <a:xfrm>
            <a:off x="4487088" y="1840006"/>
            <a:ext cx="40210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dirty="0" smtClean="0">
                <a:solidFill>
                  <a:schemeClr val="tx1">
                    <a:lumMod val="75000"/>
                    <a:lumOff val="25000"/>
                  </a:schemeClr>
                </a:solidFill>
              </a:rPr>
              <a:t>Kann eine Wand atmen, ob gedämmt oder </a:t>
            </a:r>
            <a:r>
              <a:rPr lang="de-DE" altLang="de-DE" b="1" dirty="0" err="1" smtClean="0">
                <a:solidFill>
                  <a:schemeClr val="tx1">
                    <a:lumMod val="75000"/>
                    <a:lumOff val="25000"/>
                  </a:schemeClr>
                </a:solidFill>
              </a:rPr>
              <a:t>ungedämmt</a:t>
            </a:r>
            <a:r>
              <a:rPr lang="de-DE" altLang="de-DE" b="1" dirty="0" smtClean="0">
                <a:solidFill>
                  <a:schemeClr val="tx1">
                    <a:lumMod val="75000"/>
                    <a:lumOff val="25000"/>
                  </a:schemeClr>
                </a:solidFill>
              </a:rPr>
              <a:t>?</a:t>
            </a:r>
            <a:endParaRPr lang="de-DE" altLang="de-DE" b="1" dirty="0">
              <a:solidFill>
                <a:schemeClr val="tx1">
                  <a:lumMod val="75000"/>
                  <a:lumOff val="25000"/>
                </a:schemeClr>
              </a:solidFill>
            </a:endParaRPr>
          </a:p>
        </p:txBody>
      </p:sp>
    </p:spTree>
    <p:extLst>
      <p:ext uri="{BB962C8B-B14F-4D97-AF65-F5344CB8AC3E}">
        <p14:creationId xmlns:p14="http://schemas.microsoft.com/office/powerpoint/2010/main" val="1674988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pic>
        <p:nvPicPr>
          <p:cNvPr id="8550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6364" y="1968915"/>
            <a:ext cx="32670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3"/>
          <p:cNvSpPr txBox="1">
            <a:spLocks noChangeArrowheads="1"/>
          </p:cNvSpPr>
          <p:nvPr/>
        </p:nvSpPr>
        <p:spPr bwMode="auto">
          <a:xfrm>
            <a:off x="493071" y="6462130"/>
            <a:ext cx="659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altLang="de-DE" sz="1200" dirty="0" smtClean="0">
                <a:solidFill>
                  <a:srgbClr val="000000"/>
                </a:solidFill>
              </a:rPr>
              <a:t>Bild: </a:t>
            </a:r>
            <a:r>
              <a:rPr lang="de-DE" sz="1200" dirty="0"/>
              <a:t>Dipl. Ing. Werner Eicke-Hennig, Hessische </a:t>
            </a:r>
            <a:r>
              <a:rPr lang="de-DE" sz="1200" dirty="0" smtClean="0"/>
              <a:t>Energiesparaktion, Darmstadt</a:t>
            </a:r>
            <a:endParaRPr lang="de-DE" sz="1200" dirty="0"/>
          </a:p>
          <a:p>
            <a:pPr eaLnBrk="1" hangingPunct="1"/>
            <a:endParaRPr lang="de-DE" altLang="de-DE" sz="1200" dirty="0">
              <a:solidFill>
                <a:srgbClr val="000000"/>
              </a:solidFill>
            </a:endParaRPr>
          </a:p>
        </p:txBody>
      </p:sp>
      <p:sp>
        <p:nvSpPr>
          <p:cNvPr id="9" name="Text Box 25"/>
          <p:cNvSpPr txBox="1">
            <a:spLocks noChangeArrowheads="1"/>
          </p:cNvSpPr>
          <p:nvPr/>
        </p:nvSpPr>
        <p:spPr bwMode="auto">
          <a:xfrm>
            <a:off x="4487088" y="1840006"/>
            <a:ext cx="4021015"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dirty="0" smtClean="0">
                <a:solidFill>
                  <a:schemeClr val="tx1">
                    <a:lumMod val="75000"/>
                    <a:lumOff val="25000"/>
                  </a:schemeClr>
                </a:solidFill>
              </a:rPr>
              <a:t>Kann eine Wand atmen, ob gedämmt oder </a:t>
            </a:r>
            <a:r>
              <a:rPr lang="de-DE" altLang="de-DE" b="1" dirty="0" err="1" smtClean="0">
                <a:solidFill>
                  <a:schemeClr val="tx1">
                    <a:lumMod val="75000"/>
                    <a:lumOff val="25000"/>
                  </a:schemeClr>
                </a:solidFill>
              </a:rPr>
              <a:t>ungedämmt</a:t>
            </a:r>
            <a:r>
              <a:rPr lang="de-DE" altLang="de-DE" b="1" dirty="0" smtClean="0">
                <a:solidFill>
                  <a:schemeClr val="tx1">
                    <a:lumMod val="75000"/>
                    <a:lumOff val="25000"/>
                  </a:schemeClr>
                </a:solidFill>
              </a:rPr>
              <a:t>?</a:t>
            </a:r>
            <a:endParaRPr lang="de-DE" altLang="de-DE" b="1" dirty="0">
              <a:solidFill>
                <a:schemeClr val="tx1">
                  <a:lumMod val="75000"/>
                  <a:lumOff val="25000"/>
                </a:schemeClr>
              </a:solidFill>
            </a:endParaRPr>
          </a:p>
        </p:txBody>
      </p:sp>
      <p:sp>
        <p:nvSpPr>
          <p:cNvPr id="7" name="Text Box 25"/>
          <p:cNvSpPr txBox="1">
            <a:spLocks noChangeArrowheads="1"/>
          </p:cNvSpPr>
          <p:nvPr/>
        </p:nvSpPr>
        <p:spPr bwMode="auto">
          <a:xfrm>
            <a:off x="4490626" y="3300265"/>
            <a:ext cx="4653374"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b="1" dirty="0" smtClean="0">
                <a:solidFill>
                  <a:srgbClr val="C00000"/>
                </a:solidFill>
              </a:rPr>
              <a:t>Atmung                      </a:t>
            </a:r>
            <a:r>
              <a:rPr lang="de-DE" altLang="de-DE" sz="2400" dirty="0" smtClean="0">
                <a:solidFill>
                  <a:schemeClr val="tx1">
                    <a:lumMod val="75000"/>
                    <a:lumOff val="25000"/>
                  </a:schemeClr>
                </a:solidFill>
              </a:rPr>
              <a:t>Gasaustausch der Lebewesen mit ihrer Umwelt</a:t>
            </a:r>
          </a:p>
          <a:p>
            <a:pPr>
              <a:spcBef>
                <a:spcPct val="50000"/>
              </a:spcBef>
            </a:pPr>
            <a:r>
              <a:rPr lang="de-DE" altLang="de-DE" b="1" dirty="0" smtClean="0">
                <a:solidFill>
                  <a:srgbClr val="C00000"/>
                </a:solidFill>
              </a:rPr>
              <a:t>Atem                                             </a:t>
            </a:r>
            <a:r>
              <a:rPr lang="de-DE" altLang="de-DE" sz="2400" dirty="0" smtClean="0">
                <a:solidFill>
                  <a:schemeClr val="tx1">
                    <a:lumMod val="75000"/>
                    <a:lumOff val="25000"/>
                  </a:schemeClr>
                </a:solidFill>
              </a:rPr>
              <a:t>Der Luftstrom, der beim Ausatmen der Lunge entweicht</a:t>
            </a:r>
            <a:endParaRPr lang="de-DE" altLang="de-DE" sz="2400" dirty="0">
              <a:solidFill>
                <a:schemeClr val="tx1">
                  <a:lumMod val="75000"/>
                  <a:lumOff val="25000"/>
                </a:schemeClr>
              </a:solidFill>
            </a:endParaRPr>
          </a:p>
          <a:p>
            <a:pPr>
              <a:spcBef>
                <a:spcPct val="50000"/>
              </a:spcBef>
            </a:pPr>
            <a:endParaRPr lang="de-DE" altLang="de-DE" sz="2000" b="1" dirty="0">
              <a:solidFill>
                <a:schemeClr val="tx1">
                  <a:lumMod val="75000"/>
                  <a:lumOff val="25000"/>
                </a:schemeClr>
              </a:solidFill>
            </a:endParaRPr>
          </a:p>
          <a:p>
            <a:pPr>
              <a:spcBef>
                <a:spcPct val="50000"/>
              </a:spcBef>
            </a:pPr>
            <a:endParaRPr lang="de-DE" altLang="de-DE" sz="2000" b="1" dirty="0">
              <a:solidFill>
                <a:schemeClr val="tx1">
                  <a:lumMod val="75000"/>
                  <a:lumOff val="25000"/>
                </a:schemeClr>
              </a:solidFill>
            </a:endParaRPr>
          </a:p>
        </p:txBody>
      </p:sp>
      <p:sp>
        <p:nvSpPr>
          <p:cNvPr id="10"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921433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uppieren 8"/>
          <p:cNvGrpSpPr>
            <a:grpSpLocks/>
          </p:cNvGrpSpPr>
          <p:nvPr/>
        </p:nvGrpSpPr>
        <p:grpSpPr bwMode="auto">
          <a:xfrm>
            <a:off x="5734530" y="1850078"/>
            <a:ext cx="3237035" cy="3744913"/>
            <a:chOff x="5214910" y="1500174"/>
            <a:chExt cx="3929090" cy="4236050"/>
          </a:xfrm>
        </p:grpSpPr>
        <p:pic>
          <p:nvPicPr>
            <p:cNvPr id="107527" name="Picture 96" descr="C:\Inetpub\wwwroot\folienpool\web\_database\_data\images\HEA01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4910" y="1500174"/>
              <a:ext cx="3929090" cy="42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Rechteck 6"/>
            <p:cNvSpPr>
              <a:spLocks noChangeArrowheads="1"/>
            </p:cNvSpPr>
            <p:nvPr/>
          </p:nvSpPr>
          <p:spPr bwMode="auto">
            <a:xfrm>
              <a:off x="9001156" y="1500174"/>
              <a:ext cx="142844" cy="235745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sp>
          <p:nvSpPr>
            <p:cNvPr id="107529" name="Rechteck 7"/>
            <p:cNvSpPr>
              <a:spLocks noChangeArrowheads="1"/>
            </p:cNvSpPr>
            <p:nvPr/>
          </p:nvSpPr>
          <p:spPr bwMode="auto">
            <a:xfrm>
              <a:off x="5214942" y="3857628"/>
              <a:ext cx="142876" cy="42862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grpSp>
      <p:sp>
        <p:nvSpPr>
          <p:cNvPr id="107523" name="Inhaltsplatzhalter 2"/>
          <p:cNvSpPr txBox="1">
            <a:spLocks/>
          </p:cNvSpPr>
          <p:nvPr/>
        </p:nvSpPr>
        <p:spPr bwMode="auto">
          <a:xfrm>
            <a:off x="695099" y="2222233"/>
            <a:ext cx="4727518" cy="344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0" indent="0">
              <a:spcBef>
                <a:spcPts val="1500"/>
              </a:spcBef>
            </a:pPr>
            <a:r>
              <a:rPr lang="de-DE" sz="2400" dirty="0" smtClean="0">
                <a:solidFill>
                  <a:schemeClr val="tx1">
                    <a:lumMod val="75000"/>
                    <a:lumOff val="25000"/>
                  </a:schemeClr>
                </a:solidFill>
                <a:cs typeface="Arial" charset="0"/>
                <a:sym typeface="Wingdings" pitchFamily="2" charset="2"/>
              </a:rPr>
              <a:t>Wohngebäude brauchen einen regelmäßigen </a:t>
            </a:r>
            <a:r>
              <a:rPr lang="de-DE" sz="2400" b="1" dirty="0" smtClean="0">
                <a:solidFill>
                  <a:srgbClr val="C00000"/>
                </a:solidFill>
                <a:cs typeface="Arial" charset="0"/>
                <a:sym typeface="Wingdings" pitchFamily="2" charset="2"/>
              </a:rPr>
              <a:t>Luftaustausch</a:t>
            </a:r>
            <a:r>
              <a:rPr lang="de-DE" sz="2400" dirty="0" smtClean="0">
                <a:solidFill>
                  <a:schemeClr val="tx1">
                    <a:lumMod val="75000"/>
                    <a:lumOff val="25000"/>
                  </a:schemeClr>
                </a:solidFill>
                <a:cs typeface="Arial" charset="0"/>
                <a:sym typeface="Wingdings" pitchFamily="2" charset="2"/>
              </a:rPr>
              <a:t>, um Gerüche, CO</a:t>
            </a:r>
            <a:r>
              <a:rPr lang="de-DE" sz="2400" baseline="-25000" dirty="0" smtClean="0">
                <a:solidFill>
                  <a:schemeClr val="tx1">
                    <a:lumMod val="75000"/>
                    <a:lumOff val="25000"/>
                  </a:schemeClr>
                </a:solidFill>
                <a:cs typeface="Arial" charset="0"/>
                <a:sym typeface="Wingdings" pitchFamily="2" charset="2"/>
              </a:rPr>
              <a:t>2</a:t>
            </a:r>
            <a:r>
              <a:rPr lang="de-DE" sz="2400" dirty="0" smtClean="0">
                <a:solidFill>
                  <a:schemeClr val="tx1">
                    <a:lumMod val="75000"/>
                    <a:lumOff val="25000"/>
                  </a:schemeClr>
                </a:solidFill>
                <a:cs typeface="Arial" charset="0"/>
                <a:sym typeface="Wingdings" pitchFamily="2" charset="2"/>
              </a:rPr>
              <a:t> und </a:t>
            </a:r>
            <a:r>
              <a:rPr lang="de-DE" sz="2400" dirty="0">
                <a:solidFill>
                  <a:schemeClr val="tx1">
                    <a:lumMod val="75000"/>
                    <a:lumOff val="25000"/>
                  </a:schemeClr>
                </a:solidFill>
                <a:cs typeface="Arial" charset="0"/>
                <a:sym typeface="Wingdings" pitchFamily="2" charset="2"/>
              </a:rPr>
              <a:t>F</a:t>
            </a:r>
            <a:r>
              <a:rPr lang="de-DE" sz="2400" dirty="0" smtClean="0">
                <a:solidFill>
                  <a:schemeClr val="tx1">
                    <a:lumMod val="75000"/>
                    <a:lumOff val="25000"/>
                  </a:schemeClr>
                </a:solidFill>
                <a:cs typeface="Arial" charset="0"/>
                <a:sym typeface="Wingdings" pitchFamily="2" charset="2"/>
              </a:rPr>
              <a:t>euchtigkeit nach draußen zu transportieren.</a:t>
            </a:r>
          </a:p>
          <a:p>
            <a:pPr marL="0" indent="0">
              <a:spcBef>
                <a:spcPts val="2400"/>
              </a:spcBef>
            </a:pPr>
            <a:r>
              <a:rPr lang="de-DE" sz="2400" b="1" dirty="0" smtClean="0">
                <a:solidFill>
                  <a:schemeClr val="tx1">
                    <a:lumMod val="75000"/>
                    <a:lumOff val="25000"/>
                  </a:schemeClr>
                </a:solidFill>
                <a:cs typeface="Arial" charset="0"/>
                <a:sym typeface="Wingdings" pitchFamily="2" charset="2"/>
              </a:rPr>
              <a:t>Wie viel davon geht durch die Wand?</a:t>
            </a:r>
            <a:endParaRPr lang="de-DE" sz="2400" b="1" dirty="0">
              <a:solidFill>
                <a:schemeClr val="tx1">
                  <a:lumMod val="75000"/>
                  <a:lumOff val="25000"/>
                </a:schemeClr>
              </a:solidFill>
              <a:cs typeface="Arial" charset="0"/>
              <a:sym typeface="Wingdings" pitchFamily="2" charset="2"/>
            </a:endParaRPr>
          </a:p>
          <a:p>
            <a:pPr marL="0" indent="0">
              <a:spcBef>
                <a:spcPts val="1500"/>
              </a:spcBef>
            </a:pPr>
            <a:endParaRPr lang="de-DE" sz="2400" dirty="0">
              <a:solidFill>
                <a:schemeClr val="tx1">
                  <a:lumMod val="75000"/>
                  <a:lumOff val="25000"/>
                </a:schemeClr>
              </a:solidFill>
              <a:cs typeface="Arial" charset="0"/>
              <a:sym typeface="Wingdings" pitchFamily="2" charset="2"/>
            </a:endParaRPr>
          </a:p>
        </p:txBody>
      </p:sp>
      <p:sp>
        <p:nvSpPr>
          <p:cNvPr id="3" name="Titel 2"/>
          <p:cNvSpPr>
            <a:spLocks noGrp="1"/>
          </p:cNvSpPr>
          <p:nvPr>
            <p:ph type="title"/>
          </p:nvPr>
        </p:nvSpPr>
        <p:spPr/>
        <p:txBody>
          <a:bodyPr/>
          <a:lstStyle/>
          <a:p>
            <a:r>
              <a:rPr lang="de-DE" dirty="0" smtClean="0"/>
              <a:t>Wärmedämmung</a:t>
            </a:r>
            <a:br>
              <a:rPr lang="de-DE" dirty="0" smtClean="0"/>
            </a:br>
            <a:endParaRPr lang="de-DE" dirty="0"/>
          </a:p>
        </p:txBody>
      </p:sp>
      <p:sp>
        <p:nvSpPr>
          <p:cNvPr id="16" name="Textfeld 9"/>
          <p:cNvSpPr txBox="1">
            <a:spLocks noChangeArrowheads="1"/>
          </p:cNvSpPr>
          <p:nvPr/>
        </p:nvSpPr>
        <p:spPr bwMode="auto">
          <a:xfrm>
            <a:off x="6043699" y="5580212"/>
            <a:ext cx="29278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sz="1000" b="1" dirty="0">
                <a:solidFill>
                  <a:schemeClr val="tx1">
                    <a:lumMod val="75000"/>
                    <a:lumOff val="25000"/>
                  </a:schemeClr>
                </a:solidFill>
                <a:cs typeface="Arial" charset="0"/>
                <a:sym typeface="Wingdings" pitchFamily="2" charset="2"/>
              </a:rPr>
              <a:t>Quelle: EA NRW</a:t>
            </a:r>
          </a:p>
        </p:txBody>
      </p:sp>
      <p:sp>
        <p:nvSpPr>
          <p:cNvPr id="10"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595376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uppieren 8"/>
          <p:cNvGrpSpPr>
            <a:grpSpLocks/>
          </p:cNvGrpSpPr>
          <p:nvPr/>
        </p:nvGrpSpPr>
        <p:grpSpPr bwMode="auto">
          <a:xfrm>
            <a:off x="5734502" y="1845594"/>
            <a:ext cx="3237035" cy="3744913"/>
            <a:chOff x="5214910" y="1500174"/>
            <a:chExt cx="3929090" cy="4236050"/>
          </a:xfrm>
        </p:grpSpPr>
        <p:pic>
          <p:nvPicPr>
            <p:cNvPr id="107527" name="Picture 96" descr="C:\Inetpub\wwwroot\folienpool\web\_database\_data\images\HEA014[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14910" y="1500174"/>
              <a:ext cx="3929090" cy="42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Rechteck 6"/>
            <p:cNvSpPr>
              <a:spLocks noChangeArrowheads="1"/>
            </p:cNvSpPr>
            <p:nvPr/>
          </p:nvSpPr>
          <p:spPr bwMode="auto">
            <a:xfrm>
              <a:off x="9001156" y="1500174"/>
              <a:ext cx="142844" cy="235745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sp>
          <p:nvSpPr>
            <p:cNvPr id="107529" name="Rechteck 7"/>
            <p:cNvSpPr>
              <a:spLocks noChangeArrowheads="1"/>
            </p:cNvSpPr>
            <p:nvPr/>
          </p:nvSpPr>
          <p:spPr bwMode="auto">
            <a:xfrm>
              <a:off x="5214942" y="3857628"/>
              <a:ext cx="142876" cy="42862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grpSp>
      <p:sp>
        <p:nvSpPr>
          <p:cNvPr id="107523" name="Inhaltsplatzhalter 2"/>
          <p:cNvSpPr txBox="1">
            <a:spLocks/>
          </p:cNvSpPr>
          <p:nvPr/>
        </p:nvSpPr>
        <p:spPr bwMode="auto">
          <a:xfrm>
            <a:off x="690501" y="2218604"/>
            <a:ext cx="4359976"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0" indent="0">
              <a:spcBef>
                <a:spcPts val="1500"/>
              </a:spcBef>
            </a:pPr>
            <a:r>
              <a:rPr lang="de-DE" sz="2400" dirty="0" smtClean="0">
                <a:solidFill>
                  <a:schemeClr val="tx1">
                    <a:lumMod val="75000"/>
                    <a:lumOff val="25000"/>
                  </a:schemeClr>
                </a:solidFill>
                <a:cs typeface="Arial" charset="0"/>
                <a:sym typeface="Wingdings" pitchFamily="2" charset="2"/>
              </a:rPr>
              <a:t>Massive verputzte Wände,    ob gedämmt oder </a:t>
            </a:r>
            <a:r>
              <a:rPr lang="de-DE" sz="2400" dirty="0" err="1" smtClean="0">
                <a:solidFill>
                  <a:schemeClr val="tx1">
                    <a:lumMod val="75000"/>
                    <a:lumOff val="25000"/>
                  </a:schemeClr>
                </a:solidFill>
                <a:cs typeface="Arial" charset="0"/>
                <a:sym typeface="Wingdings" pitchFamily="2" charset="2"/>
              </a:rPr>
              <a:t>ungedämmt</a:t>
            </a:r>
            <a:r>
              <a:rPr lang="de-DE" sz="2400" dirty="0" smtClean="0">
                <a:cs typeface="Arial" charset="0"/>
                <a:sym typeface="Wingdings" pitchFamily="2" charset="2"/>
              </a:rPr>
              <a:t>,  </a:t>
            </a:r>
            <a:r>
              <a:rPr lang="de-DE" sz="2400" dirty="0" smtClean="0">
                <a:solidFill>
                  <a:schemeClr val="tx1">
                    <a:lumMod val="75000"/>
                    <a:lumOff val="25000"/>
                  </a:schemeClr>
                </a:solidFill>
                <a:cs typeface="Arial" charset="0"/>
                <a:sym typeface="Wingdings" pitchFamily="2" charset="2"/>
              </a:rPr>
              <a:t>sind</a:t>
            </a:r>
            <a:r>
              <a:rPr lang="de-DE" sz="2400" dirty="0" smtClean="0">
                <a:cs typeface="Arial" charset="0"/>
                <a:sym typeface="Wingdings" pitchFamily="2" charset="2"/>
              </a:rPr>
              <a:t> </a:t>
            </a:r>
            <a:r>
              <a:rPr lang="de-DE" sz="2400" b="1" dirty="0">
                <a:solidFill>
                  <a:srgbClr val="C00000"/>
                </a:solidFill>
                <a:cs typeface="Arial" charset="0"/>
                <a:sym typeface="Wingdings" pitchFamily="2" charset="2"/>
              </a:rPr>
              <a:t>nicht</a:t>
            </a:r>
            <a:r>
              <a:rPr lang="de-DE" sz="2400" dirty="0">
                <a:cs typeface="Arial" charset="0"/>
                <a:sym typeface="Wingdings" pitchFamily="2" charset="2"/>
              </a:rPr>
              <a:t> </a:t>
            </a:r>
            <a:r>
              <a:rPr lang="de-DE" sz="2400" dirty="0">
                <a:solidFill>
                  <a:schemeClr val="tx1">
                    <a:lumMod val="75000"/>
                    <a:lumOff val="25000"/>
                  </a:schemeClr>
                </a:solidFill>
                <a:cs typeface="Arial" charset="0"/>
                <a:sym typeface="Wingdings" pitchFamily="2" charset="2"/>
              </a:rPr>
              <a:t>luftdurchlässig </a:t>
            </a:r>
            <a:r>
              <a:rPr lang="de-DE" sz="2400" dirty="0" smtClean="0">
                <a:solidFill>
                  <a:schemeClr val="tx1">
                    <a:lumMod val="75000"/>
                    <a:lumOff val="25000"/>
                  </a:schemeClr>
                </a:solidFill>
                <a:cs typeface="Arial" charset="0"/>
                <a:sym typeface="Wingdings" pitchFamily="2" charset="2"/>
              </a:rPr>
              <a:t>!</a:t>
            </a:r>
            <a:endParaRPr lang="de-DE" sz="2400" dirty="0">
              <a:solidFill>
                <a:schemeClr val="tx1">
                  <a:lumMod val="75000"/>
                  <a:lumOff val="25000"/>
                </a:schemeClr>
              </a:solidFill>
              <a:cs typeface="Arial" charset="0"/>
              <a:sym typeface="Wingdings" pitchFamily="2" charset="2"/>
            </a:endParaRPr>
          </a:p>
          <a:p>
            <a:pPr marL="0" indent="0">
              <a:spcBef>
                <a:spcPts val="2400"/>
              </a:spcBef>
            </a:pPr>
            <a:r>
              <a:rPr lang="de-DE" sz="2400" dirty="0" smtClean="0">
                <a:solidFill>
                  <a:schemeClr val="tx1">
                    <a:lumMod val="75000"/>
                    <a:lumOff val="25000"/>
                  </a:schemeClr>
                </a:solidFill>
                <a:cs typeface="Arial" charset="0"/>
                <a:sym typeface="Wingdings" pitchFamily="2" charset="2"/>
              </a:rPr>
              <a:t>Es findet lediglich eine </a:t>
            </a:r>
            <a:r>
              <a:rPr lang="de-DE" sz="2400" b="1" dirty="0" smtClean="0">
                <a:solidFill>
                  <a:srgbClr val="C00000"/>
                </a:solidFill>
                <a:cs typeface="Arial" charset="0"/>
                <a:sym typeface="Wingdings" pitchFamily="2" charset="2"/>
              </a:rPr>
              <a:t>Diffusion von Wasserdampf</a:t>
            </a:r>
            <a:r>
              <a:rPr lang="de-DE" sz="2400" b="1" dirty="0" smtClean="0">
                <a:cs typeface="Arial" charset="0"/>
                <a:sym typeface="Wingdings" pitchFamily="2" charset="2"/>
              </a:rPr>
              <a:t> </a:t>
            </a:r>
            <a:r>
              <a:rPr lang="de-DE" sz="2400" dirty="0" smtClean="0">
                <a:solidFill>
                  <a:schemeClr val="tx1">
                    <a:lumMod val="75000"/>
                    <a:lumOff val="25000"/>
                  </a:schemeClr>
                </a:solidFill>
                <a:cs typeface="Arial" charset="0"/>
                <a:sym typeface="Wingdings" pitchFamily="2" charset="2"/>
              </a:rPr>
              <a:t>statt – </a:t>
            </a:r>
            <a:r>
              <a:rPr lang="de-DE" sz="2400" b="1" dirty="0" smtClean="0">
                <a:solidFill>
                  <a:schemeClr val="tx1">
                    <a:lumMod val="75000"/>
                    <a:lumOff val="25000"/>
                  </a:schemeClr>
                </a:solidFill>
                <a:cs typeface="Arial" charset="0"/>
                <a:sym typeface="Wingdings" pitchFamily="2" charset="2"/>
              </a:rPr>
              <a:t>auch dann, wenn die Wand gedämmt ist!</a:t>
            </a:r>
            <a:endParaRPr lang="de-DE" sz="2400" b="1" dirty="0">
              <a:solidFill>
                <a:schemeClr val="tx1">
                  <a:lumMod val="75000"/>
                  <a:lumOff val="25000"/>
                </a:schemeClr>
              </a:solidFill>
              <a:cs typeface="Arial" charset="0"/>
              <a:sym typeface="Wingdings" pitchFamily="2" charset="2"/>
            </a:endParaRPr>
          </a:p>
        </p:txBody>
      </p:sp>
      <p:sp>
        <p:nvSpPr>
          <p:cNvPr id="107526" name="Textfeld 9"/>
          <p:cNvSpPr txBox="1">
            <a:spLocks noChangeArrowheads="1"/>
          </p:cNvSpPr>
          <p:nvPr/>
        </p:nvSpPr>
        <p:spPr bwMode="auto">
          <a:xfrm>
            <a:off x="6043699" y="5580212"/>
            <a:ext cx="29278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sz="1000" b="1" dirty="0">
                <a:solidFill>
                  <a:schemeClr val="tx1">
                    <a:lumMod val="75000"/>
                    <a:lumOff val="25000"/>
                  </a:schemeClr>
                </a:solidFill>
                <a:cs typeface="Arial" charset="0"/>
                <a:sym typeface="Wingdings" pitchFamily="2" charset="2"/>
              </a:rPr>
              <a:t>Quelle: EA NRW</a:t>
            </a:r>
          </a:p>
        </p:txBody>
      </p:sp>
      <p:sp>
        <p:nvSpPr>
          <p:cNvPr id="3" name="Titel 2"/>
          <p:cNvSpPr>
            <a:spLocks noGrp="1"/>
          </p:cNvSpPr>
          <p:nvPr>
            <p:ph type="title"/>
          </p:nvPr>
        </p:nvSpPr>
        <p:spPr/>
        <p:txBody>
          <a:bodyPr/>
          <a:lstStyle/>
          <a:p>
            <a:r>
              <a:rPr lang="de-DE" dirty="0" smtClean="0"/>
              <a:t>Wärmedämmung</a:t>
            </a:r>
            <a:br>
              <a:rPr lang="de-DE" dirty="0" smtClean="0"/>
            </a:br>
            <a:endParaRPr lang="de-DE" dirty="0"/>
          </a:p>
        </p:txBody>
      </p:sp>
      <p:sp>
        <p:nvSpPr>
          <p:cNvPr id="10"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870086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uppieren 8"/>
          <p:cNvGrpSpPr>
            <a:grpSpLocks/>
          </p:cNvGrpSpPr>
          <p:nvPr/>
        </p:nvGrpSpPr>
        <p:grpSpPr bwMode="auto">
          <a:xfrm>
            <a:off x="5830226" y="1845594"/>
            <a:ext cx="3237009" cy="3819344"/>
            <a:chOff x="5214942" y="1500174"/>
            <a:chExt cx="3929058" cy="4320242"/>
          </a:xfrm>
        </p:grpSpPr>
        <p:pic>
          <p:nvPicPr>
            <p:cNvPr id="107527" name="Picture 96"/>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5666549" y="1584366"/>
              <a:ext cx="3025812" cy="42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8" name="Rechteck 6"/>
            <p:cNvSpPr>
              <a:spLocks noChangeArrowheads="1"/>
            </p:cNvSpPr>
            <p:nvPr/>
          </p:nvSpPr>
          <p:spPr bwMode="auto">
            <a:xfrm>
              <a:off x="9001156" y="1500174"/>
              <a:ext cx="142844" cy="235745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sp>
          <p:nvSpPr>
            <p:cNvPr id="107529" name="Rechteck 7"/>
            <p:cNvSpPr>
              <a:spLocks noChangeArrowheads="1"/>
            </p:cNvSpPr>
            <p:nvPr/>
          </p:nvSpPr>
          <p:spPr bwMode="auto">
            <a:xfrm>
              <a:off x="5214942" y="3857628"/>
              <a:ext cx="142876" cy="428628"/>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sz="2400">
                <a:latin typeface="Times New Roman" pitchFamily="18" charset="0"/>
              </a:endParaRPr>
            </a:p>
          </p:txBody>
        </p:sp>
      </p:grpSp>
      <p:sp>
        <p:nvSpPr>
          <p:cNvPr id="107523" name="Inhaltsplatzhalter 2"/>
          <p:cNvSpPr txBox="1">
            <a:spLocks/>
          </p:cNvSpPr>
          <p:nvPr/>
        </p:nvSpPr>
        <p:spPr bwMode="auto">
          <a:xfrm>
            <a:off x="690502" y="1857082"/>
            <a:ext cx="4859694" cy="446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0" indent="0">
              <a:spcBef>
                <a:spcPts val="1500"/>
              </a:spcBef>
            </a:pPr>
            <a:r>
              <a:rPr lang="de-DE" sz="2400" dirty="0">
                <a:solidFill>
                  <a:schemeClr val="tx1">
                    <a:lumMod val="75000"/>
                    <a:lumOff val="25000"/>
                  </a:schemeClr>
                </a:solidFill>
                <a:cs typeface="Arial" charset="0"/>
                <a:sym typeface="Wingdings" pitchFamily="2" charset="2"/>
              </a:rPr>
              <a:t>Nur 1 - 2 % der Feuchtigkeit gehen im Winter durch die Außenbauteile!</a:t>
            </a:r>
          </a:p>
          <a:p>
            <a:pPr marL="0" indent="0">
              <a:spcBef>
                <a:spcPts val="1500"/>
              </a:spcBef>
            </a:pPr>
            <a:r>
              <a:rPr lang="de-DE" sz="2400" dirty="0" smtClean="0">
                <a:solidFill>
                  <a:schemeClr val="tx1">
                    <a:lumMod val="75000"/>
                    <a:lumOff val="25000"/>
                  </a:schemeClr>
                </a:solidFill>
                <a:cs typeface="Arial" charset="0"/>
                <a:sym typeface="Wingdings" pitchFamily="2" charset="2"/>
              </a:rPr>
              <a:t>98 </a:t>
            </a:r>
            <a:r>
              <a:rPr lang="de-DE" sz="2400" dirty="0">
                <a:solidFill>
                  <a:schemeClr val="tx1">
                    <a:lumMod val="75000"/>
                    <a:lumOff val="25000"/>
                  </a:schemeClr>
                </a:solidFill>
                <a:cs typeface="Arial" charset="0"/>
                <a:sym typeface="Wingdings" pitchFamily="2" charset="2"/>
              </a:rPr>
              <a:t>- 99 % der Feuchtigkeit werden   durch die Lüftung nach draußen transportiert. </a:t>
            </a:r>
            <a:br>
              <a:rPr lang="de-DE" sz="2400" dirty="0">
                <a:solidFill>
                  <a:schemeClr val="tx1">
                    <a:lumMod val="75000"/>
                    <a:lumOff val="25000"/>
                  </a:schemeClr>
                </a:solidFill>
                <a:cs typeface="Arial" charset="0"/>
                <a:sym typeface="Wingdings" pitchFamily="2" charset="2"/>
              </a:rPr>
            </a:br>
            <a:r>
              <a:rPr lang="de-DE" sz="2400" b="1" dirty="0">
                <a:solidFill>
                  <a:srgbClr val="C00000"/>
                </a:solidFill>
                <a:cs typeface="Arial" charset="0"/>
                <a:sym typeface="Wingdings" pitchFamily="2" charset="2"/>
              </a:rPr>
              <a:t>Das sind ca. 1.500</a:t>
            </a:r>
            <a:r>
              <a:rPr lang="de-DE" sz="2400" b="1" i="1" dirty="0">
                <a:solidFill>
                  <a:srgbClr val="C00000"/>
                </a:solidFill>
                <a:cs typeface="Arial" charset="0"/>
                <a:sym typeface="Wingdings" pitchFamily="2" charset="2"/>
              </a:rPr>
              <a:t> </a:t>
            </a:r>
            <a:r>
              <a:rPr lang="de-DE" sz="2400" b="1" dirty="0">
                <a:solidFill>
                  <a:srgbClr val="C00000"/>
                </a:solidFill>
                <a:cs typeface="Arial" charset="0"/>
                <a:sym typeface="Wingdings" pitchFamily="2" charset="2"/>
              </a:rPr>
              <a:t>- 2.000 Liter!!</a:t>
            </a:r>
          </a:p>
          <a:p>
            <a:pPr marL="0" indent="0">
              <a:spcBef>
                <a:spcPts val="1500"/>
              </a:spcBef>
            </a:pPr>
            <a:r>
              <a:rPr lang="de-DE" sz="2400" b="1" dirty="0">
                <a:solidFill>
                  <a:schemeClr val="tx1">
                    <a:lumMod val="75000"/>
                    <a:lumOff val="25000"/>
                  </a:schemeClr>
                </a:solidFill>
                <a:cs typeface="Arial" charset="0"/>
                <a:sym typeface="Wingdings" pitchFamily="2" charset="2"/>
              </a:rPr>
              <a:t>Wichtig daher</a:t>
            </a:r>
            <a:r>
              <a:rPr lang="de-DE" sz="2400" b="1" dirty="0" smtClean="0">
                <a:solidFill>
                  <a:schemeClr val="tx1">
                    <a:lumMod val="75000"/>
                    <a:lumOff val="25000"/>
                  </a:schemeClr>
                </a:solidFill>
                <a:cs typeface="Arial" charset="0"/>
                <a:sym typeface="Wingdings" pitchFamily="2" charset="2"/>
              </a:rPr>
              <a:t>:         regelmäßiger Luftaustausch</a:t>
            </a:r>
            <a:r>
              <a:rPr lang="de-DE" sz="2400" b="1" dirty="0">
                <a:solidFill>
                  <a:schemeClr val="tx1">
                    <a:lumMod val="75000"/>
                    <a:lumOff val="25000"/>
                  </a:schemeClr>
                </a:solidFill>
                <a:cs typeface="Arial" charset="0"/>
                <a:sym typeface="Wingdings" pitchFamily="2" charset="2"/>
              </a:rPr>
              <a:t>!</a:t>
            </a:r>
          </a:p>
        </p:txBody>
      </p:sp>
      <p:sp>
        <p:nvSpPr>
          <p:cNvPr id="3" name="Titel 2"/>
          <p:cNvSpPr>
            <a:spLocks noGrp="1"/>
          </p:cNvSpPr>
          <p:nvPr>
            <p:ph type="title"/>
          </p:nvPr>
        </p:nvSpPr>
        <p:spPr/>
        <p:txBody>
          <a:bodyPr/>
          <a:lstStyle/>
          <a:p>
            <a:r>
              <a:rPr lang="de-DE" dirty="0" smtClean="0"/>
              <a:t>Wärmedämmung</a:t>
            </a:r>
            <a:br>
              <a:rPr lang="de-DE" dirty="0" smtClean="0"/>
            </a:br>
            <a:endParaRPr lang="de-DE" dirty="0"/>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905369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sp>
        <p:nvSpPr>
          <p:cNvPr id="9" name="Text Box 25"/>
          <p:cNvSpPr txBox="1">
            <a:spLocks noChangeArrowheads="1"/>
          </p:cNvSpPr>
          <p:nvPr/>
        </p:nvSpPr>
        <p:spPr bwMode="auto">
          <a:xfrm>
            <a:off x="4487088" y="2169629"/>
            <a:ext cx="4021015"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dirty="0" smtClean="0">
                <a:solidFill>
                  <a:schemeClr val="tx1">
                    <a:lumMod val="75000"/>
                    <a:lumOff val="25000"/>
                  </a:schemeClr>
                </a:solidFill>
              </a:rPr>
              <a:t>Verursacht eine Wärmedämmung Schimmelbildung in den Innenräumen?</a:t>
            </a:r>
          </a:p>
          <a:p>
            <a:pPr>
              <a:spcBef>
                <a:spcPts val="2400"/>
              </a:spcBef>
            </a:pPr>
            <a:r>
              <a:rPr lang="de-DE" altLang="de-DE" b="1" dirty="0" smtClean="0">
                <a:solidFill>
                  <a:srgbClr val="C00000"/>
                </a:solidFill>
              </a:rPr>
              <a:t>Nein</a:t>
            </a:r>
            <a:r>
              <a:rPr lang="de-DE" altLang="de-DE" b="1" dirty="0" smtClean="0">
                <a:solidFill>
                  <a:schemeClr val="tx1">
                    <a:lumMod val="75000"/>
                    <a:lumOff val="25000"/>
                  </a:schemeClr>
                </a:solidFill>
              </a:rPr>
              <a:t> – im Gegenteil.</a:t>
            </a:r>
          </a:p>
          <a:p>
            <a:pPr>
              <a:spcBef>
                <a:spcPts val="0"/>
              </a:spcBef>
            </a:pPr>
            <a:r>
              <a:rPr lang="de-DE" altLang="de-DE" b="1" dirty="0" smtClean="0">
                <a:solidFill>
                  <a:schemeClr val="tx1">
                    <a:lumMod val="75000"/>
                    <a:lumOff val="25000"/>
                  </a:schemeClr>
                </a:solidFill>
              </a:rPr>
              <a:t>Sie schützt davor!</a:t>
            </a:r>
            <a:endParaRPr lang="de-DE" altLang="de-DE" b="1" dirty="0">
              <a:solidFill>
                <a:schemeClr val="tx1">
                  <a:lumMod val="75000"/>
                  <a:lumOff val="25000"/>
                </a:schemeClr>
              </a:solidFill>
            </a:endParaRPr>
          </a:p>
        </p:txBody>
      </p:sp>
      <p:pic>
        <p:nvPicPr>
          <p:cNvPr id="85606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491"/>
          <a:stretch/>
        </p:blipFill>
        <p:spPr bwMode="auto">
          <a:xfrm>
            <a:off x="760955" y="1723138"/>
            <a:ext cx="3056141" cy="2387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606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760955" y="4152785"/>
            <a:ext cx="3056141" cy="19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04081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pic>
        <p:nvPicPr>
          <p:cNvPr id="7" name="Picture 3" descr="Flasche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3947" y="1697284"/>
            <a:ext cx="2936196" cy="4242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4464204" y="2145206"/>
            <a:ext cx="4090988" cy="536575"/>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b="1" dirty="0" smtClean="0">
                <a:solidFill>
                  <a:schemeClr val="tx1">
                    <a:lumMod val="75000"/>
                    <a:lumOff val="25000"/>
                  </a:schemeClr>
                </a:solidFill>
                <a:latin typeface="Arial" pitchFamily="34" charset="0"/>
                <a:cs typeface="Arial" pitchFamily="34" charset="0"/>
              </a:rPr>
              <a:t>Kennen Sie das?</a:t>
            </a:r>
          </a:p>
        </p:txBody>
      </p:sp>
      <p:sp>
        <p:nvSpPr>
          <p:cNvPr id="11" name="Rectangle 4"/>
          <p:cNvSpPr>
            <a:spLocks noChangeArrowheads="1"/>
          </p:cNvSpPr>
          <p:nvPr/>
        </p:nvSpPr>
        <p:spPr bwMode="auto">
          <a:xfrm>
            <a:off x="4474837" y="3200417"/>
            <a:ext cx="4321420" cy="206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dirty="0">
                <a:solidFill>
                  <a:prstClr val="black">
                    <a:lumMod val="75000"/>
                    <a:lumOff val="25000"/>
                  </a:prstClr>
                </a:solidFill>
              </a:rPr>
              <a:t>Tauwasser (100</a:t>
            </a:r>
            <a:r>
              <a:rPr lang="de-DE" dirty="0" smtClean="0">
                <a:solidFill>
                  <a:prstClr val="black">
                    <a:lumMod val="75000"/>
                    <a:lumOff val="25000"/>
                  </a:prstClr>
                </a:solidFill>
              </a:rPr>
              <a:t>%) auf </a:t>
            </a:r>
            <a:r>
              <a:rPr lang="de-DE" dirty="0">
                <a:solidFill>
                  <a:prstClr val="black">
                    <a:lumMod val="75000"/>
                    <a:lumOff val="25000"/>
                  </a:prstClr>
                </a:solidFill>
              </a:rPr>
              <a:t>der kalten </a:t>
            </a:r>
            <a:r>
              <a:rPr lang="de-DE" dirty="0" smtClean="0">
                <a:solidFill>
                  <a:prstClr val="black">
                    <a:lumMod val="75000"/>
                    <a:lumOff val="25000"/>
                  </a:prstClr>
                </a:solidFill>
              </a:rPr>
              <a:t>Oberfläche</a:t>
            </a:r>
          </a:p>
          <a:p>
            <a:pPr>
              <a:spcBef>
                <a:spcPts val="2400"/>
              </a:spcBef>
            </a:pPr>
            <a:r>
              <a:rPr lang="de-DE" b="1" dirty="0">
                <a:solidFill>
                  <a:prstClr val="black">
                    <a:lumMod val="75000"/>
                    <a:lumOff val="25000"/>
                  </a:prstClr>
                </a:solidFill>
              </a:rPr>
              <a:t>Dem Schimmel reichen schon 80</a:t>
            </a:r>
            <a:r>
              <a:rPr lang="de-DE" b="1" dirty="0" smtClean="0">
                <a:solidFill>
                  <a:prstClr val="black">
                    <a:lumMod val="75000"/>
                    <a:lumOff val="25000"/>
                  </a:prstClr>
                </a:solidFill>
              </a:rPr>
              <a:t>%!</a:t>
            </a:r>
            <a:endParaRPr lang="de-DE" dirty="0">
              <a:solidFill>
                <a:prstClr val="black">
                  <a:lumMod val="75000"/>
                  <a:lumOff val="25000"/>
                </a:prstClr>
              </a:solidFill>
            </a:endParaRPr>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165217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 b="6164"/>
          <a:stretch/>
        </p:blipFill>
        <p:spPr bwMode="auto">
          <a:xfrm>
            <a:off x="1562986" y="1400846"/>
            <a:ext cx="5454710"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de-DE" dirty="0" smtClean="0"/>
              <a:t>Temperaturverlauf in der Wand</a:t>
            </a:r>
            <a:br>
              <a:rPr lang="de-DE" dirty="0" smtClean="0"/>
            </a:br>
            <a:endParaRPr lang="de-DE" dirty="0"/>
          </a:p>
        </p:txBody>
      </p:sp>
      <p:sp>
        <p:nvSpPr>
          <p:cNvPr id="4" name="Ellipse 3"/>
          <p:cNvSpPr/>
          <p:nvPr/>
        </p:nvSpPr>
        <p:spPr>
          <a:xfrm>
            <a:off x="3120655" y="2849538"/>
            <a:ext cx="792126" cy="701749"/>
          </a:xfrm>
          <a:prstGeom prst="ellipse">
            <a:avLst/>
          </a:prstGeom>
          <a:no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Textfeld 8"/>
          <p:cNvSpPr txBox="1"/>
          <p:nvPr/>
        </p:nvSpPr>
        <p:spPr>
          <a:xfrm>
            <a:off x="2690047" y="4199878"/>
            <a:ext cx="1073888" cy="307777"/>
          </a:xfrm>
          <a:prstGeom prst="rect">
            <a:avLst/>
          </a:prstGeom>
          <a:noFill/>
        </p:spPr>
        <p:txBody>
          <a:bodyPr wrap="square" rtlCol="0">
            <a:spAutoFit/>
          </a:bodyPr>
          <a:lstStyle/>
          <a:p>
            <a:pPr algn="ctr"/>
            <a:r>
              <a:rPr lang="de-DE" sz="1400" b="1" dirty="0" smtClean="0"/>
              <a:t>innen</a:t>
            </a:r>
            <a:endParaRPr lang="de-DE" sz="1400" b="1" dirty="0"/>
          </a:p>
        </p:txBody>
      </p:sp>
      <p:sp>
        <p:nvSpPr>
          <p:cNvPr id="10" name="Textfeld 9"/>
          <p:cNvSpPr txBox="1"/>
          <p:nvPr/>
        </p:nvSpPr>
        <p:spPr>
          <a:xfrm>
            <a:off x="4362874" y="4203421"/>
            <a:ext cx="1073888" cy="307777"/>
          </a:xfrm>
          <a:prstGeom prst="rect">
            <a:avLst/>
          </a:prstGeom>
          <a:noFill/>
        </p:spPr>
        <p:txBody>
          <a:bodyPr wrap="square" rtlCol="0">
            <a:spAutoFit/>
          </a:bodyPr>
          <a:lstStyle/>
          <a:p>
            <a:pPr algn="ctr"/>
            <a:r>
              <a:rPr lang="de-DE" sz="1400" b="1" dirty="0" smtClean="0"/>
              <a:t>außen</a:t>
            </a:r>
            <a:endParaRPr lang="de-DE" sz="1400" b="1" dirty="0"/>
          </a:p>
        </p:txBody>
      </p:sp>
      <p:sp>
        <p:nvSpPr>
          <p:cNvPr id="11"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Massive Wand ohne Dämmung</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4357454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800" dirty="0">
                <a:solidFill>
                  <a:schemeClr val="tx1">
                    <a:lumMod val="75000"/>
                    <a:lumOff val="25000"/>
                  </a:schemeClr>
                </a:solidFill>
              </a:rPr>
              <a:t>K</a:t>
            </a:r>
            <a:r>
              <a:rPr lang="de-DE" sz="2800" dirty="0" smtClean="0">
                <a:solidFill>
                  <a:schemeClr val="tx1">
                    <a:lumMod val="75000"/>
                    <a:lumOff val="25000"/>
                  </a:schemeClr>
                </a:solidFill>
              </a:rPr>
              <a:t>osten über 20 Jahre</a:t>
            </a:r>
            <a:br>
              <a:rPr lang="de-DE" sz="2800" dirty="0" smtClean="0">
                <a:solidFill>
                  <a:schemeClr val="tx1">
                    <a:lumMod val="75000"/>
                    <a:lumOff val="25000"/>
                  </a:schemeClr>
                </a:solidFill>
              </a:rPr>
            </a:br>
            <a:endParaRPr lang="de-DE" sz="2800" dirty="0">
              <a:solidFill>
                <a:schemeClr val="tx1">
                  <a:lumMod val="75000"/>
                  <a:lumOff val="25000"/>
                </a:schemeClr>
              </a:solidFill>
            </a:endParaRPr>
          </a:p>
        </p:txBody>
      </p:sp>
      <p:pic>
        <p:nvPicPr>
          <p:cNvPr id="84889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175" y="1009650"/>
            <a:ext cx="8108456" cy="5010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2"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156"/>
          <a:stretch/>
        </p:blipFill>
        <p:spPr bwMode="auto">
          <a:xfrm>
            <a:off x="1562985" y="1410735"/>
            <a:ext cx="5459857" cy="48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el 2"/>
          <p:cNvSpPr>
            <a:spLocks noGrp="1"/>
          </p:cNvSpPr>
          <p:nvPr>
            <p:ph type="title"/>
          </p:nvPr>
        </p:nvSpPr>
        <p:spPr/>
        <p:txBody>
          <a:bodyPr/>
          <a:lstStyle/>
          <a:p>
            <a:r>
              <a:rPr lang="de-DE" dirty="0"/>
              <a:t>Temperaturverlauf in der </a:t>
            </a:r>
            <a:r>
              <a:rPr lang="de-DE" dirty="0" smtClean="0"/>
              <a:t>Wand</a:t>
            </a:r>
            <a:br>
              <a:rPr lang="de-DE" dirty="0" smtClean="0"/>
            </a:br>
            <a:endParaRPr lang="de-DE" dirty="0"/>
          </a:p>
        </p:txBody>
      </p:sp>
      <p:pic>
        <p:nvPicPr>
          <p:cNvPr id="8550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12645" y="2494163"/>
            <a:ext cx="896937" cy="8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feld 6"/>
          <p:cNvSpPr txBox="1"/>
          <p:nvPr/>
        </p:nvSpPr>
        <p:spPr>
          <a:xfrm>
            <a:off x="2690047" y="4210511"/>
            <a:ext cx="1073888" cy="307777"/>
          </a:xfrm>
          <a:prstGeom prst="rect">
            <a:avLst/>
          </a:prstGeom>
          <a:noFill/>
        </p:spPr>
        <p:txBody>
          <a:bodyPr wrap="square" rtlCol="0">
            <a:spAutoFit/>
          </a:bodyPr>
          <a:lstStyle/>
          <a:p>
            <a:pPr algn="ctr"/>
            <a:r>
              <a:rPr lang="de-DE" sz="1400" b="1" dirty="0" smtClean="0"/>
              <a:t>innen</a:t>
            </a:r>
            <a:endParaRPr lang="de-DE" sz="1400" b="1" dirty="0"/>
          </a:p>
        </p:txBody>
      </p:sp>
      <p:sp>
        <p:nvSpPr>
          <p:cNvPr id="8" name="Textfeld 7"/>
          <p:cNvSpPr txBox="1"/>
          <p:nvPr/>
        </p:nvSpPr>
        <p:spPr>
          <a:xfrm>
            <a:off x="4894524" y="4214054"/>
            <a:ext cx="1073888" cy="307777"/>
          </a:xfrm>
          <a:prstGeom prst="rect">
            <a:avLst/>
          </a:prstGeom>
          <a:noFill/>
        </p:spPr>
        <p:txBody>
          <a:bodyPr wrap="square" rtlCol="0">
            <a:spAutoFit/>
          </a:bodyPr>
          <a:lstStyle/>
          <a:p>
            <a:pPr algn="ctr"/>
            <a:r>
              <a:rPr lang="de-DE" sz="1400" b="1" dirty="0" smtClean="0"/>
              <a:t>außen</a:t>
            </a:r>
            <a:endParaRPr lang="de-DE" sz="1400" b="1" dirty="0"/>
          </a:p>
        </p:txBody>
      </p:sp>
      <p:sp>
        <p:nvSpPr>
          <p:cNvPr id="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Massive Wand mit Außendämmung</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971977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sp>
        <p:nvSpPr>
          <p:cNvPr id="6" name="Textfeld 3"/>
          <p:cNvSpPr txBox="1">
            <a:spLocks noChangeArrowheads="1"/>
          </p:cNvSpPr>
          <p:nvPr/>
        </p:nvSpPr>
        <p:spPr bwMode="auto">
          <a:xfrm>
            <a:off x="493071" y="6462130"/>
            <a:ext cx="659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altLang="de-DE" sz="1200" dirty="0" smtClean="0">
                <a:solidFill>
                  <a:srgbClr val="000000"/>
                </a:solidFill>
              </a:rPr>
              <a:t>Bild: </a:t>
            </a:r>
            <a:r>
              <a:rPr lang="de-DE" sz="1200" dirty="0"/>
              <a:t>Dipl. Ing. Werner Eicke-Hennig, Hessische </a:t>
            </a:r>
            <a:r>
              <a:rPr lang="de-DE" sz="1200" dirty="0" smtClean="0"/>
              <a:t>Energiesparaktion, Darmstadt</a:t>
            </a:r>
            <a:endParaRPr lang="de-DE" sz="1200" dirty="0"/>
          </a:p>
          <a:p>
            <a:pPr eaLnBrk="1" hangingPunct="1"/>
            <a:endParaRPr lang="de-DE" altLang="de-DE" sz="1200" dirty="0">
              <a:solidFill>
                <a:srgbClr val="000000"/>
              </a:solidFill>
            </a:endParaRPr>
          </a:p>
        </p:txBody>
      </p:sp>
      <p:sp>
        <p:nvSpPr>
          <p:cNvPr id="9" name="Text Box 25"/>
          <p:cNvSpPr txBox="1">
            <a:spLocks noChangeArrowheads="1"/>
          </p:cNvSpPr>
          <p:nvPr/>
        </p:nvSpPr>
        <p:spPr bwMode="auto">
          <a:xfrm>
            <a:off x="4963338" y="2525806"/>
            <a:ext cx="402101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dirty="0" smtClean="0">
                <a:solidFill>
                  <a:schemeClr val="tx1">
                    <a:lumMod val="75000"/>
                    <a:lumOff val="25000"/>
                  </a:schemeClr>
                </a:solidFill>
              </a:rPr>
              <a:t>Die gedämmten Wände </a:t>
            </a:r>
            <a:r>
              <a:rPr lang="de-DE" altLang="de-DE" b="1" dirty="0" err="1" smtClean="0">
                <a:solidFill>
                  <a:schemeClr val="tx1">
                    <a:lumMod val="75000"/>
                    <a:lumOff val="25000"/>
                  </a:schemeClr>
                </a:solidFill>
              </a:rPr>
              <a:t>veralgen</a:t>
            </a:r>
            <a:r>
              <a:rPr lang="de-DE" altLang="de-DE" b="1" dirty="0" smtClean="0">
                <a:solidFill>
                  <a:schemeClr val="tx1">
                    <a:lumMod val="75000"/>
                    <a:lumOff val="25000"/>
                  </a:schemeClr>
                </a:solidFill>
              </a:rPr>
              <a:t>!</a:t>
            </a:r>
          </a:p>
          <a:p>
            <a:pPr>
              <a:spcBef>
                <a:spcPct val="50000"/>
              </a:spcBef>
            </a:pPr>
            <a:r>
              <a:rPr lang="de-DE" altLang="de-DE" b="1" dirty="0" smtClean="0">
                <a:solidFill>
                  <a:schemeClr val="tx1">
                    <a:lumMod val="75000"/>
                    <a:lumOff val="25000"/>
                  </a:schemeClr>
                </a:solidFill>
              </a:rPr>
              <a:t>Nur die gedämmten Wände?</a:t>
            </a:r>
            <a:endParaRPr lang="de-DE" altLang="de-DE" b="1" dirty="0">
              <a:solidFill>
                <a:schemeClr val="tx1">
                  <a:lumMod val="75000"/>
                  <a:lumOff val="25000"/>
                </a:schemeClr>
              </a:solidFill>
            </a:endParaRPr>
          </a:p>
          <a:p>
            <a:pPr>
              <a:spcBef>
                <a:spcPct val="50000"/>
              </a:spcBef>
            </a:pPr>
            <a:endParaRPr lang="de-DE" altLang="de-DE" b="1" dirty="0">
              <a:solidFill>
                <a:schemeClr val="tx1">
                  <a:lumMod val="75000"/>
                  <a:lumOff val="25000"/>
                </a:schemeClr>
              </a:solidFill>
            </a:endParaRPr>
          </a:p>
        </p:txBody>
      </p:sp>
      <p:pic>
        <p:nvPicPr>
          <p:cNvPr id="86733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3071" y="2060212"/>
            <a:ext cx="41814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168196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a:lum contrast="8000"/>
            <a:extLst>
              <a:ext uri="{28A0092B-C50C-407E-A947-70E740481C1C}">
                <a14:useLocalDpi xmlns:a14="http://schemas.microsoft.com/office/drawing/2010/main"/>
              </a:ext>
            </a:extLst>
          </a:blip>
          <a:srcRect/>
          <a:stretch>
            <a:fillRect/>
          </a:stretch>
        </p:blipFill>
        <p:spPr bwMode="auto">
          <a:xfrm>
            <a:off x="440079" y="1295400"/>
            <a:ext cx="7707459" cy="464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6"/>
          <p:cNvSpPr txBox="1">
            <a:spLocks noChangeArrowheads="1"/>
          </p:cNvSpPr>
          <p:nvPr/>
        </p:nvSpPr>
        <p:spPr bwMode="auto">
          <a:xfrm>
            <a:off x="7303477" y="6376989"/>
            <a:ext cx="1688123" cy="27463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r">
              <a:spcBef>
                <a:spcPct val="50000"/>
              </a:spcBef>
            </a:pPr>
            <a:r>
              <a:rPr lang="de-DE" altLang="de-DE" sz="1200">
                <a:solidFill>
                  <a:srgbClr val="000000"/>
                </a:solidFill>
              </a:rPr>
              <a:t>Quelle: EMPA</a:t>
            </a:r>
          </a:p>
        </p:txBody>
      </p:sp>
      <p:sp>
        <p:nvSpPr>
          <p:cNvPr id="61444" name="Text Box 7"/>
          <p:cNvSpPr txBox="1">
            <a:spLocks noChangeArrowheads="1"/>
          </p:cNvSpPr>
          <p:nvPr/>
        </p:nvSpPr>
        <p:spPr bwMode="auto">
          <a:xfrm>
            <a:off x="984738" y="5905500"/>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de-DE" altLang="de-DE" sz="2400" b="1" dirty="0">
                <a:solidFill>
                  <a:schemeClr val="tx1">
                    <a:lumMod val="75000"/>
                    <a:lumOff val="25000"/>
                  </a:schemeClr>
                </a:solidFill>
              </a:rPr>
              <a:t>Südseite</a:t>
            </a:r>
          </a:p>
        </p:txBody>
      </p:sp>
      <p:sp>
        <p:nvSpPr>
          <p:cNvPr id="61445" name="Text Box 8"/>
          <p:cNvSpPr txBox="1">
            <a:spLocks noChangeArrowheads="1"/>
          </p:cNvSpPr>
          <p:nvPr/>
        </p:nvSpPr>
        <p:spPr bwMode="auto">
          <a:xfrm>
            <a:off x="5216769" y="5908675"/>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de-DE" altLang="de-DE" sz="2400" b="1" dirty="0">
                <a:solidFill>
                  <a:schemeClr val="tx1">
                    <a:lumMod val="75000"/>
                    <a:lumOff val="25000"/>
                  </a:schemeClr>
                </a:solidFill>
              </a:rPr>
              <a:t>Nordseite</a:t>
            </a:r>
          </a:p>
        </p:txBody>
      </p:sp>
      <p:sp>
        <p:nvSpPr>
          <p:cNvPr id="2" name="Titel 1"/>
          <p:cNvSpPr>
            <a:spLocks noGrp="1"/>
          </p:cNvSpPr>
          <p:nvPr>
            <p:ph type="title"/>
          </p:nvPr>
        </p:nvSpPr>
        <p:spPr/>
        <p:txBody>
          <a:bodyPr/>
          <a:lstStyle/>
          <a:p>
            <a:r>
              <a:rPr lang="de-DE" dirty="0" smtClean="0"/>
              <a:t>Algenbildung auf der Fassade</a:t>
            </a:r>
            <a:br>
              <a:rPr lang="de-DE" dirty="0" smtClean="0"/>
            </a:br>
            <a:endParaRPr lang="de-DE" dirty="0"/>
          </a:p>
        </p:txBody>
      </p:sp>
    </p:spTree>
    <p:extLst>
      <p:ext uri="{BB962C8B-B14F-4D97-AF65-F5344CB8AC3E}">
        <p14:creationId xmlns:p14="http://schemas.microsoft.com/office/powerpoint/2010/main" val="1805151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1060938" y="5724525"/>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de-DE" altLang="de-DE" sz="2400" b="1" dirty="0">
                <a:solidFill>
                  <a:schemeClr val="tx1">
                    <a:lumMod val="75000"/>
                    <a:lumOff val="25000"/>
                  </a:schemeClr>
                </a:solidFill>
              </a:rPr>
              <a:t>Südseite</a:t>
            </a:r>
          </a:p>
        </p:txBody>
      </p:sp>
      <p:sp>
        <p:nvSpPr>
          <p:cNvPr id="62467" name="Text Box 5"/>
          <p:cNvSpPr txBox="1">
            <a:spLocks noChangeArrowheads="1"/>
          </p:cNvSpPr>
          <p:nvPr/>
        </p:nvSpPr>
        <p:spPr bwMode="auto">
          <a:xfrm>
            <a:off x="5292969" y="5699125"/>
            <a:ext cx="253218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spcBef>
                <a:spcPct val="50000"/>
              </a:spcBef>
            </a:pPr>
            <a:r>
              <a:rPr lang="de-DE" altLang="de-DE" sz="2400" b="1">
                <a:solidFill>
                  <a:schemeClr val="tx1">
                    <a:lumMod val="75000"/>
                    <a:lumOff val="25000"/>
                  </a:schemeClr>
                </a:solidFill>
              </a:rPr>
              <a:t>Nordseite</a:t>
            </a:r>
          </a:p>
        </p:txBody>
      </p:sp>
      <p:pic>
        <p:nvPicPr>
          <p:cNvPr id="6246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4351" y="1678841"/>
            <a:ext cx="8172450" cy="3799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r>
              <a:rPr lang="de-DE" dirty="0" smtClean="0"/>
              <a:t>Algenbildung</a:t>
            </a:r>
            <a:br>
              <a:rPr lang="de-DE" dirty="0" smtClean="0"/>
            </a:br>
            <a:endParaRPr lang="de-DE" dirty="0"/>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Nicht nur auf Fassaden!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100132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6" descr="Foto Alge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490" y="1530350"/>
            <a:ext cx="5616086" cy="454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Algenbildung auf der Fassade</a:t>
            </a:r>
            <a:br>
              <a:rPr lang="de-DE" dirty="0"/>
            </a:br>
            <a:endParaRPr lang="de-DE" dirty="0"/>
          </a:p>
        </p:txBody>
      </p:sp>
      <p:sp>
        <p:nvSpPr>
          <p:cNvPr id="6"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Nordfassade </a:t>
            </a:r>
            <a:r>
              <a:rPr lang="de-DE" sz="2800" dirty="0" err="1" smtClean="0">
                <a:solidFill>
                  <a:schemeClr val="tx1">
                    <a:lumMod val="75000"/>
                    <a:lumOff val="25000"/>
                  </a:schemeClr>
                </a:solidFill>
                <a:latin typeface="Arial" pitchFamily="34" charset="0"/>
                <a:cs typeface="Arial" pitchFamily="34" charset="0"/>
              </a:rPr>
              <a:t>ungedämmt</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3159563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246186" y="6481763"/>
            <a:ext cx="4946406" cy="276989"/>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ct val="50000"/>
              </a:spcBef>
            </a:pPr>
            <a:r>
              <a:rPr lang="de-DE" altLang="de-DE" sz="1200" dirty="0">
                <a:solidFill>
                  <a:schemeClr val="tx1">
                    <a:lumMod val="75000"/>
                    <a:lumOff val="25000"/>
                  </a:schemeClr>
                </a:solidFill>
                <a:latin typeface="Arial" pitchFamily="34" charset="0"/>
                <a:cs typeface="Arial" pitchFamily="34" charset="0"/>
              </a:rPr>
              <a:t>Quelle: Algen auf Fassaden / EMPA / Jürgen </a:t>
            </a:r>
            <a:r>
              <a:rPr lang="de-DE" altLang="de-DE" sz="1200" dirty="0" err="1">
                <a:solidFill>
                  <a:schemeClr val="tx1">
                    <a:lumMod val="75000"/>
                    <a:lumOff val="25000"/>
                  </a:schemeClr>
                </a:solidFill>
                <a:latin typeface="Arial" pitchFamily="34" charset="0"/>
                <a:cs typeface="Arial" pitchFamily="34" charset="0"/>
              </a:rPr>
              <a:t>Blaich</a:t>
            </a:r>
            <a:r>
              <a:rPr lang="de-DE" altLang="de-DE" sz="1200" dirty="0">
                <a:solidFill>
                  <a:schemeClr val="tx1">
                    <a:lumMod val="75000"/>
                    <a:lumOff val="25000"/>
                  </a:schemeClr>
                </a:solidFill>
                <a:latin typeface="Arial" pitchFamily="34" charset="0"/>
                <a:cs typeface="Arial" pitchFamily="34" charset="0"/>
              </a:rPr>
              <a:t> und Paul Raschle</a:t>
            </a:r>
          </a:p>
        </p:txBody>
      </p:sp>
      <p:pic>
        <p:nvPicPr>
          <p:cNvPr id="64515" name="Picture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850" y="1064668"/>
            <a:ext cx="6745164" cy="4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6" name="Rectangle 7"/>
          <p:cNvSpPr>
            <a:spLocks noChangeArrowheads="1"/>
          </p:cNvSpPr>
          <p:nvPr/>
        </p:nvSpPr>
        <p:spPr bwMode="auto">
          <a:xfrm>
            <a:off x="6301152" y="2341561"/>
            <a:ext cx="2137997" cy="1938982"/>
          </a:xfrm>
          <a:prstGeom prst="rect">
            <a:avLst/>
          </a:prstGeom>
          <a:solidFill>
            <a:schemeClr val="bg1"/>
          </a:solidFill>
          <a:ln>
            <a:solidFill>
              <a:srgbClr val="C00000"/>
            </a:solidFill>
          </a:ln>
          <a:effectLst/>
          <a:extLst/>
        </p:spPr>
        <p:txBody>
          <a:bodyPr wrap="square"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b="1" dirty="0">
                <a:latin typeface="Arial" pitchFamily="34" charset="0"/>
                <a:cs typeface="Arial" pitchFamily="34" charset="0"/>
              </a:rPr>
              <a:t>5 bis 10 Meter von einem Wald entfernt, ca. 50 Meter Entfernung fließt ein Wildbach.</a:t>
            </a:r>
          </a:p>
          <a:p>
            <a:pPr eaLnBrk="1" hangingPunct="1"/>
            <a:r>
              <a:rPr lang="de-DE" altLang="de-DE" sz="1200" b="1" dirty="0">
                <a:latin typeface="Arial" pitchFamily="34" charset="0"/>
                <a:cs typeface="Arial" pitchFamily="34" charset="0"/>
              </a:rPr>
              <a:t>Die Fassadenkonstruktion besteht aus einem verputzten Zweischalenmauerwerk mit 70 Millimeter Wärmedämmung.</a:t>
            </a:r>
          </a:p>
        </p:txBody>
      </p:sp>
      <p:sp>
        <p:nvSpPr>
          <p:cNvPr id="64517" name="Rectangle 8"/>
          <p:cNvSpPr>
            <a:spLocks noChangeArrowheads="1"/>
          </p:cNvSpPr>
          <p:nvPr/>
        </p:nvSpPr>
        <p:spPr bwMode="auto">
          <a:xfrm>
            <a:off x="323850" y="5502275"/>
            <a:ext cx="8667750" cy="73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8" tIns="45715" rIns="91428" bIns="45715">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400" b="1" dirty="0">
                <a:latin typeface="Arial" pitchFamily="34" charset="0"/>
                <a:cs typeface="Arial" pitchFamily="34" charset="0"/>
              </a:rPr>
              <a:t>Bei der Messung zeigte es sich, dass die von Algen befallenen fensterlosen Fassadenanteile mit</a:t>
            </a:r>
            <a:r>
              <a:rPr lang="de-DE" altLang="de-DE" sz="1400" b="1" dirty="0">
                <a:solidFill>
                  <a:srgbClr val="FF0000"/>
                </a:solidFill>
                <a:latin typeface="Arial" pitchFamily="34" charset="0"/>
                <a:cs typeface="Arial" pitchFamily="34" charset="0"/>
              </a:rPr>
              <a:t> </a:t>
            </a:r>
            <a:r>
              <a:rPr lang="de-DE" altLang="de-DE" sz="1400" b="1" dirty="0">
                <a:solidFill>
                  <a:srgbClr val="C00000"/>
                </a:solidFill>
                <a:latin typeface="Arial" pitchFamily="34" charset="0"/>
                <a:cs typeface="Arial" pitchFamily="34" charset="0"/>
              </a:rPr>
              <a:t>5.3°C</a:t>
            </a:r>
            <a:r>
              <a:rPr lang="de-DE" altLang="de-DE" sz="1400" b="1" dirty="0">
                <a:solidFill>
                  <a:srgbClr val="FF0000"/>
                </a:solidFill>
                <a:latin typeface="Arial" pitchFamily="34" charset="0"/>
                <a:cs typeface="Arial" pitchFamily="34" charset="0"/>
              </a:rPr>
              <a:t> </a:t>
            </a:r>
            <a:r>
              <a:rPr lang="de-DE" altLang="de-DE" sz="1400" b="1" dirty="0" smtClean="0">
                <a:latin typeface="Arial" pitchFamily="34" charset="0"/>
                <a:cs typeface="Arial" pitchFamily="34" charset="0"/>
              </a:rPr>
              <a:t>Oberflächen-temperatur </a:t>
            </a:r>
            <a:r>
              <a:rPr lang="de-DE" altLang="de-DE" sz="1400" b="1" dirty="0">
                <a:latin typeface="Arial" pitchFamily="34" charset="0"/>
                <a:cs typeface="Arial" pitchFamily="34" charset="0"/>
              </a:rPr>
              <a:t>am kältesten waren. </a:t>
            </a:r>
            <a:endParaRPr lang="de-DE" altLang="de-DE" sz="1400" b="1" dirty="0" smtClean="0">
              <a:latin typeface="Arial" pitchFamily="34" charset="0"/>
              <a:cs typeface="Arial" pitchFamily="34" charset="0"/>
            </a:endParaRPr>
          </a:p>
          <a:p>
            <a:pPr eaLnBrk="1" hangingPunct="1"/>
            <a:r>
              <a:rPr lang="de-DE" altLang="de-DE" sz="1400" b="1" dirty="0" smtClean="0">
                <a:latin typeface="Arial" pitchFamily="34" charset="0"/>
                <a:cs typeface="Arial" pitchFamily="34" charset="0"/>
              </a:rPr>
              <a:t>Die </a:t>
            </a:r>
            <a:r>
              <a:rPr lang="de-DE" altLang="de-DE" sz="1400" b="1" dirty="0">
                <a:latin typeface="Arial" pitchFamily="34" charset="0"/>
                <a:cs typeface="Arial" pitchFamily="34" charset="0"/>
              </a:rPr>
              <a:t>algenfreien Bereiche der Fensterzone waren mit</a:t>
            </a:r>
            <a:r>
              <a:rPr lang="de-DE" altLang="de-DE" sz="1400" b="1" dirty="0">
                <a:solidFill>
                  <a:srgbClr val="FF0000"/>
                </a:solidFill>
                <a:latin typeface="Arial" pitchFamily="34" charset="0"/>
                <a:cs typeface="Arial" pitchFamily="34" charset="0"/>
              </a:rPr>
              <a:t> </a:t>
            </a:r>
            <a:r>
              <a:rPr lang="de-DE" altLang="de-DE" sz="1400" b="1" dirty="0">
                <a:solidFill>
                  <a:srgbClr val="C00000"/>
                </a:solidFill>
                <a:latin typeface="Arial" pitchFamily="34" charset="0"/>
                <a:cs typeface="Arial" pitchFamily="34" charset="0"/>
              </a:rPr>
              <a:t>5.5 °C</a:t>
            </a:r>
            <a:r>
              <a:rPr lang="de-DE" altLang="de-DE" sz="1400" b="1" dirty="0">
                <a:solidFill>
                  <a:srgbClr val="FF0000"/>
                </a:solidFill>
                <a:latin typeface="Arial" pitchFamily="34" charset="0"/>
                <a:cs typeface="Arial" pitchFamily="34" charset="0"/>
              </a:rPr>
              <a:t> </a:t>
            </a:r>
            <a:r>
              <a:rPr lang="de-DE" altLang="de-DE" sz="1400" b="1" dirty="0">
                <a:latin typeface="Arial" pitchFamily="34" charset="0"/>
                <a:cs typeface="Arial" pitchFamily="34" charset="0"/>
              </a:rPr>
              <a:t>nur geringfügig wärmer.</a:t>
            </a:r>
          </a:p>
        </p:txBody>
      </p:sp>
      <p:sp>
        <p:nvSpPr>
          <p:cNvPr id="2" name="Titel 1"/>
          <p:cNvSpPr>
            <a:spLocks noGrp="1"/>
          </p:cNvSpPr>
          <p:nvPr>
            <p:ph type="title"/>
          </p:nvPr>
        </p:nvSpPr>
        <p:spPr/>
        <p:txBody>
          <a:bodyPr/>
          <a:lstStyle/>
          <a:p>
            <a:r>
              <a:rPr lang="de-DE" dirty="0" smtClean="0"/>
              <a:t>Algenbildung auf der Fassade</a:t>
            </a:r>
            <a:br>
              <a:rPr lang="de-DE" dirty="0" smtClean="0"/>
            </a:br>
            <a:endParaRPr lang="de-DE" dirty="0"/>
          </a:p>
        </p:txBody>
      </p:sp>
    </p:spTree>
    <p:extLst>
      <p:ext uri="{BB962C8B-B14F-4D97-AF65-F5344CB8AC3E}">
        <p14:creationId xmlns:p14="http://schemas.microsoft.com/office/powerpoint/2010/main" val="944351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3041" name="49b9c891-df50-410c-a1e1-161aad613313" descr="08ABA5D7-DECC-4C99-90F2-D5D4F68E646E@localdomai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619" y="1714500"/>
            <a:ext cx="471251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smtClean="0"/>
              <a:t>Temperaturverlauf in der Wand</a:t>
            </a:r>
            <a:br>
              <a:rPr lang="de-DE" dirty="0" smtClean="0"/>
            </a:br>
            <a:endParaRPr lang="de-DE" dirty="0"/>
          </a:p>
        </p:txBody>
      </p:sp>
      <p:pic>
        <p:nvPicPr>
          <p:cNvPr id="853040" name="Picture 4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52988" y="1716477"/>
            <a:ext cx="3919537" cy="4082269"/>
          </a:xfrm>
          <a:prstGeom prst="rect">
            <a:avLst/>
          </a:prstGeom>
          <a:noFill/>
          <a:extLst>
            <a:ext uri="{909E8E84-426E-40DD-AFC4-6F175D3DCCD1}">
              <a14:hiddenFill xmlns:a14="http://schemas.microsoft.com/office/drawing/2010/main">
                <a:solidFill>
                  <a:srgbClr val="FFFFFF"/>
                </a:solidFill>
              </a14:hiddenFill>
            </a:ext>
          </a:extLst>
        </p:spPr>
      </p:pic>
      <p:sp>
        <p:nvSpPr>
          <p:cNvPr id="739"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err="1" smtClean="0">
                <a:solidFill>
                  <a:schemeClr val="tx1">
                    <a:lumMod val="75000"/>
                    <a:lumOff val="25000"/>
                  </a:schemeClr>
                </a:solidFill>
                <a:latin typeface="Arial" pitchFamily="34" charset="0"/>
                <a:cs typeface="Arial" pitchFamily="34" charset="0"/>
              </a:rPr>
              <a:t>Ungedämmte</a:t>
            </a:r>
            <a:r>
              <a:rPr lang="de-DE" sz="2800" dirty="0" smtClean="0">
                <a:solidFill>
                  <a:schemeClr val="tx1">
                    <a:lumMod val="75000"/>
                    <a:lumOff val="25000"/>
                  </a:schemeClr>
                </a:solidFill>
                <a:latin typeface="Arial" pitchFamily="34" charset="0"/>
                <a:cs typeface="Arial" pitchFamily="34" charset="0"/>
              </a:rPr>
              <a:t> und gedämmte Außenwand</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2769973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Inhaltsplatzhalter 2"/>
          <p:cNvSpPr txBox="1">
            <a:spLocks/>
          </p:cNvSpPr>
          <p:nvPr/>
        </p:nvSpPr>
        <p:spPr bwMode="auto">
          <a:xfrm>
            <a:off x="466725" y="1573213"/>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Rauchgasentschwefelung der Kraftwerke </a:t>
            </a:r>
            <a:br>
              <a:rPr lang="de-DE" altLang="de-DE" sz="2400" b="1" dirty="0">
                <a:solidFill>
                  <a:schemeClr val="tx1">
                    <a:lumMod val="75000"/>
                    <a:lumOff val="25000"/>
                  </a:schemeClr>
                </a:solidFill>
                <a:ea typeface="ＭＳ Ｐゴシック" charset="-128"/>
                <a:cs typeface="Arial" charset="0"/>
                <a:sym typeface="Wingdings" pitchFamily="2" charset="2"/>
              </a:rPr>
            </a:br>
            <a:r>
              <a:rPr lang="de-DE" altLang="de-DE" sz="2400" b="1" dirty="0">
                <a:solidFill>
                  <a:schemeClr val="tx1">
                    <a:lumMod val="75000"/>
                    <a:lumOff val="25000"/>
                  </a:schemeClr>
                </a:solidFill>
                <a:ea typeface="ＭＳ Ｐゴシック" charset="-128"/>
                <a:cs typeface="Arial" charset="0"/>
                <a:sym typeface="Wingdings" pitchFamily="2" charset="2"/>
              </a:rPr>
              <a:t>→ Luftschadstoffe nahmen deutlich ab.</a:t>
            </a:r>
            <a:br>
              <a:rPr lang="de-DE" altLang="de-DE" sz="2400" b="1" dirty="0">
                <a:solidFill>
                  <a:schemeClr val="tx1">
                    <a:lumMod val="75000"/>
                    <a:lumOff val="25000"/>
                  </a:schemeClr>
                </a:solidFill>
                <a:ea typeface="ＭＳ Ｐゴシック" charset="-128"/>
                <a:cs typeface="Arial" charset="0"/>
                <a:sym typeface="Wingdings" pitchFamily="2" charset="2"/>
              </a:rPr>
            </a:br>
            <a:r>
              <a:rPr lang="de-DE" altLang="de-DE" sz="2400" b="1" dirty="0">
                <a:solidFill>
                  <a:schemeClr val="tx1">
                    <a:lumMod val="75000"/>
                    <a:lumOff val="25000"/>
                  </a:schemeClr>
                </a:solidFill>
                <a:ea typeface="ＭＳ Ｐゴシック" charset="-128"/>
                <a:cs typeface="Arial" charset="0"/>
                <a:sym typeface="Wingdings" pitchFamily="2" charset="2"/>
              </a:rPr>
              <a:t>→ Außenbauteile, deren Oberflächen eine Zeit 	lang feucht sind, </a:t>
            </a:r>
            <a:r>
              <a:rPr lang="de-DE" altLang="de-DE" sz="2400" b="1" dirty="0" err="1">
                <a:solidFill>
                  <a:schemeClr val="tx1">
                    <a:lumMod val="75000"/>
                    <a:lumOff val="25000"/>
                  </a:schemeClr>
                </a:solidFill>
                <a:ea typeface="ＭＳ Ｐゴシック" charset="-128"/>
                <a:cs typeface="Arial" charset="0"/>
                <a:sym typeface="Wingdings" pitchFamily="2" charset="2"/>
              </a:rPr>
              <a:t>veralgen</a:t>
            </a:r>
            <a:r>
              <a:rPr lang="de-DE" altLang="de-DE" sz="2400" b="1" dirty="0">
                <a:solidFill>
                  <a:schemeClr val="tx1">
                    <a:lumMod val="75000"/>
                    <a:lumOff val="25000"/>
                  </a:schemeClr>
                </a:solidFill>
                <a:ea typeface="ＭＳ Ｐゴシック" charset="-128"/>
                <a:cs typeface="Arial" charset="0"/>
                <a:sym typeface="Wingdings" pitchFamily="2" charset="2"/>
              </a:rPr>
              <a:t>.</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Auch Bäume, Sträucher, Gehwege, Verkehrsschilder und Vorhangfassaden </a:t>
            </a:r>
            <a:r>
              <a:rPr lang="de-DE" altLang="de-DE" sz="2400" b="1" dirty="0" err="1">
                <a:solidFill>
                  <a:schemeClr val="tx1">
                    <a:lumMod val="75000"/>
                    <a:lumOff val="25000"/>
                  </a:schemeClr>
                </a:solidFill>
                <a:ea typeface="ＭＳ Ｐゴシック" charset="-128"/>
                <a:cs typeface="Arial" charset="0"/>
                <a:sym typeface="Wingdings" pitchFamily="2" charset="2"/>
              </a:rPr>
              <a:t>veralgen</a:t>
            </a:r>
            <a:r>
              <a:rPr lang="de-DE" altLang="de-DE" sz="2400" b="1" dirty="0">
                <a:solidFill>
                  <a:schemeClr val="tx1">
                    <a:lumMod val="75000"/>
                    <a:lumOff val="25000"/>
                  </a:schemeClr>
                </a:solidFill>
                <a:ea typeface="ＭＳ Ｐゴシック" charset="-128"/>
                <a:cs typeface="Arial" charset="0"/>
                <a:sym typeface="Wingdings" pitchFamily="2" charset="2"/>
              </a:rPr>
              <a:t>.</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Schiefer- und Ziegeldächer werden auf der Wetterseite grün.</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Ca. 5 – 10 % der Dämmfassaden sind betroffen.</a:t>
            </a:r>
          </a:p>
          <a:p>
            <a:pPr>
              <a:spcBef>
                <a:spcPts val="1000"/>
              </a:spcBef>
              <a:buClr>
                <a:srgbClr val="FF0000"/>
              </a:buClr>
              <a:buFont typeface="Wingdings" pitchFamily="2" charset="2"/>
              <a:buChar char="§"/>
            </a:pPr>
            <a:endParaRPr lang="de-DE" altLang="de-DE" sz="3200" b="1" dirty="0">
              <a:ea typeface="ＭＳ Ｐゴシック" charset="-128"/>
              <a:cs typeface="Arial" charset="0"/>
              <a:sym typeface="Wingdings" pitchFamily="2" charset="2"/>
            </a:endParaRPr>
          </a:p>
        </p:txBody>
      </p:sp>
      <p:sp>
        <p:nvSpPr>
          <p:cNvPr id="2" name="Titel 1"/>
          <p:cNvSpPr>
            <a:spLocks noGrp="1"/>
          </p:cNvSpPr>
          <p:nvPr>
            <p:ph type="title"/>
          </p:nvPr>
        </p:nvSpPr>
        <p:spPr/>
        <p:txBody>
          <a:bodyPr/>
          <a:lstStyle/>
          <a:p>
            <a:r>
              <a:rPr lang="de-DE" dirty="0" smtClean="0"/>
              <a:t>Algenproblematik</a:t>
            </a:r>
            <a:endParaRPr lang="de-DE" dirty="0"/>
          </a:p>
        </p:txBody>
      </p:sp>
    </p:spTree>
    <p:extLst>
      <p:ext uri="{BB962C8B-B14F-4D97-AF65-F5344CB8AC3E}">
        <p14:creationId xmlns:p14="http://schemas.microsoft.com/office/powerpoint/2010/main" val="182669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Inhaltsplatzhalter 2"/>
          <p:cNvSpPr txBox="1">
            <a:spLocks/>
          </p:cNvSpPr>
          <p:nvPr/>
        </p:nvSpPr>
        <p:spPr bwMode="auto">
          <a:xfrm>
            <a:off x="537797" y="1679575"/>
            <a:ext cx="7444154"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marL="457200" indent="-457200">
              <a:spcBef>
                <a:spcPts val="1000"/>
              </a:spcBef>
              <a:buClr>
                <a:schemeClr val="tx1">
                  <a:lumMod val="75000"/>
                  <a:lumOff val="25000"/>
                </a:schemeClr>
              </a:buClr>
              <a:buFont typeface="Arial" pitchFamily="34" charset="0"/>
              <a:buChar char="•"/>
            </a:pPr>
            <a:r>
              <a:rPr lang="de-DE" altLang="de-DE" b="1" dirty="0" err="1">
                <a:solidFill>
                  <a:schemeClr val="tx1">
                    <a:lumMod val="75000"/>
                    <a:lumOff val="25000"/>
                  </a:schemeClr>
                </a:solidFill>
                <a:ea typeface="ＭＳ Ｐゴシック" charset="-128"/>
                <a:cs typeface="Arial" charset="0"/>
                <a:sym typeface="Wingdings" pitchFamily="2" charset="2"/>
              </a:rPr>
              <a:t>Algizide</a:t>
            </a:r>
            <a:endParaRPr lang="de-DE" altLang="de-DE" b="1" dirty="0">
              <a:solidFill>
                <a:schemeClr val="tx1">
                  <a:lumMod val="75000"/>
                  <a:lumOff val="25000"/>
                </a:schemeClr>
              </a:solidFill>
              <a:ea typeface="ＭＳ Ｐゴシック" charset="-128"/>
              <a:cs typeface="Arial" charset="0"/>
              <a:sym typeface="Wingdings" pitchFamily="2" charset="2"/>
            </a:endParaRPr>
          </a:p>
          <a:p>
            <a:pPr marL="457200" indent="-457200">
              <a:spcBef>
                <a:spcPts val="1000"/>
              </a:spcBef>
              <a:buClr>
                <a:schemeClr val="tx1">
                  <a:lumMod val="75000"/>
                  <a:lumOff val="25000"/>
                </a:schemeClr>
              </a:buClr>
              <a:buFont typeface="Arial" pitchFamily="34" charset="0"/>
              <a:buChar char="•"/>
            </a:pPr>
            <a:r>
              <a:rPr lang="de-DE" altLang="de-DE" b="1" dirty="0">
                <a:solidFill>
                  <a:schemeClr val="tx1">
                    <a:lumMod val="75000"/>
                    <a:lumOff val="25000"/>
                  </a:schemeClr>
                </a:solidFill>
                <a:ea typeface="ＭＳ Ｐゴシック" charset="-128"/>
                <a:cs typeface="Arial" charset="0"/>
                <a:sym typeface="Wingdings" pitchFamily="2" charset="2"/>
              </a:rPr>
              <a:t>Dachüberstand </a:t>
            </a:r>
          </a:p>
          <a:p>
            <a:pPr marL="457200" indent="-457200">
              <a:spcBef>
                <a:spcPts val="1000"/>
              </a:spcBef>
              <a:buClr>
                <a:schemeClr val="tx1">
                  <a:lumMod val="75000"/>
                  <a:lumOff val="25000"/>
                </a:schemeClr>
              </a:buClr>
              <a:buFont typeface="Arial" pitchFamily="34" charset="0"/>
              <a:buChar char="•"/>
            </a:pPr>
            <a:r>
              <a:rPr lang="de-DE" altLang="de-DE" b="1" dirty="0">
                <a:solidFill>
                  <a:schemeClr val="tx1">
                    <a:lumMod val="75000"/>
                    <a:lumOff val="25000"/>
                  </a:schemeClr>
                </a:solidFill>
                <a:ea typeface="ＭＳ Ｐゴシック" charset="-128"/>
                <a:cs typeface="Arial" charset="0"/>
                <a:sym typeface="Wingdings" pitchFamily="2" charset="2"/>
              </a:rPr>
              <a:t>Farbgestaltung des Anstrichs</a:t>
            </a:r>
          </a:p>
          <a:p>
            <a:pPr marL="457200" indent="-457200">
              <a:spcBef>
                <a:spcPts val="1000"/>
              </a:spcBef>
              <a:buClr>
                <a:schemeClr val="tx1">
                  <a:lumMod val="75000"/>
                  <a:lumOff val="25000"/>
                </a:schemeClr>
              </a:buClr>
              <a:buFont typeface="Arial" pitchFamily="34" charset="0"/>
              <a:buChar char="•"/>
            </a:pPr>
            <a:r>
              <a:rPr lang="de-DE" altLang="de-DE" b="1" dirty="0">
                <a:solidFill>
                  <a:schemeClr val="tx1">
                    <a:lumMod val="75000"/>
                    <a:lumOff val="25000"/>
                  </a:schemeClr>
                </a:solidFill>
                <a:ea typeface="ＭＳ Ｐゴシック" charset="-128"/>
                <a:cs typeface="Arial" charset="0"/>
                <a:sym typeface="Wingdings" pitchFamily="2" charset="2"/>
              </a:rPr>
              <a:t>Hydrophobierung</a:t>
            </a:r>
          </a:p>
          <a:p>
            <a:pPr marL="457200" indent="-457200">
              <a:spcBef>
                <a:spcPts val="1000"/>
              </a:spcBef>
              <a:buClr>
                <a:schemeClr val="tx1">
                  <a:lumMod val="75000"/>
                  <a:lumOff val="25000"/>
                </a:schemeClr>
              </a:buClr>
              <a:buFont typeface="Arial" pitchFamily="34" charset="0"/>
              <a:buChar char="•"/>
            </a:pPr>
            <a:r>
              <a:rPr lang="de-DE" altLang="de-DE" b="1" dirty="0">
                <a:solidFill>
                  <a:schemeClr val="tx1">
                    <a:lumMod val="75000"/>
                    <a:lumOff val="25000"/>
                  </a:schemeClr>
                </a:solidFill>
                <a:ea typeface="ＭＳ Ｐゴシック" charset="-128"/>
                <a:cs typeface="Arial" charset="0"/>
                <a:sym typeface="Wingdings" pitchFamily="2" charset="2"/>
              </a:rPr>
              <a:t>Wärmespeichernde Deckputze</a:t>
            </a:r>
          </a:p>
          <a:p>
            <a:pPr marL="457200" indent="-457200">
              <a:spcBef>
                <a:spcPts val="1000"/>
              </a:spcBef>
              <a:buClr>
                <a:schemeClr val="tx1">
                  <a:lumMod val="75000"/>
                  <a:lumOff val="25000"/>
                </a:schemeClr>
              </a:buClr>
              <a:buFont typeface="Arial" pitchFamily="34" charset="0"/>
              <a:buChar char="•"/>
            </a:pPr>
            <a:r>
              <a:rPr lang="de-DE" altLang="de-DE" b="1" dirty="0">
                <a:solidFill>
                  <a:schemeClr val="tx1">
                    <a:lumMod val="75000"/>
                    <a:lumOff val="25000"/>
                  </a:schemeClr>
                </a:solidFill>
                <a:ea typeface="ＭＳ Ｐゴシック" charset="-128"/>
                <a:cs typeface="Arial" charset="0"/>
                <a:sym typeface="Wingdings" pitchFamily="2" charset="2"/>
              </a:rPr>
              <a:t>Infrarot-reflektierende Beschichtungen </a:t>
            </a:r>
          </a:p>
          <a:p>
            <a:pPr marL="457200" indent="-457200">
              <a:spcBef>
                <a:spcPts val="1000"/>
              </a:spcBef>
              <a:buClr>
                <a:schemeClr val="tx1">
                  <a:lumMod val="75000"/>
                  <a:lumOff val="25000"/>
                </a:schemeClr>
              </a:buClr>
              <a:buFont typeface="Arial" pitchFamily="34" charset="0"/>
              <a:buChar char="•"/>
            </a:pPr>
            <a:endParaRPr lang="de-DE" altLang="de-DE" b="1" dirty="0">
              <a:solidFill>
                <a:schemeClr val="tx1">
                  <a:lumMod val="75000"/>
                  <a:lumOff val="25000"/>
                </a:schemeClr>
              </a:solidFill>
              <a:ea typeface="ＭＳ Ｐゴシック" charset="-128"/>
              <a:cs typeface="Arial" charset="0"/>
              <a:sym typeface="Wingdings" pitchFamily="2" charset="2"/>
            </a:endParaRPr>
          </a:p>
        </p:txBody>
      </p:sp>
      <p:sp>
        <p:nvSpPr>
          <p:cNvPr id="2" name="Titel 1"/>
          <p:cNvSpPr>
            <a:spLocks noGrp="1"/>
          </p:cNvSpPr>
          <p:nvPr>
            <p:ph type="title"/>
          </p:nvPr>
        </p:nvSpPr>
        <p:spPr/>
        <p:txBody>
          <a:bodyPr/>
          <a:lstStyle/>
          <a:p>
            <a:r>
              <a:rPr lang="de-DE" dirty="0" err="1" smtClean="0"/>
              <a:t>lösungsstrategien</a:t>
            </a:r>
            <a:endParaRPr lang="de-DE" dirty="0"/>
          </a:p>
        </p:txBody>
      </p:sp>
    </p:spTree>
    <p:extLst>
      <p:ext uri="{BB962C8B-B14F-4D97-AF65-F5344CB8AC3E}">
        <p14:creationId xmlns:p14="http://schemas.microsoft.com/office/powerpoint/2010/main" val="3147083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de-DE" altLang="de-DE" sz="2800" b="1" dirty="0" smtClean="0">
                <a:latin typeface="Arial" pitchFamily="34" charset="0"/>
                <a:cs typeface="Arial" pitchFamily="34" charset="0"/>
              </a:rPr>
              <a:t>Wärmedämmung</a:t>
            </a:r>
            <a:br>
              <a:rPr lang="de-DE" altLang="de-DE" sz="2800" b="1" dirty="0" smtClean="0">
                <a:latin typeface="Arial" pitchFamily="34" charset="0"/>
                <a:cs typeface="Arial" pitchFamily="34" charset="0"/>
              </a:rPr>
            </a:br>
            <a:endParaRPr lang="de-DE" altLang="de-DE" sz="2800" b="1" dirty="0">
              <a:latin typeface="Arial" pitchFamily="34" charset="0"/>
              <a:cs typeface="Arial" pitchFamily="34" charset="0"/>
            </a:endParaRPr>
          </a:p>
        </p:txBody>
      </p:sp>
      <p:sp>
        <p:nvSpPr>
          <p:cNvPr id="6" name="Textfeld 3"/>
          <p:cNvSpPr txBox="1">
            <a:spLocks noChangeArrowheads="1"/>
          </p:cNvSpPr>
          <p:nvPr/>
        </p:nvSpPr>
        <p:spPr bwMode="auto">
          <a:xfrm>
            <a:off x="493071" y="6462130"/>
            <a:ext cx="6590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r>
              <a:rPr lang="de-DE" altLang="de-DE" sz="1200" dirty="0" smtClean="0">
                <a:solidFill>
                  <a:srgbClr val="000000"/>
                </a:solidFill>
              </a:rPr>
              <a:t>Bild: </a:t>
            </a:r>
            <a:r>
              <a:rPr lang="de-DE" sz="1200" dirty="0"/>
              <a:t>Dipl. Ing. Werner Eicke-Hennig, Hessische </a:t>
            </a:r>
            <a:r>
              <a:rPr lang="de-DE" sz="1200" dirty="0" smtClean="0"/>
              <a:t>Energiesparaktion, Darmstadt</a:t>
            </a:r>
            <a:endParaRPr lang="de-DE" sz="1200" dirty="0"/>
          </a:p>
          <a:p>
            <a:pPr eaLnBrk="1" hangingPunct="1"/>
            <a:endParaRPr lang="de-DE" altLang="de-DE" sz="1200" dirty="0">
              <a:solidFill>
                <a:srgbClr val="000000"/>
              </a:solidFill>
            </a:endParaRPr>
          </a:p>
        </p:txBody>
      </p:sp>
      <p:sp>
        <p:nvSpPr>
          <p:cNvPr id="9" name="Text Box 25"/>
          <p:cNvSpPr txBox="1">
            <a:spLocks noChangeArrowheads="1"/>
          </p:cNvSpPr>
          <p:nvPr/>
        </p:nvSpPr>
        <p:spPr bwMode="auto">
          <a:xfrm>
            <a:off x="4963338" y="2525806"/>
            <a:ext cx="402101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b="1" dirty="0" smtClean="0">
                <a:solidFill>
                  <a:schemeClr val="tx1">
                    <a:lumMod val="75000"/>
                    <a:lumOff val="25000"/>
                  </a:schemeClr>
                </a:solidFill>
              </a:rPr>
              <a:t>Wird ein WDVS bei einem Brand zum Problem?</a:t>
            </a:r>
            <a:endParaRPr lang="de-DE" altLang="de-DE" b="1" dirty="0">
              <a:solidFill>
                <a:schemeClr val="tx1">
                  <a:lumMod val="75000"/>
                  <a:lumOff val="25000"/>
                </a:schemeClr>
              </a:solidFill>
            </a:endParaRPr>
          </a:p>
          <a:p>
            <a:pPr>
              <a:spcBef>
                <a:spcPct val="50000"/>
              </a:spcBef>
            </a:pPr>
            <a:endParaRPr lang="de-DE" altLang="de-DE" b="1" dirty="0">
              <a:solidFill>
                <a:schemeClr val="tx1">
                  <a:lumMod val="75000"/>
                  <a:lumOff val="25000"/>
                </a:schemeClr>
              </a:solidFill>
            </a:endParaRPr>
          </a:p>
        </p:txBody>
      </p:sp>
      <p:pic>
        <p:nvPicPr>
          <p:cNvPr id="1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4143" y="1774825"/>
            <a:ext cx="2753458" cy="3786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txBox="1">
            <a:spLocks noChangeArrowheads="1"/>
          </p:cNvSpPr>
          <p:nvPr/>
        </p:nvSpPr>
        <p:spPr>
          <a:xfrm>
            <a:off x="387437" y="834228"/>
            <a:ext cx="7160194"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Antworten auf häufige Fragen</a:t>
            </a:r>
            <a:endParaRPr lang="de-DE" sz="2800" dirty="0" smtClean="0">
              <a:solidFill>
                <a:prstClr val="black">
                  <a:lumMod val="75000"/>
                  <a:lumOff val="25000"/>
                </a:prstClr>
              </a:solidFill>
              <a:latin typeface="Arial" pitchFamily="34" charset="0"/>
              <a:cs typeface="Arial" pitchFamily="34" charset="0"/>
            </a:endParaRPr>
          </a:p>
        </p:txBody>
      </p:sp>
    </p:spTree>
    <p:extLst>
      <p:ext uri="{BB962C8B-B14F-4D97-AF65-F5344CB8AC3E}">
        <p14:creationId xmlns:p14="http://schemas.microsoft.com/office/powerpoint/2010/main" val="7970071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7442" name="Rectangle 2"/>
          <p:cNvSpPr>
            <a:spLocks noGrp="1" noChangeArrowheads="1"/>
          </p:cNvSpPr>
          <p:nvPr>
            <p:ph sz="half" idx="4294967295"/>
          </p:nvPr>
        </p:nvSpPr>
        <p:spPr>
          <a:xfrm>
            <a:off x="784226" y="1041402"/>
            <a:ext cx="8359775" cy="1381125"/>
          </a:xfrm>
          <a:prstGeom prst="rect">
            <a:avLst/>
          </a:prstGeom>
        </p:spPr>
        <p:txBody>
          <a:bodyPr/>
          <a:lstStyle/>
          <a:p>
            <a:pPr>
              <a:buClr>
                <a:srgbClr val="FF3300"/>
              </a:buClr>
              <a:buFont typeface="Wingdings" pitchFamily="2" charset="2"/>
              <a:buNone/>
            </a:pPr>
            <a:r>
              <a:rPr lang="de-DE" altLang="de-DE" sz="3600" b="1" dirty="0">
                <a:solidFill>
                  <a:schemeClr val="tx1">
                    <a:lumMod val="75000"/>
                    <a:lumOff val="25000"/>
                  </a:schemeClr>
                </a:solidFill>
                <a:latin typeface="Arial" pitchFamily="34" charset="0"/>
                <a:cs typeface="Arial" pitchFamily="34" charset="0"/>
              </a:rPr>
              <a:t>Und wo ist das ganze Geld?</a:t>
            </a:r>
          </a:p>
          <a:p>
            <a:pPr>
              <a:buClr>
                <a:srgbClr val="FF3300"/>
              </a:buClr>
              <a:buFont typeface="Wingdings" pitchFamily="2" charset="2"/>
              <a:buNone/>
            </a:pPr>
            <a:r>
              <a:rPr lang="de-DE" altLang="de-DE" sz="3600" b="1" dirty="0">
                <a:solidFill>
                  <a:schemeClr val="tx1">
                    <a:lumMod val="75000"/>
                    <a:lumOff val="25000"/>
                  </a:schemeClr>
                </a:solidFill>
                <a:latin typeface="Arial" pitchFamily="34" charset="0"/>
                <a:cs typeface="Arial" pitchFamily="34" charset="0"/>
              </a:rPr>
              <a:t>Dem geht’s gut.</a:t>
            </a:r>
          </a:p>
          <a:p>
            <a:pPr>
              <a:buClr>
                <a:srgbClr val="FF3300"/>
              </a:buClr>
              <a:buFont typeface="Wingdings" pitchFamily="2" charset="2"/>
              <a:buChar char="§"/>
            </a:pPr>
            <a:endParaRPr lang="de-DE" altLang="de-DE" sz="1800" b="1" dirty="0"/>
          </a:p>
        </p:txBody>
      </p:sp>
      <p:pic>
        <p:nvPicPr>
          <p:cNvPr id="957443" name="Picture 3" descr="Vollbild anzeigen">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73749" y="2892425"/>
            <a:ext cx="265820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957444" name="Picture 4" descr="Vollbild anzeigen">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06386" y="2892427"/>
            <a:ext cx="2281604" cy="2149475"/>
          </a:xfrm>
          <a:prstGeom prst="rect">
            <a:avLst/>
          </a:prstGeom>
          <a:noFill/>
          <a:extLst>
            <a:ext uri="{909E8E84-426E-40DD-AFC4-6F175D3DCCD1}">
              <a14:hiddenFill xmlns:a14="http://schemas.microsoft.com/office/drawing/2010/main">
                <a:solidFill>
                  <a:srgbClr val="FFFFFF"/>
                </a:solidFill>
              </a14:hiddenFill>
            </a:ext>
          </a:extLst>
        </p:spPr>
      </p:pic>
      <p:sp>
        <p:nvSpPr>
          <p:cNvPr id="957445" name="Text Box 5"/>
          <p:cNvSpPr txBox="1">
            <a:spLocks noChangeArrowheads="1"/>
          </p:cNvSpPr>
          <p:nvPr/>
        </p:nvSpPr>
        <p:spPr bwMode="auto">
          <a:xfrm>
            <a:off x="973748" y="5194300"/>
            <a:ext cx="2708031"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dirty="0">
                <a:solidFill>
                  <a:schemeClr val="tx1">
                    <a:lumMod val="75000"/>
                    <a:lumOff val="25000"/>
                  </a:schemeClr>
                </a:solidFill>
              </a:rPr>
              <a:t>Palm-Hotel in Dubai</a:t>
            </a:r>
          </a:p>
        </p:txBody>
      </p:sp>
      <p:sp>
        <p:nvSpPr>
          <p:cNvPr id="957446" name="Text Box 6"/>
          <p:cNvSpPr txBox="1">
            <a:spLocks noChangeArrowheads="1"/>
          </p:cNvSpPr>
          <p:nvPr/>
        </p:nvSpPr>
        <p:spPr bwMode="auto">
          <a:xfrm>
            <a:off x="3993173" y="5207000"/>
            <a:ext cx="2708031"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dirty="0" err="1">
                <a:solidFill>
                  <a:schemeClr val="tx1">
                    <a:lumMod val="75000"/>
                    <a:lumOff val="25000"/>
                  </a:schemeClr>
                </a:solidFill>
              </a:rPr>
              <a:t>Gazprom</a:t>
            </a:r>
            <a:r>
              <a:rPr lang="de-DE" altLang="de-DE" dirty="0"/>
              <a:t> </a:t>
            </a:r>
            <a:r>
              <a:rPr lang="de-DE" altLang="de-DE" dirty="0" err="1">
                <a:solidFill>
                  <a:schemeClr val="tx1">
                    <a:lumMod val="75000"/>
                    <a:lumOff val="25000"/>
                  </a:schemeClr>
                </a:solidFill>
              </a:rPr>
              <a:t>Building</a:t>
            </a:r>
            <a:endParaRPr lang="de-DE" altLang="de-DE" dirty="0">
              <a:solidFill>
                <a:schemeClr val="tx1">
                  <a:lumMod val="75000"/>
                  <a:lumOff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7442">
                                            <p:txEl>
                                              <p:pRg st="0" end="0"/>
                                            </p:txEl>
                                          </p:spTgt>
                                        </p:tgtEl>
                                        <p:attrNameLst>
                                          <p:attrName>style.visibility</p:attrName>
                                        </p:attrNameLst>
                                      </p:cBhvr>
                                      <p:to>
                                        <p:strVal val="visible"/>
                                      </p:to>
                                    </p:set>
                                    <p:animEffect transition="in" filter="fade">
                                      <p:cBhvr>
                                        <p:cTn id="7" dur="2000"/>
                                        <p:tgtEl>
                                          <p:spTgt spid="9574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7442">
                                            <p:txEl>
                                              <p:pRg st="1" end="1"/>
                                            </p:txEl>
                                          </p:spTgt>
                                        </p:tgtEl>
                                        <p:attrNameLst>
                                          <p:attrName>style.visibility</p:attrName>
                                        </p:attrNameLst>
                                      </p:cBhvr>
                                      <p:to>
                                        <p:strVal val="visible"/>
                                      </p:to>
                                    </p:set>
                                    <p:animEffect transition="in" filter="fade">
                                      <p:cBhvr>
                                        <p:cTn id="12" dur="2000"/>
                                        <p:tgtEl>
                                          <p:spTgt spid="9574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57443"/>
                                        </p:tgtEl>
                                        <p:attrNameLst>
                                          <p:attrName>style.visibility</p:attrName>
                                        </p:attrNameLst>
                                      </p:cBhvr>
                                      <p:to>
                                        <p:strVal val="visible"/>
                                      </p:to>
                                    </p:set>
                                    <p:animEffect transition="in" filter="blinds(horizontal)">
                                      <p:cBhvr>
                                        <p:cTn id="17" dur="500"/>
                                        <p:tgtEl>
                                          <p:spTgt spid="957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57444"/>
                                        </p:tgtEl>
                                        <p:attrNameLst>
                                          <p:attrName>style.visibility</p:attrName>
                                        </p:attrNameLst>
                                      </p:cBhvr>
                                      <p:to>
                                        <p:strVal val="visible"/>
                                      </p:to>
                                    </p:set>
                                    <p:animEffect transition="in" filter="blinds(horizontal)">
                                      <p:cBhvr>
                                        <p:cTn id="22" dur="500"/>
                                        <p:tgtEl>
                                          <p:spTgt spid="957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57445"/>
                                        </p:tgtEl>
                                        <p:attrNameLst>
                                          <p:attrName>style.visibility</p:attrName>
                                        </p:attrNameLst>
                                      </p:cBhvr>
                                      <p:to>
                                        <p:strVal val="visible"/>
                                      </p:to>
                                    </p:set>
                                    <p:animEffect transition="in" filter="blinds(horizontal)">
                                      <p:cBhvr>
                                        <p:cTn id="27" dur="500"/>
                                        <p:tgtEl>
                                          <p:spTgt spid="95744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57446"/>
                                        </p:tgtEl>
                                        <p:attrNameLst>
                                          <p:attrName>style.visibility</p:attrName>
                                        </p:attrNameLst>
                                      </p:cBhvr>
                                      <p:to>
                                        <p:strVal val="visible"/>
                                      </p:to>
                                    </p:set>
                                    <p:animEffect transition="in" filter="blinds(horizontal)">
                                      <p:cBhvr>
                                        <p:cTn id="32" dur="500"/>
                                        <p:tgtEl>
                                          <p:spTgt spid="957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2" grpId="0" build="p"/>
      <p:bldP spid="957445" grpId="0"/>
      <p:bldP spid="95744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Inhaltsplatzhalter 2"/>
          <p:cNvSpPr txBox="1">
            <a:spLocks/>
          </p:cNvSpPr>
          <p:nvPr/>
        </p:nvSpPr>
        <p:spPr bwMode="auto">
          <a:xfrm>
            <a:off x="438477" y="1575559"/>
            <a:ext cx="8432567"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ts val="1000"/>
              </a:spcBef>
              <a:buFont typeface="Arial" pitchFamily="34" charset="0"/>
              <a:buChar char="•"/>
            </a:pPr>
            <a:r>
              <a:rPr lang="de-DE" altLang="de-DE" sz="2400" b="1" dirty="0">
                <a:solidFill>
                  <a:prstClr val="black">
                    <a:lumMod val="75000"/>
                    <a:lumOff val="25000"/>
                  </a:prstClr>
                </a:solidFill>
                <a:ea typeface="ＭＳ Ｐゴシック" charset="-128"/>
                <a:cs typeface="Arial" charset="0"/>
                <a:sym typeface="Wingdings" pitchFamily="2" charset="2"/>
              </a:rPr>
              <a:t>Es gibt ca. 180.000 Brände im Jahr </a:t>
            </a:r>
            <a:r>
              <a:rPr lang="de-DE" altLang="de-DE" sz="2400" dirty="0">
                <a:solidFill>
                  <a:prstClr val="black">
                    <a:lumMod val="75000"/>
                    <a:lumOff val="25000"/>
                  </a:prstClr>
                </a:solidFill>
                <a:ea typeface="ＭＳ Ｐゴシック" charset="-128"/>
                <a:cs typeface="Arial" charset="0"/>
                <a:sym typeface="Wingdings" pitchFamily="2" charset="2"/>
              </a:rPr>
              <a:t>– davon 80% in Privathäusern</a:t>
            </a:r>
            <a:r>
              <a:rPr lang="de-DE" altLang="de-DE" sz="2400" dirty="0" smtClean="0">
                <a:solidFill>
                  <a:prstClr val="black">
                    <a:lumMod val="75000"/>
                    <a:lumOff val="25000"/>
                  </a:prstClr>
                </a:solidFill>
                <a:ea typeface="ＭＳ Ｐゴシック" charset="-128"/>
                <a:cs typeface="Arial" charset="0"/>
                <a:sym typeface="Wingdings" pitchFamily="2" charset="2"/>
              </a:rPr>
              <a:t>.</a:t>
            </a:r>
            <a:endParaRPr lang="de-DE" altLang="de-DE" sz="2400" dirty="0">
              <a:solidFill>
                <a:prstClr val="black">
                  <a:lumMod val="75000"/>
                  <a:lumOff val="25000"/>
                </a:prstClr>
              </a:solidFill>
              <a:ea typeface="ＭＳ Ｐゴシック" charset="-128"/>
              <a:cs typeface="Arial" charset="0"/>
              <a:sym typeface="Wingdings" pitchFamily="2" charset="2"/>
            </a:endParaRPr>
          </a:p>
          <a:p>
            <a:pPr>
              <a:spcBef>
                <a:spcPts val="1000"/>
              </a:spcBef>
              <a:buFont typeface="Arial" pitchFamily="34" charset="0"/>
              <a:buChar char="•"/>
            </a:pPr>
            <a:r>
              <a:rPr lang="de-DE" altLang="de-DE" sz="2400" dirty="0">
                <a:solidFill>
                  <a:prstClr val="black">
                    <a:lumMod val="75000"/>
                    <a:lumOff val="25000"/>
                  </a:prstClr>
                </a:solidFill>
                <a:ea typeface="ＭＳ Ｐゴシック" charset="-128"/>
                <a:cs typeface="Arial" charset="0"/>
                <a:sym typeface="Wingdings" pitchFamily="2" charset="2"/>
              </a:rPr>
              <a:t>Von den 180.000 Bränden gibt es </a:t>
            </a:r>
            <a:r>
              <a:rPr lang="de-DE" altLang="de-DE" sz="2400" b="1" dirty="0" smtClean="0">
                <a:solidFill>
                  <a:prstClr val="black">
                    <a:lumMod val="75000"/>
                    <a:lumOff val="25000"/>
                  </a:prstClr>
                </a:solidFill>
                <a:ea typeface="ＭＳ Ｐゴシック" charset="-128"/>
                <a:cs typeface="Arial" charset="0"/>
                <a:sym typeface="Wingdings" pitchFamily="2" charset="2"/>
              </a:rPr>
              <a:t>ca. 40 dokumentierte </a:t>
            </a:r>
            <a:r>
              <a:rPr lang="de-DE" altLang="de-DE" sz="2400" b="1" dirty="0">
                <a:solidFill>
                  <a:prstClr val="black">
                    <a:lumMod val="75000"/>
                    <a:lumOff val="25000"/>
                  </a:prstClr>
                </a:solidFill>
                <a:ea typeface="ＭＳ Ｐゴシック" charset="-128"/>
                <a:cs typeface="Arial" charset="0"/>
                <a:sym typeface="Wingdings" pitchFamily="2" charset="2"/>
              </a:rPr>
              <a:t>Fälle, bei denen WDVS eine Rolle spielte.</a:t>
            </a:r>
          </a:p>
          <a:p>
            <a:pPr>
              <a:spcBef>
                <a:spcPts val="1000"/>
              </a:spcBef>
              <a:buFont typeface="Arial" pitchFamily="34" charset="0"/>
              <a:buChar char="•"/>
            </a:pPr>
            <a:r>
              <a:rPr lang="de-DE" altLang="de-DE" sz="2400" dirty="0">
                <a:solidFill>
                  <a:prstClr val="black">
                    <a:lumMod val="75000"/>
                    <a:lumOff val="25000"/>
                  </a:prstClr>
                </a:solidFill>
                <a:ea typeface="ＭＳ Ｐゴシック" charset="-128"/>
                <a:cs typeface="Arial" charset="0"/>
                <a:sym typeface="Wingdings" pitchFamily="2" charset="2"/>
              </a:rPr>
              <a:t>Häufigste Brandursachen: Elektrische Geräte, Rauchen, Kerzen, Brandstiftung…</a:t>
            </a:r>
          </a:p>
          <a:p>
            <a:pPr>
              <a:spcBef>
                <a:spcPts val="1000"/>
              </a:spcBef>
              <a:buFont typeface="Arial" pitchFamily="34" charset="0"/>
              <a:buChar char="•"/>
            </a:pPr>
            <a:r>
              <a:rPr lang="de-DE" altLang="de-DE" sz="2400" b="1" dirty="0">
                <a:solidFill>
                  <a:prstClr val="black">
                    <a:lumMod val="75000"/>
                    <a:lumOff val="25000"/>
                  </a:prstClr>
                </a:solidFill>
                <a:ea typeface="ＭＳ Ｐゴシック" charset="-128"/>
                <a:cs typeface="Arial" charset="0"/>
                <a:sym typeface="Wingdings" pitchFamily="2" charset="2"/>
              </a:rPr>
              <a:t>Der Mensch erstickt in einem brennenden Zimmer nach 2 – 4 Minuten. Das WDVS brennt erst </a:t>
            </a:r>
            <a:r>
              <a:rPr lang="de-DE" altLang="de-DE" sz="2400" b="1" dirty="0" smtClean="0">
                <a:solidFill>
                  <a:prstClr val="black">
                    <a:lumMod val="75000"/>
                    <a:lumOff val="25000"/>
                  </a:prstClr>
                </a:solidFill>
                <a:ea typeface="ＭＳ Ｐゴシック" charset="-128"/>
                <a:cs typeface="Arial" charset="0"/>
                <a:sym typeface="Wingdings" pitchFamily="2" charset="2"/>
              </a:rPr>
              <a:t>später </a:t>
            </a:r>
            <a:r>
              <a:rPr lang="de-DE" altLang="de-DE" sz="2400" b="1" dirty="0">
                <a:solidFill>
                  <a:prstClr val="black">
                    <a:lumMod val="75000"/>
                    <a:lumOff val="25000"/>
                  </a:prstClr>
                </a:solidFill>
                <a:ea typeface="ＭＳ Ｐゴシック" charset="-128"/>
                <a:cs typeface="Arial" charset="0"/>
                <a:sym typeface="Wingdings" pitchFamily="2" charset="2"/>
              </a:rPr>
              <a:t>mit.</a:t>
            </a:r>
          </a:p>
          <a:p>
            <a:pPr>
              <a:spcBef>
                <a:spcPts val="1000"/>
              </a:spcBef>
              <a:buFont typeface="Arial" pitchFamily="34" charset="0"/>
              <a:buChar char="•"/>
            </a:pPr>
            <a:endParaRPr lang="de-DE" altLang="de-DE" sz="1000" b="1" dirty="0">
              <a:solidFill>
                <a:srgbClr val="0000FF"/>
              </a:solidFill>
              <a:ea typeface="ＭＳ Ｐゴシック" charset="-128"/>
              <a:cs typeface="Arial" charset="0"/>
              <a:sym typeface="Wingdings" pitchFamily="2" charset="2"/>
            </a:endParaRPr>
          </a:p>
        </p:txBody>
      </p:sp>
      <p:sp>
        <p:nvSpPr>
          <p:cNvPr id="116740" name="Textfeld 3"/>
          <p:cNvSpPr txBox="1">
            <a:spLocks noChangeArrowheads="1"/>
          </p:cNvSpPr>
          <p:nvPr/>
        </p:nvSpPr>
        <p:spPr bwMode="auto">
          <a:xfrm>
            <a:off x="493070" y="6462128"/>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a:solidFill>
                  <a:srgbClr val="000000"/>
                </a:solidFill>
              </a:rPr>
              <a:t>Quelle: Dipl. Ing. </a:t>
            </a:r>
            <a:r>
              <a:rPr lang="de-DE" altLang="de-DE" sz="1200" dirty="0" smtClean="0">
                <a:solidFill>
                  <a:srgbClr val="000000"/>
                </a:solidFill>
              </a:rPr>
              <a:t>Eicke-Hennig, Hessische </a:t>
            </a:r>
            <a:r>
              <a:rPr lang="de-DE" altLang="de-DE" sz="1200" dirty="0">
                <a:solidFill>
                  <a:srgbClr val="000000"/>
                </a:solidFill>
              </a:rPr>
              <a:t>Energiesparaktion, Artikel: Es brennt, es brennt!</a:t>
            </a:r>
          </a:p>
        </p:txBody>
      </p:sp>
      <p:sp>
        <p:nvSpPr>
          <p:cNvPr id="3" name="Titel 2"/>
          <p:cNvSpPr>
            <a:spLocks noGrp="1"/>
          </p:cNvSpPr>
          <p:nvPr>
            <p:ph type="title"/>
          </p:nvPr>
        </p:nvSpPr>
        <p:spPr/>
        <p:txBody>
          <a:bodyPr/>
          <a:lstStyle/>
          <a:p>
            <a:r>
              <a:rPr lang="de-DE" sz="2800" dirty="0" err="1" smtClean="0">
                <a:solidFill>
                  <a:schemeClr val="tx1">
                    <a:lumMod val="75000"/>
                    <a:lumOff val="25000"/>
                  </a:schemeClr>
                </a:solidFill>
              </a:rPr>
              <a:t>brandschutz</a:t>
            </a:r>
            <a:endParaRPr lang="de-DE" sz="2800" dirty="0">
              <a:solidFill>
                <a:schemeClr val="tx1">
                  <a:lumMod val="75000"/>
                  <a:lumOff val="25000"/>
                </a:schemeClr>
              </a:solidFill>
            </a:endParaRPr>
          </a:p>
        </p:txBody>
      </p:sp>
    </p:spTree>
    <p:extLst>
      <p:ext uri="{BB962C8B-B14F-4D97-AF65-F5344CB8AC3E}">
        <p14:creationId xmlns:p14="http://schemas.microsoft.com/office/powerpoint/2010/main" val="3950906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92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92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92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92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Inhaltsplatzhalter 2"/>
          <p:cNvSpPr txBox="1">
            <a:spLocks/>
          </p:cNvSpPr>
          <p:nvPr/>
        </p:nvSpPr>
        <p:spPr bwMode="auto">
          <a:xfrm>
            <a:off x="452653" y="1543295"/>
            <a:ext cx="8595814"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5" rIns="91428" bIns="45715"/>
          <a:lstStyle>
            <a:lvl1pPr marL="342900" indent="-342900"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spcBef>
                <a:spcPts val="1000"/>
              </a:spcBef>
              <a:buClr>
                <a:schemeClr val="tx1">
                  <a:lumMod val="75000"/>
                  <a:lumOff val="25000"/>
                </a:schemeClr>
              </a:buClr>
              <a:buFont typeface="Arial" pitchFamily="34" charset="0"/>
              <a:buChar char="•"/>
            </a:pPr>
            <a:r>
              <a:rPr lang="de-DE" altLang="de-DE" sz="2400" dirty="0">
                <a:solidFill>
                  <a:schemeClr val="tx1">
                    <a:lumMod val="75000"/>
                    <a:lumOff val="25000"/>
                  </a:schemeClr>
                </a:solidFill>
                <a:ea typeface="ＭＳ Ｐゴシック" charset="-128"/>
                <a:cs typeface="Arial" charset="0"/>
                <a:sym typeface="Wingdings" pitchFamily="2" charset="2"/>
              </a:rPr>
              <a:t>Bei Zimmerbränden brennt zuerst das Mobiliar.</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Nach 10-15 Minuten </a:t>
            </a:r>
            <a:r>
              <a:rPr lang="de-DE" altLang="de-DE" sz="2400" dirty="0">
                <a:solidFill>
                  <a:schemeClr val="tx1">
                    <a:lumMod val="75000"/>
                    <a:lumOff val="25000"/>
                  </a:schemeClr>
                </a:solidFill>
                <a:ea typeface="ＭＳ Ｐゴシック" charset="-128"/>
                <a:cs typeface="Arial" charset="0"/>
                <a:sym typeface="Wingdings" pitchFamily="2" charset="2"/>
              </a:rPr>
              <a:t>verpuffen die Brandgase und zerstören die Fensterscheiben.</a:t>
            </a:r>
          </a:p>
          <a:p>
            <a:pPr>
              <a:spcBef>
                <a:spcPts val="1000"/>
              </a:spcBef>
              <a:buClr>
                <a:schemeClr val="tx1">
                  <a:lumMod val="75000"/>
                  <a:lumOff val="25000"/>
                </a:schemeClr>
              </a:buClr>
              <a:buFont typeface="Arial" pitchFamily="34" charset="0"/>
              <a:buChar char="•"/>
            </a:pPr>
            <a:r>
              <a:rPr lang="de-DE" altLang="de-DE" sz="2400" dirty="0">
                <a:solidFill>
                  <a:schemeClr val="tx1">
                    <a:lumMod val="75000"/>
                    <a:lumOff val="25000"/>
                  </a:schemeClr>
                </a:solidFill>
                <a:ea typeface="ＭＳ Ｐゴシック" charset="-128"/>
                <a:cs typeface="Arial" charset="0"/>
                <a:sym typeface="Wingdings" pitchFamily="2" charset="2"/>
              </a:rPr>
              <a:t>Die </a:t>
            </a:r>
            <a:r>
              <a:rPr lang="de-DE" altLang="de-DE" sz="2400" dirty="0" err="1">
                <a:solidFill>
                  <a:schemeClr val="tx1">
                    <a:lumMod val="75000"/>
                    <a:lumOff val="25000"/>
                  </a:schemeClr>
                </a:solidFill>
                <a:ea typeface="ＭＳ Ｐゴシック" charset="-128"/>
                <a:cs typeface="Arial" charset="0"/>
                <a:sym typeface="Wingdings" pitchFamily="2" charset="2"/>
              </a:rPr>
              <a:t>unverbrannten</a:t>
            </a:r>
            <a:r>
              <a:rPr lang="de-DE" altLang="de-DE" sz="2400" dirty="0">
                <a:solidFill>
                  <a:schemeClr val="tx1">
                    <a:lumMod val="75000"/>
                    <a:lumOff val="25000"/>
                  </a:schemeClr>
                </a:solidFill>
                <a:ea typeface="ＭＳ Ｐゴシック" charset="-128"/>
                <a:cs typeface="Arial" charset="0"/>
                <a:sym typeface="Wingdings" pitchFamily="2" charset="2"/>
              </a:rPr>
              <a:t> Pyrolysegase strömen nach draußen, entzünden sich unter Sauerstoff und </a:t>
            </a:r>
            <a:r>
              <a:rPr lang="de-DE" altLang="de-DE" sz="2400" b="1" dirty="0">
                <a:solidFill>
                  <a:schemeClr val="tx1">
                    <a:lumMod val="75000"/>
                    <a:lumOff val="25000"/>
                  </a:schemeClr>
                </a:solidFill>
                <a:ea typeface="ＭＳ Ｐゴシック" charset="-128"/>
                <a:cs typeface="Arial" charset="0"/>
                <a:sym typeface="Wingdings" pitchFamily="2" charset="2"/>
              </a:rPr>
              <a:t>brennen als Fackel nach oben</a:t>
            </a:r>
            <a:r>
              <a:rPr lang="de-DE" altLang="de-DE" sz="2400" dirty="0">
                <a:solidFill>
                  <a:schemeClr val="tx1">
                    <a:lumMod val="75000"/>
                    <a:lumOff val="25000"/>
                  </a:schemeClr>
                </a:solidFill>
                <a:ea typeface="ＭＳ Ｐゴシック" charset="-128"/>
                <a:cs typeface="Arial" charset="0"/>
                <a:sym typeface="Wingdings" pitchFamily="2" charset="2"/>
              </a:rPr>
              <a:t>. </a:t>
            </a:r>
            <a:r>
              <a:rPr lang="de-DE" altLang="de-DE" sz="2400" dirty="0" smtClean="0">
                <a:solidFill>
                  <a:schemeClr val="tx1">
                    <a:lumMod val="75000"/>
                    <a:lumOff val="25000"/>
                  </a:schemeClr>
                </a:solidFill>
                <a:ea typeface="ＭＳ Ｐゴシック" charset="-128"/>
                <a:cs typeface="Arial" charset="0"/>
                <a:sym typeface="Wingdings" pitchFamily="2" charset="2"/>
              </a:rPr>
              <a:t>Die </a:t>
            </a:r>
            <a:r>
              <a:rPr lang="de-DE" altLang="de-DE" sz="2400" dirty="0">
                <a:solidFill>
                  <a:schemeClr val="tx1">
                    <a:lumMod val="75000"/>
                    <a:lumOff val="25000"/>
                  </a:schemeClr>
                </a:solidFill>
                <a:ea typeface="ＭＳ Ｐゴシック" charset="-128"/>
                <a:cs typeface="Arial" charset="0"/>
                <a:sym typeface="Wingdings" pitchFamily="2" charset="2"/>
              </a:rPr>
              <a:t>Größe hängt von der inneren Brandlast ab.</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Nach 2-3 Minuten </a:t>
            </a:r>
            <a:r>
              <a:rPr lang="de-DE" altLang="de-DE" sz="2400" dirty="0">
                <a:solidFill>
                  <a:schemeClr val="tx1">
                    <a:lumMod val="75000"/>
                    <a:lumOff val="25000"/>
                  </a:schemeClr>
                </a:solidFill>
                <a:ea typeface="ＭＳ Ｐゴシック" charset="-128"/>
                <a:cs typeface="Arial" charset="0"/>
                <a:sym typeface="Wingdings" pitchFamily="2" charset="2"/>
              </a:rPr>
              <a:t>werden die nächst höheren Fenster zerstört und der Brand wandert in die nächste Etage.</a:t>
            </a:r>
          </a:p>
          <a:p>
            <a:pPr>
              <a:spcBef>
                <a:spcPts val="1000"/>
              </a:spcBef>
              <a:buClr>
                <a:schemeClr val="tx1">
                  <a:lumMod val="75000"/>
                  <a:lumOff val="25000"/>
                </a:schemeClr>
              </a:buClr>
              <a:buFont typeface="Arial" pitchFamily="34" charset="0"/>
              <a:buChar char="•"/>
            </a:pPr>
            <a:r>
              <a:rPr lang="de-DE" altLang="de-DE" sz="2400" b="1" dirty="0">
                <a:solidFill>
                  <a:schemeClr val="tx1">
                    <a:lumMod val="75000"/>
                    <a:lumOff val="25000"/>
                  </a:schemeClr>
                </a:solidFill>
                <a:ea typeface="ＭＳ Ｐゴシック" charset="-128"/>
                <a:cs typeface="Arial" charset="0"/>
                <a:sym typeface="Wingdings" pitchFamily="2" charset="2"/>
              </a:rPr>
              <a:t>Ein WDVS kann nach gewisser Zeit mitbrennen – entscheidend für die Brandausbreitung sind jedoch die Fenster</a:t>
            </a:r>
            <a:r>
              <a:rPr lang="de-DE" altLang="de-DE" sz="2400" b="1" dirty="0" smtClean="0">
                <a:solidFill>
                  <a:schemeClr val="tx1">
                    <a:lumMod val="75000"/>
                    <a:lumOff val="25000"/>
                  </a:schemeClr>
                </a:solidFill>
                <a:ea typeface="ＭＳ Ｐゴシック" charset="-128"/>
                <a:cs typeface="Arial" charset="0"/>
                <a:sym typeface="Wingdings" pitchFamily="2" charset="2"/>
              </a:rPr>
              <a:t>.</a:t>
            </a:r>
            <a:endParaRPr lang="de-DE" altLang="de-DE" sz="2600" b="1" dirty="0">
              <a:solidFill>
                <a:srgbClr val="0000FF"/>
              </a:solidFill>
              <a:ea typeface="ＭＳ Ｐゴシック" charset="-128"/>
              <a:cs typeface="Arial" charset="0"/>
              <a:sym typeface="Wingdings" pitchFamily="2" charset="2"/>
            </a:endParaRPr>
          </a:p>
        </p:txBody>
      </p:sp>
      <p:sp>
        <p:nvSpPr>
          <p:cNvPr id="2" name="Titel 1"/>
          <p:cNvSpPr>
            <a:spLocks noGrp="1"/>
          </p:cNvSpPr>
          <p:nvPr>
            <p:ph type="title"/>
          </p:nvPr>
        </p:nvSpPr>
        <p:spPr/>
        <p:txBody>
          <a:bodyPr/>
          <a:lstStyle/>
          <a:p>
            <a:r>
              <a:rPr lang="de-DE" sz="2800" dirty="0" smtClean="0">
                <a:solidFill>
                  <a:schemeClr val="tx1">
                    <a:lumMod val="75000"/>
                    <a:lumOff val="25000"/>
                  </a:schemeClr>
                </a:solidFill>
              </a:rPr>
              <a:t>brandverlauf</a:t>
            </a:r>
            <a:endParaRPr lang="de-DE" sz="2800" dirty="0">
              <a:solidFill>
                <a:schemeClr val="tx1">
                  <a:lumMod val="75000"/>
                  <a:lumOff val="25000"/>
                </a:schemeClr>
              </a:solidFill>
            </a:endParaRPr>
          </a:p>
        </p:txBody>
      </p:sp>
      <p:sp>
        <p:nvSpPr>
          <p:cNvPr id="6" name="Textfeld 3"/>
          <p:cNvSpPr txBox="1">
            <a:spLocks noChangeArrowheads="1"/>
          </p:cNvSpPr>
          <p:nvPr/>
        </p:nvSpPr>
        <p:spPr bwMode="auto">
          <a:xfrm>
            <a:off x="493070" y="6462128"/>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a:solidFill>
                  <a:srgbClr val="000000"/>
                </a:solidFill>
              </a:rPr>
              <a:t>Quelle: Dipl. Ing. </a:t>
            </a:r>
            <a:r>
              <a:rPr lang="de-DE" altLang="de-DE" sz="1200" dirty="0" smtClean="0">
                <a:solidFill>
                  <a:srgbClr val="000000"/>
                </a:solidFill>
              </a:rPr>
              <a:t>Eicke-Hennig, Hessische </a:t>
            </a:r>
            <a:r>
              <a:rPr lang="de-DE" altLang="de-DE" sz="1200" dirty="0">
                <a:solidFill>
                  <a:srgbClr val="000000"/>
                </a:solidFill>
              </a:rPr>
              <a:t>Energiesparaktion, Artikel: Es brennt, es brennt!</a:t>
            </a:r>
          </a:p>
        </p:txBody>
      </p:sp>
    </p:spTree>
    <p:extLst>
      <p:ext uri="{BB962C8B-B14F-4D97-AF65-F5344CB8AC3E}">
        <p14:creationId xmlns:p14="http://schemas.microsoft.com/office/powerpoint/2010/main" val="89747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792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792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792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792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792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609" b="-3609"/>
          <a:stretch/>
        </p:blipFill>
        <p:spPr bwMode="auto">
          <a:xfrm>
            <a:off x="6641125" y="1312224"/>
            <a:ext cx="2028090" cy="4612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1692" y="1250950"/>
            <a:ext cx="3297115"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89" name="Textfeld 1"/>
          <p:cNvSpPr txBox="1">
            <a:spLocks noChangeArrowheads="1"/>
          </p:cNvSpPr>
          <p:nvPr/>
        </p:nvSpPr>
        <p:spPr bwMode="auto">
          <a:xfrm>
            <a:off x="351692" y="6392111"/>
            <a:ext cx="4889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a:solidFill>
                  <a:srgbClr val="000000"/>
                </a:solidFill>
              </a:rPr>
              <a:t>Quelle: Dipl.-Phys. I. Kotthoff, Mechanismen der </a:t>
            </a:r>
            <a:r>
              <a:rPr lang="de-DE" altLang="de-DE" sz="1200" dirty="0" smtClean="0">
                <a:solidFill>
                  <a:srgbClr val="000000"/>
                </a:solidFill>
              </a:rPr>
              <a:t>Brandausbreitung    </a:t>
            </a:r>
            <a:r>
              <a:rPr lang="de-DE" altLang="de-DE" sz="1200" dirty="0">
                <a:solidFill>
                  <a:srgbClr val="000000"/>
                </a:solidFill>
              </a:rPr>
              <a:t>9. Hessischer Energieberatertag am 22. November 2012 in Frankfurt</a:t>
            </a:r>
          </a:p>
        </p:txBody>
      </p:sp>
      <p:sp>
        <p:nvSpPr>
          <p:cNvPr id="118790" name="Textfeld 2"/>
          <p:cNvSpPr txBox="1">
            <a:spLocks noChangeArrowheads="1"/>
          </p:cNvSpPr>
          <p:nvPr/>
        </p:nvSpPr>
        <p:spPr bwMode="auto">
          <a:xfrm>
            <a:off x="3670989" y="900688"/>
            <a:ext cx="310661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de-DE" altLang="de-DE" sz="2000" dirty="0">
              <a:solidFill>
                <a:srgbClr val="000000"/>
              </a:solidFill>
            </a:endParaRPr>
          </a:p>
          <a:p>
            <a:pPr eaLnBrk="1" hangingPunct="1"/>
            <a:r>
              <a:rPr lang="de-DE" altLang="de-DE" sz="2000" dirty="0">
                <a:solidFill>
                  <a:srgbClr val="000000"/>
                </a:solidFill>
              </a:rPr>
              <a:t>Flammensprung von Etage zu Etage über Fenster nach </a:t>
            </a:r>
            <a:r>
              <a:rPr lang="de-DE" altLang="de-DE" sz="2000" b="1" dirty="0">
                <a:solidFill>
                  <a:srgbClr val="000000"/>
                </a:solidFill>
              </a:rPr>
              <a:t>15 – 25 Minuten auch an massiver, nichtbrennbarer Wand ohne WDVS!! </a:t>
            </a:r>
            <a:endParaRPr lang="de-DE" altLang="de-DE" sz="2000" dirty="0">
              <a:solidFill>
                <a:srgbClr val="000000"/>
              </a:solidFill>
            </a:endParaRPr>
          </a:p>
          <a:p>
            <a:pPr eaLnBrk="1" hangingPunct="1"/>
            <a:endParaRPr lang="de-DE" altLang="de-DE" sz="2000" dirty="0">
              <a:solidFill>
                <a:srgbClr val="000000"/>
              </a:solidFill>
            </a:endParaRPr>
          </a:p>
        </p:txBody>
      </p:sp>
      <p:sp>
        <p:nvSpPr>
          <p:cNvPr id="118791" name="Textfeld 3"/>
          <p:cNvSpPr txBox="1">
            <a:spLocks noChangeArrowheads="1"/>
          </p:cNvSpPr>
          <p:nvPr/>
        </p:nvSpPr>
        <p:spPr bwMode="auto">
          <a:xfrm>
            <a:off x="3670988" y="3622515"/>
            <a:ext cx="310661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2000" dirty="0">
                <a:solidFill>
                  <a:srgbClr val="000000"/>
                </a:solidFill>
              </a:rPr>
              <a:t>Das Baurecht toleriert den geschossweisen Brandüberschlag, da sonst keine Belichtung und Belüftung von Aufenthaltsräumen möglich wäre! </a:t>
            </a:r>
          </a:p>
        </p:txBody>
      </p:sp>
      <p:sp>
        <p:nvSpPr>
          <p:cNvPr id="9" name="Textfeld 1"/>
          <p:cNvSpPr txBox="1">
            <a:spLocks noChangeArrowheads="1"/>
          </p:cNvSpPr>
          <p:nvPr/>
        </p:nvSpPr>
        <p:spPr bwMode="auto">
          <a:xfrm>
            <a:off x="6444762" y="5523240"/>
            <a:ext cx="24208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de-DE" altLang="de-DE" sz="1400" dirty="0" smtClean="0">
                <a:solidFill>
                  <a:srgbClr val="000000"/>
                </a:solidFill>
              </a:rPr>
              <a:t>Brand „innerhalb“ eines Gebäudes</a:t>
            </a:r>
            <a:endParaRPr lang="de-DE" altLang="de-DE" sz="1400" dirty="0">
              <a:solidFill>
                <a:srgbClr val="000000"/>
              </a:solidFill>
            </a:endParaRPr>
          </a:p>
        </p:txBody>
      </p:sp>
      <p:sp>
        <p:nvSpPr>
          <p:cNvPr id="2" name="Titel 1"/>
          <p:cNvSpPr>
            <a:spLocks noGrp="1"/>
          </p:cNvSpPr>
          <p:nvPr>
            <p:ph type="title"/>
          </p:nvPr>
        </p:nvSpPr>
        <p:spPr/>
        <p:txBody>
          <a:bodyPr/>
          <a:lstStyle/>
          <a:p>
            <a:r>
              <a:rPr lang="de-DE" sz="2800" dirty="0" smtClean="0">
                <a:solidFill>
                  <a:schemeClr val="tx1">
                    <a:lumMod val="75000"/>
                    <a:lumOff val="25000"/>
                  </a:schemeClr>
                </a:solidFill>
              </a:rPr>
              <a:t>brandverlauf</a:t>
            </a:r>
            <a:endParaRPr lang="de-DE" sz="2800" dirty="0">
              <a:solidFill>
                <a:schemeClr val="tx1">
                  <a:lumMod val="75000"/>
                  <a:lumOff val="25000"/>
                </a:schemeClr>
              </a:solidFill>
            </a:endParaRPr>
          </a:p>
        </p:txBody>
      </p:sp>
    </p:spTree>
    <p:extLst>
      <p:ext uri="{BB962C8B-B14F-4D97-AF65-F5344CB8AC3E}">
        <p14:creationId xmlns:p14="http://schemas.microsoft.com/office/powerpoint/2010/main" val="3939588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2528311"/>
            <a:ext cx="9144000" cy="1560512"/>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altLang="de-DE" dirty="0" smtClean="0">
                <a:solidFill>
                  <a:schemeClr val="tx1">
                    <a:lumMod val="75000"/>
                    <a:lumOff val="25000"/>
                  </a:schemeClr>
                </a:solidFill>
                <a:latin typeface="Arial" pitchFamily="34" charset="0"/>
                <a:cs typeface="Arial" pitchFamily="34" charset="0"/>
              </a:rPr>
              <a:t>WÄRMEBRÜCKEN</a:t>
            </a:r>
            <a:endParaRPr lang="de-DE" altLang="de-DE"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369478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aphicFrame>
        <p:nvGraphicFramePr>
          <p:cNvPr id="791556" name="Object 4"/>
          <p:cNvGraphicFramePr>
            <a:graphicFrameLocks noChangeAspect="1"/>
          </p:cNvGraphicFramePr>
          <p:nvPr>
            <p:extLst>
              <p:ext uri="{D42A27DB-BD31-4B8C-83A1-F6EECF244321}">
                <p14:modId xmlns:p14="http://schemas.microsoft.com/office/powerpoint/2010/main" val="1081860838"/>
              </p:ext>
            </p:extLst>
          </p:nvPr>
        </p:nvGraphicFramePr>
        <p:xfrm>
          <a:off x="389339" y="2042787"/>
          <a:ext cx="3949334" cy="2645103"/>
        </p:xfrm>
        <a:graphic>
          <a:graphicData uri="http://schemas.openxmlformats.org/presentationml/2006/ole">
            <mc:AlternateContent xmlns:mc="http://schemas.openxmlformats.org/markup-compatibility/2006">
              <mc:Choice xmlns:v="urn:schemas-microsoft-com:vml" Requires="v">
                <p:oleObj spid="_x0000_s791900" r:id="rId3" imgW="3194040" imgH="1974941" progId="CPaint5">
                  <p:embed/>
                </p:oleObj>
              </mc:Choice>
              <mc:Fallback>
                <p:oleObj r:id="rId3" imgW="3194040" imgH="1974941" progId="CPaint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339" y="2042787"/>
                        <a:ext cx="3949334" cy="2645103"/>
                      </a:xfrm>
                      <a:prstGeom prst="rect">
                        <a:avLst/>
                      </a:prstGeom>
                      <a:noFill/>
                      <a:extLst/>
                    </p:spPr>
                  </p:pic>
                </p:oleObj>
              </mc:Fallback>
            </mc:AlternateContent>
          </a:graphicData>
        </a:graphic>
      </p:graphicFrame>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graphicFrame>
        <p:nvGraphicFramePr>
          <p:cNvPr id="791558" name="Object 6"/>
          <p:cNvGraphicFramePr>
            <a:graphicFrameLocks noChangeAspect="1"/>
          </p:cNvGraphicFramePr>
          <p:nvPr>
            <p:extLst>
              <p:ext uri="{D42A27DB-BD31-4B8C-83A1-F6EECF244321}">
                <p14:modId xmlns:p14="http://schemas.microsoft.com/office/powerpoint/2010/main" val="116608309"/>
              </p:ext>
            </p:extLst>
          </p:nvPr>
        </p:nvGraphicFramePr>
        <p:xfrm>
          <a:off x="4643073" y="1949429"/>
          <a:ext cx="3996103" cy="2676547"/>
        </p:xfrm>
        <a:graphic>
          <a:graphicData uri="http://schemas.openxmlformats.org/presentationml/2006/ole">
            <mc:AlternateContent xmlns:mc="http://schemas.openxmlformats.org/markup-compatibility/2006">
              <mc:Choice xmlns:v="urn:schemas-microsoft-com:vml" Requires="v">
                <p:oleObj spid="_x0000_s791901" r:id="rId5" imgW="3194040" imgH="1974941" progId="CPaint5">
                  <p:embed/>
                </p:oleObj>
              </mc:Choice>
              <mc:Fallback>
                <p:oleObj r:id="rId5" imgW="3194040" imgH="1974941" progId="CPaint5">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073" y="1949429"/>
                        <a:ext cx="3996103" cy="2676547"/>
                      </a:xfrm>
                      <a:prstGeom prst="rect">
                        <a:avLst/>
                      </a:prstGeom>
                      <a:noFill/>
                      <a:extLst/>
                    </p:spPr>
                  </p:pic>
                </p:oleObj>
              </mc:Fallback>
            </mc:AlternateContent>
          </a:graphicData>
        </a:graphic>
      </p:graphicFrame>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762124" y="5193955"/>
            <a:ext cx="5991225" cy="830997"/>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und Realaufnahme eines Fachwerkhaus-Neubaus</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1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5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762124" y="5193955"/>
            <a:ext cx="5991225" cy="830997"/>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und Realaufnahme eines </a:t>
            </a:r>
            <a:r>
              <a:rPr lang="de-DE" altLang="de-DE" sz="2400" b="1" dirty="0" smtClean="0">
                <a:solidFill>
                  <a:schemeClr val="tx1">
                    <a:lumMod val="75000"/>
                    <a:lumOff val="25000"/>
                  </a:schemeClr>
                </a:solidFill>
                <a:latin typeface="Arial" pitchFamily="34" charset="0"/>
                <a:cs typeface="Arial" pitchFamily="34" charset="0"/>
              </a:rPr>
              <a:t>Mehrfamilienhauses</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11" name="Picture 4" descr="Wärmebrücken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4119" y="1892300"/>
            <a:ext cx="3530111" cy="3111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Wärmebrücken1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102" y="1936753"/>
            <a:ext cx="3544765" cy="302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65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981199" y="5051080"/>
            <a:ext cx="5321065" cy="830997"/>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und Realaufnahme </a:t>
            </a:r>
            <a:r>
              <a:rPr lang="de-DE" altLang="de-DE" sz="2400" b="1" dirty="0" smtClean="0">
                <a:solidFill>
                  <a:schemeClr val="tx1">
                    <a:lumMod val="75000"/>
                    <a:lumOff val="25000"/>
                  </a:schemeClr>
                </a:solidFill>
                <a:latin typeface="Arial" pitchFamily="34" charset="0"/>
                <a:cs typeface="Arial" pitchFamily="34" charset="0"/>
              </a:rPr>
              <a:t>einer Dachgaube</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13" name="Picture 3" descr="Wärmebrücken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02066" y="1881188"/>
            <a:ext cx="3700096" cy="29670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Wärmebrücken2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7347" y="1919289"/>
            <a:ext cx="3943350" cy="2801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383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981199" y="5051080"/>
            <a:ext cx="5321065" cy="830997"/>
          </a:xfrm>
          <a:prstGeom prst="rect">
            <a:avLst/>
          </a:prstGeom>
        </p:spPr>
        <p:txBody>
          <a:bodyPr wrap="square">
            <a:spAutoFit/>
          </a:bodyPr>
          <a:lstStyle/>
          <a:p>
            <a:pPr algn="ctr"/>
            <a:r>
              <a:rPr lang="de-DE" altLang="de-DE" sz="2400" b="1" dirty="0">
                <a:solidFill>
                  <a:schemeClr val="tx1">
                    <a:lumMod val="75000"/>
                    <a:lumOff val="25000"/>
                  </a:schemeClr>
                </a:solidFill>
                <a:latin typeface="Arial" pitchFamily="34" charset="0"/>
                <a:cs typeface="Arial" pitchFamily="34" charset="0"/>
              </a:rPr>
              <a:t>Thermografie und Realaufnahme </a:t>
            </a:r>
            <a:r>
              <a:rPr lang="de-DE" altLang="de-DE" sz="2400" b="1" dirty="0" smtClean="0">
                <a:solidFill>
                  <a:schemeClr val="tx1">
                    <a:lumMod val="75000"/>
                    <a:lumOff val="25000"/>
                  </a:schemeClr>
                </a:solidFill>
                <a:latin typeface="Arial" pitchFamily="34" charset="0"/>
                <a:cs typeface="Arial" pitchFamily="34" charset="0"/>
              </a:rPr>
              <a:t>einer auskragenden Betondecke</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11" name="Picture 4" descr="Wärmebrücken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7397" y="1657350"/>
            <a:ext cx="3537438" cy="3416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Wärmebrücken3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0004" y="1720851"/>
            <a:ext cx="3387969" cy="325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491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762124" y="5565430"/>
            <a:ext cx="5991225" cy="461665"/>
          </a:xfrm>
          <a:prstGeom prst="rect">
            <a:avLst/>
          </a:prstGeom>
        </p:spPr>
        <p:txBody>
          <a:bodyPr wrap="square">
            <a:spAutoFit/>
          </a:bodyPr>
          <a:lstStyle/>
          <a:p>
            <a:pPr algn="ctr"/>
            <a:r>
              <a:rPr lang="de-DE" altLang="de-DE" sz="2400" b="1" dirty="0" smtClean="0">
                <a:solidFill>
                  <a:schemeClr val="tx1">
                    <a:lumMod val="75000"/>
                    <a:lumOff val="25000"/>
                  </a:schemeClr>
                </a:solidFill>
                <a:latin typeface="Arial" pitchFamily="34" charset="0"/>
                <a:cs typeface="Arial" pitchFamily="34" charset="0"/>
              </a:rPr>
              <a:t>Dachanschluss, Ringanker</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8488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1501" y="1501777"/>
            <a:ext cx="7999413"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40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prstGeom prst="rect">
            <a:avLst/>
          </a:prstGeom>
        </p:spPr>
        <p:txBody>
          <a:bodyPr/>
          <a:lstStyle/>
          <a:p>
            <a:r>
              <a:rPr lang="de-DE" altLang="de-DE" dirty="0" smtClean="0">
                <a:solidFill>
                  <a:schemeClr val="tx1">
                    <a:lumMod val="75000"/>
                    <a:lumOff val="25000"/>
                  </a:schemeClr>
                </a:solidFill>
                <a:latin typeface="Arial" pitchFamily="34" charset="0"/>
                <a:cs typeface="Arial" pitchFamily="34" charset="0"/>
              </a:rPr>
              <a:t>Wärmebrücken</a:t>
            </a:r>
            <a:br>
              <a:rPr lang="de-DE" altLang="de-DE" dirty="0" smtClean="0">
                <a:solidFill>
                  <a:schemeClr val="tx1">
                    <a:lumMod val="75000"/>
                    <a:lumOff val="25000"/>
                  </a:schemeClr>
                </a:solidFill>
                <a:latin typeface="Arial" pitchFamily="34" charset="0"/>
                <a:cs typeface="Arial" pitchFamily="34" charset="0"/>
              </a:rPr>
            </a:br>
            <a:endParaRPr lang="de-DE" altLang="de-DE" dirty="0">
              <a:solidFill>
                <a:schemeClr val="tx1">
                  <a:lumMod val="75000"/>
                  <a:lumOff val="25000"/>
                </a:schemeClr>
              </a:solidFill>
              <a:latin typeface="Arial" pitchFamily="34" charset="0"/>
              <a:cs typeface="Arial" pitchFamily="34" charset="0"/>
            </a:endParaRPr>
          </a:p>
        </p:txBody>
      </p:sp>
      <p:sp>
        <p:nvSpPr>
          <p:cNvPr id="791555" name="Rectangle 3"/>
          <p:cNvSpPr>
            <a:spLocks noChangeArrowheads="1"/>
          </p:cNvSpPr>
          <p:nvPr/>
        </p:nvSpPr>
        <p:spPr bwMode="auto">
          <a:xfrm>
            <a:off x="2718289" y="2185988"/>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791557" name="Rectangle 5"/>
          <p:cNvSpPr>
            <a:spLocks noChangeArrowheads="1"/>
          </p:cNvSpPr>
          <p:nvPr/>
        </p:nvSpPr>
        <p:spPr bwMode="auto">
          <a:xfrm>
            <a:off x="2696308" y="217170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de-DE"/>
          </a:p>
        </p:txBody>
      </p:sp>
      <p:sp>
        <p:nvSpPr>
          <p:cNvPr id="8" name="Textfeld 3"/>
          <p:cNvSpPr txBox="1">
            <a:spLocks noChangeArrowheads="1"/>
          </p:cNvSpPr>
          <p:nvPr/>
        </p:nvSpPr>
        <p:spPr bwMode="auto">
          <a:xfrm>
            <a:off x="493071" y="6462130"/>
            <a:ext cx="65901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de-DE" altLang="de-DE" sz="1200" dirty="0" smtClean="0">
                <a:solidFill>
                  <a:srgbClr val="000000"/>
                </a:solidFill>
              </a:rPr>
              <a:t>Quelle: Gesellschaft für rationelle Energieverwendung e.V. (GRE), Wärmebrücken im Neubau</a:t>
            </a:r>
            <a:endParaRPr lang="de-DE" altLang="de-DE" sz="1200" dirty="0">
              <a:solidFill>
                <a:srgbClr val="000000"/>
              </a:solidFill>
            </a:endParaRPr>
          </a:p>
        </p:txBody>
      </p:sp>
      <p:sp>
        <p:nvSpPr>
          <p:cNvPr id="2" name="Rechteck 1"/>
          <p:cNvSpPr/>
          <p:nvPr/>
        </p:nvSpPr>
        <p:spPr>
          <a:xfrm>
            <a:off x="1762124" y="5565430"/>
            <a:ext cx="5991225" cy="461665"/>
          </a:xfrm>
          <a:prstGeom prst="rect">
            <a:avLst/>
          </a:prstGeom>
        </p:spPr>
        <p:txBody>
          <a:bodyPr wrap="square">
            <a:spAutoFit/>
          </a:bodyPr>
          <a:lstStyle/>
          <a:p>
            <a:pPr algn="ctr"/>
            <a:r>
              <a:rPr lang="de-DE" altLang="de-DE" sz="2400" b="1" dirty="0" smtClean="0">
                <a:solidFill>
                  <a:schemeClr val="tx1">
                    <a:lumMod val="75000"/>
                    <a:lumOff val="25000"/>
                  </a:schemeClr>
                </a:solidFill>
                <a:latin typeface="Arial" pitchFamily="34" charset="0"/>
                <a:cs typeface="Arial" pitchFamily="34" charset="0"/>
              </a:rPr>
              <a:t>Kehlbalkendecke</a:t>
            </a:r>
            <a:endParaRPr lang="de-DE" sz="2400" b="1" dirty="0"/>
          </a:p>
        </p:txBody>
      </p:sp>
      <p:sp>
        <p:nvSpPr>
          <p:cNvPr id="10" name="Rectangle 2"/>
          <p:cNvSpPr txBox="1">
            <a:spLocks noChangeArrowheads="1"/>
          </p:cNvSpPr>
          <p:nvPr/>
        </p:nvSpPr>
        <p:spPr>
          <a:xfrm>
            <a:off x="389339" y="798763"/>
            <a:ext cx="5578380" cy="59054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eaLnBrk="1" hangingPunct="1"/>
            <a:r>
              <a:rPr lang="de-DE" sz="2800" dirty="0" smtClean="0">
                <a:solidFill>
                  <a:schemeClr val="tx1">
                    <a:lumMod val="75000"/>
                    <a:lumOff val="25000"/>
                  </a:schemeClr>
                </a:solidFill>
                <a:latin typeface="Arial" pitchFamily="34" charset="0"/>
                <a:cs typeface="Arial" pitchFamily="34" charset="0"/>
              </a:rPr>
              <a:t>Beispiele aus der Praxis</a:t>
            </a:r>
          </a:p>
        </p:txBody>
      </p:sp>
      <p:pic>
        <p:nvPicPr>
          <p:cNvPr id="8499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864" y="2035177"/>
            <a:ext cx="8040687" cy="278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34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2015-02-20_Powerpoint-Präsentation_VZEB_mit_Identfeld VZ-RL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7380EC06-631E-45D3-AC3E-B9DDFBF3E380}"/>
    </a:ext>
  </a:extLst>
</a:theme>
</file>

<file path=ppt/theme/theme10.xml><?xml version="1.0" encoding="utf-8"?>
<a:theme xmlns:a="http://schemas.openxmlformats.org/drawingml/2006/main" name="5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11.xml><?xml version="1.0" encoding="utf-8"?>
<a:theme xmlns:a="http://schemas.openxmlformats.org/drawingml/2006/main" name="6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ppt/theme/theme12.xml><?xml version="1.0" encoding="utf-8"?>
<a:theme xmlns:a="http://schemas.openxmlformats.org/drawingml/2006/main" name="7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ppt/theme/theme13.xml><?xml version="1.0" encoding="utf-8"?>
<a:theme xmlns:a="http://schemas.openxmlformats.org/drawingml/2006/main" name="8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ppt/theme/theme14.xml><?xml version="1.0" encoding="utf-8"?>
<a:theme xmlns:a="http://schemas.openxmlformats.org/drawingml/2006/main" name="9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15.xml><?xml version="1.0" encoding="utf-8"?>
<a:theme xmlns:a="http://schemas.openxmlformats.org/drawingml/2006/main" name="10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16.xml><?xml version="1.0" encoding="utf-8"?>
<a:theme xmlns:a="http://schemas.openxmlformats.org/drawingml/2006/main" name="2_2015-02-20_Powerpoint-Präsentation_VZEB_mit_Identfeld VZ-RL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7380EC06-631E-45D3-AC3E-B9DDFBF3E380}"/>
    </a:ext>
  </a:extLst>
</a:theme>
</file>

<file path=ppt/theme/theme17.xml><?xml version="1.0" encoding="utf-8"?>
<a:theme xmlns:a="http://schemas.openxmlformats.org/drawingml/2006/main" name="1_Folienvorlage VZ">
  <a:themeElements>
    <a:clrScheme name="Folienvorlage VZ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olienvorlage VZ">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lienvorlage VZ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olienvorlage VZ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lienvorlage VZ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lienvorlage VZ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lienvorlage VZ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lienvorlage VZ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olienvorlage VZ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ppt/theme/theme19.xml><?xml version="1.0" encoding="utf-8"?>
<a:theme xmlns:a="http://schemas.openxmlformats.org/drawingml/2006/main" name="12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2.xml><?xml version="1.0" encoding="utf-8"?>
<a:theme xmlns:a="http://schemas.openxmlformats.org/drawingml/2006/main" name="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20.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ollformatiges Bild mit B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ABBA4765-DB3E-43F2-AB7D-78A4C3207A77}"/>
    </a:ext>
  </a:extLst>
</a:theme>
</file>

<file path=ppt/theme/theme4.xml><?xml version="1.0" encoding="utf-8"?>
<a:theme xmlns:a="http://schemas.openxmlformats.org/drawingml/2006/main" name="1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5.xml><?xml version="1.0" encoding="utf-8"?>
<a:theme xmlns:a="http://schemas.openxmlformats.org/drawingml/2006/main" name="Praesentation_Vorlage_Dachmar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7380EC06-631E-45D3-AC3E-B9DDFBF3E380}"/>
    </a:ext>
  </a:extLst>
</a:theme>
</file>

<file path=ppt/theme/theme6.xml><?xml version="1.0" encoding="utf-8"?>
<a:theme xmlns:a="http://schemas.openxmlformats.org/drawingml/2006/main" name="2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ppt/theme/theme7.xml><?xml version="1.0" encoding="utf-8"?>
<a:theme xmlns:a="http://schemas.openxmlformats.org/drawingml/2006/main" name="Folienvorlage VZ">
  <a:themeElements>
    <a:clrScheme name="Folienvorlage VZ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olienvorlage VZ">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olienvorlage VZ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olienvorlage VZ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olienvorlage VZ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olienvorlage VZ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olienvorlage VZ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olienvorlage VZ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olienvorlage VZ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aesentation_Vorlage_Dachmarke [Kompatibilitätsmodus]" id="{3BEC01EE-BEA0-4F7F-88FF-382B2949FEC8}" vid="{C703EEF7-46AC-4948-ADE7-7EC829D4911C}"/>
    </a:ext>
  </a:extLst>
</a:theme>
</file>

<file path=ppt/theme/theme9.xml><?xml version="1.0" encoding="utf-8"?>
<a:theme xmlns:a="http://schemas.openxmlformats.org/drawingml/2006/main" name="4_Text-Foli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aesentation_Vorlage_Dachmarke [Kompatibilitätsmodus]" id="{3BEC01EE-BEA0-4F7F-88FF-382B2949FEC8}" vid="{C703EEF7-46AC-4948-ADE7-7EC829D4911C}"/>
    </a:ext>
  </a:extLst>
</a:theme>
</file>

<file path=docProps/app.xml><?xml version="1.0" encoding="utf-8"?>
<Properties xmlns="http://schemas.openxmlformats.org/officeDocument/2006/extended-properties" xmlns:vt="http://schemas.openxmlformats.org/officeDocument/2006/docPropsVTypes">
  <Template/>
  <TotalTime>0</TotalTime>
  <Words>7321</Words>
  <Application>Microsoft Office PowerPoint</Application>
  <PresentationFormat>Bildschirmpräsentation (4:3)</PresentationFormat>
  <Paragraphs>1738</Paragraphs>
  <Slides>243</Slides>
  <Notes>33</Notes>
  <HiddenSlides>0</HiddenSlides>
  <MMClips>0</MMClips>
  <ScaleCrop>false</ScaleCrop>
  <HeadingPairs>
    <vt:vector size="6" baseType="variant">
      <vt:variant>
        <vt:lpstr>Design</vt:lpstr>
      </vt:variant>
      <vt:variant>
        <vt:i4>19</vt:i4>
      </vt:variant>
      <vt:variant>
        <vt:lpstr>Eingebettete OLE-Server</vt:lpstr>
      </vt:variant>
      <vt:variant>
        <vt:i4>2</vt:i4>
      </vt:variant>
      <vt:variant>
        <vt:lpstr>Folientitel</vt:lpstr>
      </vt:variant>
      <vt:variant>
        <vt:i4>243</vt:i4>
      </vt:variant>
    </vt:vector>
  </HeadingPairs>
  <TitlesOfParts>
    <vt:vector size="264" baseType="lpstr">
      <vt:lpstr>1_2015-02-20_Powerpoint-Präsentation_VZEB_mit_Identfeld VZ-RLP</vt:lpstr>
      <vt:lpstr>Text-Folien</vt:lpstr>
      <vt:lpstr>Vollformatiges Bild mit BU</vt:lpstr>
      <vt:lpstr>1_Text-Folien</vt:lpstr>
      <vt:lpstr>Praesentation_Vorlage_Dachmarke</vt:lpstr>
      <vt:lpstr>2_Text-Folien</vt:lpstr>
      <vt:lpstr>Folienvorlage VZ</vt:lpstr>
      <vt:lpstr>3_Text-Folien</vt:lpstr>
      <vt:lpstr>4_Text-Folien</vt:lpstr>
      <vt:lpstr>5_Text-Folien</vt:lpstr>
      <vt:lpstr>6_Text-Folien</vt:lpstr>
      <vt:lpstr>7_Text-Folien</vt:lpstr>
      <vt:lpstr>8_Text-Folien</vt:lpstr>
      <vt:lpstr>9_Text-Folien</vt:lpstr>
      <vt:lpstr>10_Text-Folien</vt:lpstr>
      <vt:lpstr>2_2015-02-20_Powerpoint-Präsentation_VZEB_mit_Identfeld VZ-RLP</vt:lpstr>
      <vt:lpstr>1_Folienvorlage VZ</vt:lpstr>
      <vt:lpstr>11_Text-Folien</vt:lpstr>
      <vt:lpstr>12_Text-Folien</vt:lpstr>
      <vt:lpstr>CPaint5</vt:lpstr>
      <vt:lpstr>Folie</vt:lpstr>
      <vt:lpstr>PowerPoint-Präsentation</vt:lpstr>
      <vt:lpstr>PowerPoint-Präsentation</vt:lpstr>
      <vt:lpstr>Altbau </vt:lpstr>
      <vt:lpstr>Der Energiekennwert </vt:lpstr>
      <vt:lpstr>Gebäudestandards </vt:lpstr>
      <vt:lpstr>Energiekosten </vt:lpstr>
      <vt:lpstr>Energiekosten </vt:lpstr>
      <vt:lpstr>Kosten über 20 Jahre </vt:lpstr>
      <vt:lpstr>PowerPoint-Präsentation</vt:lpstr>
      <vt:lpstr>PowerPoint-Präsentation</vt:lpstr>
      <vt:lpstr>Außeneinflüsse auf ein Gebäude </vt:lpstr>
      <vt:lpstr>Thermische Behaglichkeit </vt:lpstr>
      <vt:lpstr>PowerPoint-Präsentation</vt:lpstr>
      <vt:lpstr>PowerPoint-Präsentation</vt:lpstr>
      <vt:lpstr>Gewinne und Verluste </vt:lpstr>
      <vt:lpstr>Gewinne und Verluste </vt:lpstr>
      <vt:lpstr>Definitionen</vt:lpstr>
      <vt:lpstr>Energiebilanz eines Gebäudes</vt:lpstr>
      <vt:lpstr>Kennzeichen energiesparender Gebäude</vt:lpstr>
      <vt:lpstr>Ausgangslage </vt:lpstr>
      <vt:lpstr>PowerPoint-Präsentation</vt:lpstr>
      <vt:lpstr>PowerPoint-Präsentation</vt:lpstr>
      <vt:lpstr>Beheizter Bereich </vt:lpstr>
      <vt:lpstr>beheizter Bereich </vt:lpstr>
      <vt:lpstr>beheizter Bereich </vt:lpstr>
      <vt:lpstr>beheizter Bereich </vt:lpstr>
      <vt:lpstr>Transmissionswärmeverluste </vt:lpstr>
      <vt:lpstr>Wärmedämmung  (Außendämmung)</vt:lpstr>
      <vt:lpstr>Wichtige Kenngrößen</vt:lpstr>
      <vt:lpstr>Vergleich Wärmedämmstandards</vt:lpstr>
      <vt:lpstr>Vergleich Wärmedämmstandards</vt:lpstr>
      <vt:lpstr>Anforderungen der KfW </vt:lpstr>
      <vt:lpstr>Anforderungen der KfW </vt:lpstr>
      <vt:lpstr>Außenwand </vt:lpstr>
      <vt:lpstr>Außenwand </vt:lpstr>
      <vt:lpstr>Außenwand </vt:lpstr>
      <vt:lpstr>Außenwand </vt:lpstr>
      <vt:lpstr>Außenwand </vt:lpstr>
      <vt:lpstr>Innendämmung </vt:lpstr>
      <vt:lpstr>Innendämmung </vt:lpstr>
      <vt:lpstr>Innendämmung </vt:lpstr>
      <vt:lpstr>Innendämmung </vt:lpstr>
      <vt:lpstr>Innendämmung </vt:lpstr>
      <vt:lpstr>Innendämmung </vt:lpstr>
      <vt:lpstr>Erneuerung der Fenster </vt:lpstr>
      <vt:lpstr>Erneuerung der Fenster </vt:lpstr>
      <vt:lpstr>Fenster </vt:lpstr>
      <vt:lpstr>Fenster </vt:lpstr>
      <vt:lpstr>Fenster </vt:lpstr>
      <vt:lpstr>Fenster </vt:lpstr>
      <vt:lpstr>Fenster </vt:lpstr>
      <vt:lpstr>Fenster </vt:lpstr>
      <vt:lpstr>Einbau von Fenstern</vt:lpstr>
      <vt:lpstr>Einbau von Fenstern </vt:lpstr>
      <vt:lpstr>Fenster luftdicht einbauen</vt:lpstr>
      <vt:lpstr>PowerPoint-Präsentation</vt:lpstr>
      <vt:lpstr>Rollladenkästen dämmen</vt:lpstr>
      <vt:lpstr>Dach </vt:lpstr>
      <vt:lpstr>Dach </vt:lpstr>
      <vt:lpstr>U-Wert Dach </vt:lpstr>
      <vt:lpstr>Dach </vt:lpstr>
      <vt:lpstr>Dach </vt:lpstr>
      <vt:lpstr>Dach </vt:lpstr>
      <vt:lpstr>Dach </vt:lpstr>
      <vt:lpstr>Dach </vt:lpstr>
      <vt:lpstr>Dach </vt:lpstr>
      <vt:lpstr>Dach </vt:lpstr>
      <vt:lpstr>Dach </vt:lpstr>
      <vt:lpstr>Guter Wärmeschutz </vt:lpstr>
      <vt:lpstr>Keller </vt:lpstr>
      <vt:lpstr>PowerPoint-Präsentation</vt:lpstr>
      <vt:lpstr>Wärmedämmung </vt:lpstr>
      <vt:lpstr>Wärmedämmung </vt:lpstr>
      <vt:lpstr>Wärmedämmung </vt:lpstr>
      <vt:lpstr>Wärmedämmung </vt:lpstr>
      <vt:lpstr>Wärmedämmung </vt:lpstr>
      <vt:lpstr>Wärmedämmung </vt:lpstr>
      <vt:lpstr>Wärmedämmung </vt:lpstr>
      <vt:lpstr>Temperaturverlauf in der Wand </vt:lpstr>
      <vt:lpstr>Temperaturverlauf in der Wand </vt:lpstr>
      <vt:lpstr>Wärmedämmung </vt:lpstr>
      <vt:lpstr>Algenbildung auf der Fassade </vt:lpstr>
      <vt:lpstr>Algenbildung </vt:lpstr>
      <vt:lpstr>Algenbildung auf der Fassade </vt:lpstr>
      <vt:lpstr>Algenbildung auf der Fassade </vt:lpstr>
      <vt:lpstr>Temperaturverlauf in der Wand </vt:lpstr>
      <vt:lpstr>Algenproblematik</vt:lpstr>
      <vt:lpstr>lösungsstrategien</vt:lpstr>
      <vt:lpstr>Wärmedämmung </vt:lpstr>
      <vt:lpstr>brandschutz</vt:lpstr>
      <vt:lpstr>brandverlauf</vt:lpstr>
      <vt:lpstr>brandverlauf</vt:lpstr>
      <vt:lpstr>PowerPoint-Präsentation</vt:lpstr>
      <vt:lpstr>Wärmebrücken </vt:lpstr>
      <vt:lpstr>Wärmebrücken </vt:lpstr>
      <vt:lpstr>Wärmebrücken </vt:lpstr>
      <vt:lpstr>Wärmebrücken </vt:lpstr>
      <vt:lpstr>Wärmebrücken </vt:lpstr>
      <vt:lpstr>Wärmebrücken </vt:lpstr>
      <vt:lpstr>Wärmebrücken </vt:lpstr>
      <vt:lpstr>Wärmebrücken</vt:lpstr>
      <vt:lpstr>Wärmebrücken</vt:lpstr>
      <vt:lpstr>Wärmebrücken</vt:lpstr>
      <vt:lpstr>Wärmebrücken  </vt:lpstr>
      <vt:lpstr>Wärmebrücken </vt:lpstr>
      <vt:lpstr>PowerPoint-Präsentation</vt:lpstr>
      <vt:lpstr>Kosten  </vt:lpstr>
      <vt:lpstr>Kosten –  </vt:lpstr>
      <vt:lpstr>KOSTEN  </vt:lpstr>
      <vt:lpstr>Energieverluste Außenwand </vt:lpstr>
      <vt:lpstr>Wirtschaftlichkeit </vt:lpstr>
      <vt:lpstr>Wirtschaftlichkeit </vt:lpstr>
      <vt:lpstr>Wirtschaftlichkeit </vt:lpstr>
      <vt:lpstr>Wirtschaftlichkeit </vt:lpstr>
      <vt:lpstr>Wirtschaftlichkeit </vt:lpstr>
      <vt:lpstr>Wirtschaftlichkeit </vt:lpstr>
      <vt:lpstr>Entwicklung Heizölpreis </vt:lpstr>
      <vt:lpstr>PowerPoint-Präsentation</vt:lpstr>
      <vt:lpstr>Nachrüstpflichten  </vt:lpstr>
      <vt:lpstr>Nachrüstpflichten  </vt:lpstr>
      <vt:lpstr>Nachrüstpflichten  </vt:lpstr>
      <vt:lpstr>GEBÄUDEBESTAND  </vt:lpstr>
      <vt:lpstr>PowerPoint-Präsentation</vt:lpstr>
      <vt:lpstr>PowerPoint-Präsentation</vt:lpstr>
      <vt:lpstr>PowerPoint-Präsentation</vt:lpstr>
      <vt:lpstr>MindestAnforderungen der EnEv </vt:lpstr>
      <vt:lpstr>PowerPoint-Präsentation</vt:lpstr>
      <vt:lpstr>Luftdichtheit </vt:lpstr>
      <vt:lpstr>Undichtheiten der Gebäudehülle </vt:lpstr>
      <vt:lpstr>Dachkonstruktion </vt:lpstr>
      <vt:lpstr>Dachkonstruktion </vt:lpstr>
      <vt:lpstr>Undichtheiten der Gebäudehülle </vt:lpstr>
      <vt:lpstr>Undichtheiten der Gebäudehülle </vt:lpstr>
      <vt:lpstr>Undichtheiten der Gebäudehülle </vt:lpstr>
      <vt:lpstr>Undichtheiten der Gebäudehülle </vt:lpstr>
      <vt:lpstr>Undichtheiten der Gebäudehülle </vt:lpstr>
      <vt:lpstr>Undichtheiten der Gebäudehülle </vt:lpstr>
      <vt:lpstr>Undichtheiten der Gebäudehülle </vt:lpstr>
      <vt:lpstr>Typische Problempunkte</vt:lpstr>
      <vt:lpstr>Typische Problempunkte</vt:lpstr>
      <vt:lpstr>Typische Problempunkte</vt:lpstr>
      <vt:lpstr>Lüftungswärmeverluste  </vt:lpstr>
      <vt:lpstr>Luftdichtheitsebene  </vt:lpstr>
      <vt:lpstr>Luftdichtheitsebene  </vt:lpstr>
      <vt:lpstr>Luftundichtheiten  </vt:lpstr>
      <vt:lpstr>Luftdichtheit im Dach </vt:lpstr>
      <vt:lpstr>Luftdichtheit im Dach </vt:lpstr>
      <vt:lpstr>Luftdichtheit im Dach </vt:lpstr>
      <vt:lpstr>Luftdichtheit im Dach </vt:lpstr>
      <vt:lpstr>Luftdichtheit im Dach </vt:lpstr>
      <vt:lpstr>Luftdichtheit im Dach </vt:lpstr>
      <vt:lpstr>Luftdichtheit im Dach </vt:lpstr>
      <vt:lpstr>Planungsfehler</vt:lpstr>
      <vt:lpstr>Luftdichtheit im Dach </vt:lpstr>
      <vt:lpstr>Luftdichtheit im Dach </vt:lpstr>
      <vt:lpstr>Luftdichtheit im Dach </vt:lpstr>
      <vt:lpstr>Fenster </vt:lpstr>
      <vt:lpstr>Fenster </vt:lpstr>
      <vt:lpstr>PowerPoint-Präsentation</vt:lpstr>
      <vt:lpstr>Einfamilienhaus Baujahr 1959 </vt:lpstr>
      <vt:lpstr>Einfamilienhaus Baujahr 1959 </vt:lpstr>
      <vt:lpstr>Einfamilienhaus Baujahr 1959 </vt:lpstr>
      <vt:lpstr>Einfamilienhaus Baujahr 1959 </vt:lpstr>
      <vt:lpstr>Einfamilienhaus Baujahr 1959 </vt:lpstr>
      <vt:lpstr>Einfamilienhaus Baujahr 1959 </vt:lpstr>
      <vt:lpstr>Einfamilienhaus Baujahr 1959 </vt:lpstr>
      <vt:lpstr>Einfamilienhaus Baujahr 1959 </vt:lpstr>
      <vt:lpstr>Wohn- und Bürogebäude</vt:lpstr>
      <vt:lpstr>Wohn- und Bürogebäude</vt:lpstr>
      <vt:lpstr>Dämmmaßnahmen </vt:lpstr>
      <vt:lpstr>technische Maßnahmen </vt:lpstr>
      <vt:lpstr>End-Energiekennzahl  </vt:lpstr>
      <vt:lpstr>Kosten </vt:lpstr>
      <vt:lpstr>Kosten </vt:lpstr>
      <vt:lpstr>Energiekosten über 20 jahre </vt:lpstr>
      <vt:lpstr>Ergebnis </vt:lpstr>
      <vt:lpstr>Zwei-Familien-Haus, Mainz </vt:lpstr>
      <vt:lpstr>Zwei-Familien-Haus, Mainz </vt:lpstr>
      <vt:lpstr>Zwei-Familien-Haus, Mainz </vt:lpstr>
      <vt:lpstr>Zwei-Familien-Haus, Mainz </vt:lpstr>
      <vt:lpstr>Zwei-Familien-Haus, Mainz </vt:lpstr>
      <vt:lpstr>Zwei-Familien-Haus, Mainz </vt:lpstr>
      <vt:lpstr>Zwei-Familien-Haus, Mainz </vt:lpstr>
      <vt:lpstr>PowerPoint-Präsentation</vt:lpstr>
      <vt:lpstr>aNLAGENTECHNIK </vt:lpstr>
      <vt:lpstr>Die Heizungsanlage </vt:lpstr>
      <vt:lpstr>Die Heizungsanlage </vt:lpstr>
      <vt:lpstr>Die Heizungsanlage </vt:lpstr>
      <vt:lpstr>Preisentwicklung von Brennstoffen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Musterhaus  </vt:lpstr>
      <vt:lpstr>Musterhaus </vt:lpstr>
      <vt:lpstr>Musterhaus </vt:lpstr>
      <vt:lpstr>Musterhaus </vt:lpstr>
      <vt:lpstr>Musterhaus </vt:lpstr>
      <vt:lpstr>Erdgas / (Biogas)  </vt:lpstr>
      <vt:lpstr>Erdgas / (Biogas) </vt:lpstr>
      <vt:lpstr>Erdgas / (Biogas)  </vt:lpstr>
      <vt:lpstr>Holzpellet / Hackschnitzel  </vt:lpstr>
      <vt:lpstr>Die Heizungsanlage </vt:lpstr>
      <vt:lpstr>Die Heizungsanlage </vt:lpstr>
      <vt:lpstr>Der Hydraulische Abgleich </vt:lpstr>
      <vt:lpstr>Der hydraulische Abgleich</vt:lpstr>
      <vt:lpstr>Brennwertkessel</vt:lpstr>
      <vt:lpstr>Thermische Solaranlage </vt:lpstr>
      <vt:lpstr>Thermische solaranlage </vt:lpstr>
      <vt:lpstr>Thermische solaranlage </vt:lpstr>
      <vt:lpstr>Pellet-einzelofen </vt:lpstr>
      <vt:lpstr>Pellet-Zentralheizung</vt:lpstr>
      <vt:lpstr>Wärmepumpe </vt:lpstr>
      <vt:lpstr>Wärmepumpen </vt:lpstr>
      <vt:lpstr>Wärmepumpen </vt:lpstr>
      <vt:lpstr>PowerPoint-Präsentation</vt:lpstr>
      <vt:lpstr>PowerPoint-Präsentation</vt:lpstr>
      <vt:lpstr>Mechanische Abluftanlage </vt:lpstr>
      <vt:lpstr>Lüftungsanlage mit Wärmerück-gewinnung</vt:lpstr>
      <vt:lpstr>Vorteile einer Lüftungsanlage</vt:lpstr>
      <vt:lpstr>PowerPoint-Präsentation</vt:lpstr>
      <vt:lpstr>Modernisierungsfahrplan </vt:lpstr>
      <vt:lpstr>Modernisierungsfahrplan </vt:lpstr>
      <vt:lpstr>Modernisierungsfahrplan </vt:lpstr>
      <vt:lpstr>Modernisierungsfahrplan </vt:lpstr>
      <vt:lpstr>PowerPoint-Präsentation</vt:lpstr>
      <vt:lpstr>KfW Förderprogramme </vt:lpstr>
      <vt:lpstr>KfW Förderprogramme </vt:lpstr>
      <vt:lpstr>KfW Förderprogramme </vt:lpstr>
      <vt:lpstr>KfW Förderprogramme </vt:lpstr>
      <vt:lpstr>KfW Förderprogramme </vt:lpstr>
      <vt:lpstr>Förderprogramm BAFA </vt:lpstr>
      <vt:lpstr>Förderprogramm BAFA </vt:lpstr>
      <vt:lpstr>Förderprogramme </vt:lpstr>
      <vt:lpstr>PowerPoint-Präsentation</vt:lpstr>
      <vt:lpstr>Noch Fragen? </vt:lpstr>
      <vt:lpstr>PowerPoint-Präsentation</vt:lpstr>
      <vt:lpstr>Energie-check vor ort</vt:lpstr>
      <vt:lpstr>PowerPoint-Präsentation</vt:lpstr>
      <vt:lpstr>Vielen dank für ihre Aufmerksamkeit</vt:lpstr>
    </vt:vector>
  </TitlesOfParts>
  <Company>Computersysteme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Einführungsveranstaltung im Rahmen des Projekts „Energieberatung für Bauherren“ im Kreis Mayen-Koblenz</dc:title>
  <dc:creator>SCCS Schwarz</dc:creator>
  <cp:lastModifiedBy>Martina Rittersdorf</cp:lastModifiedBy>
  <cp:revision>404</cp:revision>
  <cp:lastPrinted>2015-08-27T12:04:07Z</cp:lastPrinted>
  <dcterms:created xsi:type="dcterms:W3CDTF">2001-11-08T09:53:31Z</dcterms:created>
  <dcterms:modified xsi:type="dcterms:W3CDTF">2015-09-14T10:52:42Z</dcterms:modified>
</cp:coreProperties>
</file>